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56" r:id="rId2"/>
    <p:sldId id="292" r:id="rId3"/>
    <p:sldId id="293" r:id="rId4"/>
    <p:sldId id="294"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9" r:id="rId29"/>
    <p:sldId id="318" r:id="rId30"/>
    <p:sldId id="320" r:id="rId31"/>
    <p:sldId id="321" r:id="rId32"/>
    <p:sldId id="322" r:id="rId33"/>
    <p:sldId id="323" r:id="rId34"/>
    <p:sldId id="406" r:id="rId35"/>
    <p:sldId id="324" r:id="rId36"/>
    <p:sldId id="325" r:id="rId37"/>
    <p:sldId id="326" r:id="rId38"/>
    <p:sldId id="327" r:id="rId39"/>
    <p:sldId id="328" r:id="rId40"/>
    <p:sldId id="329" r:id="rId41"/>
    <p:sldId id="330" r:id="rId42"/>
    <p:sldId id="331" r:id="rId43"/>
    <p:sldId id="332" r:id="rId44"/>
    <p:sldId id="333" r:id="rId45"/>
    <p:sldId id="334" r:id="rId46"/>
    <p:sldId id="335" r:id="rId47"/>
    <p:sldId id="336" r:id="rId48"/>
    <p:sldId id="337" r:id="rId49"/>
    <p:sldId id="338" r:id="rId50"/>
    <p:sldId id="339" r:id="rId51"/>
    <p:sldId id="340" r:id="rId52"/>
    <p:sldId id="341" r:id="rId53"/>
    <p:sldId id="342" r:id="rId54"/>
    <p:sldId id="343" r:id="rId55"/>
    <p:sldId id="344" r:id="rId56"/>
    <p:sldId id="345" r:id="rId57"/>
    <p:sldId id="346" r:id="rId58"/>
    <p:sldId id="348" r:id="rId59"/>
    <p:sldId id="349" r:id="rId60"/>
    <p:sldId id="350" r:id="rId61"/>
    <p:sldId id="351" r:id="rId62"/>
    <p:sldId id="352" r:id="rId63"/>
    <p:sldId id="353" r:id="rId64"/>
    <p:sldId id="354" r:id="rId65"/>
    <p:sldId id="347" r:id="rId66"/>
    <p:sldId id="355" r:id="rId67"/>
    <p:sldId id="356" r:id="rId68"/>
    <p:sldId id="357" r:id="rId69"/>
    <p:sldId id="358" r:id="rId70"/>
    <p:sldId id="359" r:id="rId71"/>
    <p:sldId id="360" r:id="rId72"/>
    <p:sldId id="361" r:id="rId73"/>
    <p:sldId id="362" r:id="rId74"/>
    <p:sldId id="363" r:id="rId75"/>
    <p:sldId id="364" r:id="rId76"/>
    <p:sldId id="365" r:id="rId77"/>
    <p:sldId id="366" r:id="rId78"/>
    <p:sldId id="369" r:id="rId79"/>
    <p:sldId id="370" r:id="rId80"/>
    <p:sldId id="371" r:id="rId81"/>
    <p:sldId id="372" r:id="rId82"/>
    <p:sldId id="373" r:id="rId83"/>
    <p:sldId id="374" r:id="rId84"/>
    <p:sldId id="375" r:id="rId85"/>
    <p:sldId id="376" r:id="rId86"/>
    <p:sldId id="377" r:id="rId87"/>
    <p:sldId id="378" r:id="rId88"/>
    <p:sldId id="379" r:id="rId89"/>
    <p:sldId id="380" r:id="rId90"/>
    <p:sldId id="381" r:id="rId91"/>
    <p:sldId id="382" r:id="rId92"/>
    <p:sldId id="383" r:id="rId93"/>
    <p:sldId id="384" r:id="rId94"/>
    <p:sldId id="385" r:id="rId95"/>
    <p:sldId id="386" r:id="rId96"/>
    <p:sldId id="387" r:id="rId97"/>
    <p:sldId id="388" r:id="rId98"/>
    <p:sldId id="389" r:id="rId99"/>
    <p:sldId id="390" r:id="rId100"/>
    <p:sldId id="391" r:id="rId101"/>
    <p:sldId id="392" r:id="rId102"/>
    <p:sldId id="393" r:id="rId103"/>
    <p:sldId id="394" r:id="rId104"/>
    <p:sldId id="395" r:id="rId105"/>
    <p:sldId id="396" r:id="rId106"/>
    <p:sldId id="397" r:id="rId107"/>
    <p:sldId id="398" r:id="rId108"/>
    <p:sldId id="399" r:id="rId109"/>
    <p:sldId id="400" r:id="rId110"/>
    <p:sldId id="401" r:id="rId111"/>
    <p:sldId id="402" r:id="rId112"/>
    <p:sldId id="403" r:id="rId113"/>
    <p:sldId id="404" r:id="rId114"/>
    <p:sldId id="405" r:id="rId115"/>
    <p:sldId id="287" r:id="rId1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ihaoshao@gmail.com" initials="b" lastIdx="1" clrIdx="0">
    <p:extLst>
      <p:ext uri="{19B8F6BF-5375-455C-9EA6-DF929625EA0E}">
        <p15:presenceInfo xmlns:p15="http://schemas.microsoft.com/office/powerpoint/2012/main" userId="d985a2fe2004d39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7141"/>
  </p:normalViewPr>
  <p:slideViewPr>
    <p:cSldViewPr>
      <p:cViewPr varScale="1">
        <p:scale>
          <a:sx n="99" d="100"/>
          <a:sy n="99" d="100"/>
        </p:scale>
        <p:origin x="2000" y="176"/>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08T14:09:37.078" idx="1">
    <p:pos x="10" y="10"/>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image" Target="../media/image13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8890FE-1E4F-4A09-B889-0A64BA2881A1}" type="datetimeFigureOut">
              <a:rPr lang="zh-CN" altLang="en-US" smtClean="0"/>
              <a:pPr/>
              <a:t>2021/10/29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7B7148-CA29-44F9-8D95-80960B5EC47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E7B7148-CA29-44F9-8D95-80960B5EC479}"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二叉树查找</a:t>
            </a:r>
          </a:p>
        </p:txBody>
      </p:sp>
      <p:sp>
        <p:nvSpPr>
          <p:cNvPr id="4" name="灯片编号占位符 3"/>
          <p:cNvSpPr>
            <a:spLocks noGrp="1"/>
          </p:cNvSpPr>
          <p:nvPr>
            <p:ph type="sldNum" sz="quarter" idx="5"/>
          </p:nvPr>
        </p:nvSpPr>
        <p:spPr/>
        <p:txBody>
          <a:bodyPr/>
          <a:lstStyle/>
          <a:p>
            <a:fld id="{EE7B7148-CA29-44F9-8D95-80960B5EC479}" type="slidenum">
              <a:rPr lang="zh-CN" altLang="en-US" smtClean="0"/>
              <a:pPr/>
              <a:t>37</a:t>
            </a:fld>
            <a:endParaRPr lang="zh-CN" altLang="en-US"/>
          </a:p>
        </p:txBody>
      </p:sp>
    </p:spTree>
    <p:extLst>
      <p:ext uri="{BB962C8B-B14F-4D97-AF65-F5344CB8AC3E}">
        <p14:creationId xmlns:p14="http://schemas.microsoft.com/office/powerpoint/2010/main" val="1327262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分类：后验概率最大值、函数大于</a:t>
            </a:r>
            <a:r>
              <a:rPr kumimoji="1" lang="en-US" altLang="zh-CN" dirty="0"/>
              <a:t>0</a:t>
            </a:r>
            <a:r>
              <a:rPr kumimoji="1" lang="zh-CN" altLang="en-US" dirty="0"/>
              <a:t>小于</a:t>
            </a:r>
            <a:r>
              <a:rPr kumimoji="1" lang="en-US" altLang="zh-CN" dirty="0"/>
              <a:t>0</a:t>
            </a:r>
            <a:endParaRPr kumimoji="1" lang="zh-CN" altLang="en-US" dirty="0"/>
          </a:p>
        </p:txBody>
      </p:sp>
      <p:sp>
        <p:nvSpPr>
          <p:cNvPr id="4" name="灯片编号占位符 3"/>
          <p:cNvSpPr>
            <a:spLocks noGrp="1"/>
          </p:cNvSpPr>
          <p:nvPr>
            <p:ph type="sldNum" sz="quarter" idx="5"/>
          </p:nvPr>
        </p:nvSpPr>
        <p:spPr/>
        <p:txBody>
          <a:bodyPr/>
          <a:lstStyle/>
          <a:p>
            <a:fld id="{EE7B7148-CA29-44F9-8D95-80960B5EC479}" type="slidenum">
              <a:rPr lang="zh-CN" altLang="en-US" smtClean="0"/>
              <a:pPr/>
              <a:t>2</a:t>
            </a:fld>
            <a:endParaRPr lang="zh-CN" altLang="en-US"/>
          </a:p>
        </p:txBody>
      </p:sp>
    </p:spTree>
    <p:extLst>
      <p:ext uri="{BB962C8B-B14F-4D97-AF65-F5344CB8AC3E}">
        <p14:creationId xmlns:p14="http://schemas.microsoft.com/office/powerpoint/2010/main" val="1374130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人脸数据集不可能收集全面（死去的、未出生的），是贝叶斯分类器最大的障碍</a:t>
            </a:r>
          </a:p>
        </p:txBody>
      </p:sp>
      <p:sp>
        <p:nvSpPr>
          <p:cNvPr id="4" name="灯片编号占位符 3"/>
          <p:cNvSpPr>
            <a:spLocks noGrp="1"/>
          </p:cNvSpPr>
          <p:nvPr>
            <p:ph type="sldNum" sz="quarter" idx="5"/>
          </p:nvPr>
        </p:nvSpPr>
        <p:spPr/>
        <p:txBody>
          <a:bodyPr/>
          <a:lstStyle/>
          <a:p>
            <a:fld id="{EE7B7148-CA29-44F9-8D95-80960B5EC479}" type="slidenum">
              <a:rPr lang="zh-CN" altLang="en-US" smtClean="0"/>
              <a:pPr/>
              <a:t>6</a:t>
            </a:fld>
            <a:endParaRPr lang="zh-CN" altLang="en-US"/>
          </a:p>
        </p:txBody>
      </p:sp>
    </p:spTree>
    <p:extLst>
      <p:ext uri="{BB962C8B-B14F-4D97-AF65-F5344CB8AC3E}">
        <p14:creationId xmlns:p14="http://schemas.microsoft.com/office/powerpoint/2010/main" val="254887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拉普拉斯平滑：方式概率出现</a:t>
            </a:r>
            <a:r>
              <a:rPr kumimoji="1" lang="en-US" altLang="zh-CN" dirty="0"/>
              <a:t>0</a:t>
            </a:r>
            <a:r>
              <a:rPr kumimoji="1" lang="zh-CN" altLang="en-US" dirty="0"/>
              <a:t>的情况</a:t>
            </a:r>
          </a:p>
        </p:txBody>
      </p:sp>
      <p:sp>
        <p:nvSpPr>
          <p:cNvPr id="4" name="灯片编号占位符 3"/>
          <p:cNvSpPr>
            <a:spLocks noGrp="1"/>
          </p:cNvSpPr>
          <p:nvPr>
            <p:ph type="sldNum" sz="quarter" idx="5"/>
          </p:nvPr>
        </p:nvSpPr>
        <p:spPr/>
        <p:txBody>
          <a:bodyPr/>
          <a:lstStyle/>
          <a:p>
            <a:fld id="{EE7B7148-CA29-44F9-8D95-80960B5EC479}" type="slidenum">
              <a:rPr lang="zh-CN" altLang="en-US" smtClean="0"/>
              <a:pPr/>
              <a:t>18</a:t>
            </a:fld>
            <a:endParaRPr lang="zh-CN" altLang="en-US"/>
          </a:p>
        </p:txBody>
      </p:sp>
    </p:spTree>
    <p:extLst>
      <p:ext uri="{BB962C8B-B14F-4D97-AF65-F5344CB8AC3E}">
        <p14:creationId xmlns:p14="http://schemas.microsoft.com/office/powerpoint/2010/main" val="139805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E7B7148-CA29-44F9-8D95-80960B5EC479}" type="slidenum">
              <a:rPr lang="zh-CN" altLang="en-US" smtClean="0"/>
              <a:pPr/>
              <a:t>19</a:t>
            </a:fld>
            <a:endParaRPr lang="zh-CN" altLang="en-US"/>
          </a:p>
        </p:txBody>
      </p:sp>
    </p:spTree>
    <p:extLst>
      <p:ext uri="{BB962C8B-B14F-4D97-AF65-F5344CB8AC3E}">
        <p14:creationId xmlns:p14="http://schemas.microsoft.com/office/powerpoint/2010/main" val="1485569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最大化似然就是最小化交叉熵，用交叉熵作为损失函数，梯度下降求导</a:t>
            </a:r>
            <a:endParaRPr kumimoji="1" lang="en-US" altLang="zh-CN" dirty="0"/>
          </a:p>
          <a:p>
            <a:r>
              <a:rPr kumimoji="1" lang="zh-CN" altLang="en-US" dirty="0"/>
              <a:t>分类问题基本都是用交叉熵作为损失函数</a:t>
            </a:r>
            <a:endParaRPr kumimoji="1" lang="en-US" altLang="zh-CN" dirty="0"/>
          </a:p>
        </p:txBody>
      </p:sp>
      <p:sp>
        <p:nvSpPr>
          <p:cNvPr id="4" name="灯片编号占位符 3"/>
          <p:cNvSpPr>
            <a:spLocks noGrp="1"/>
          </p:cNvSpPr>
          <p:nvPr>
            <p:ph type="sldNum" sz="quarter" idx="5"/>
          </p:nvPr>
        </p:nvSpPr>
        <p:spPr/>
        <p:txBody>
          <a:bodyPr/>
          <a:lstStyle/>
          <a:p>
            <a:fld id="{EE7B7148-CA29-44F9-8D95-80960B5EC479}" type="slidenum">
              <a:rPr lang="zh-CN" altLang="en-US" smtClean="0"/>
              <a:pPr/>
              <a:t>28</a:t>
            </a:fld>
            <a:endParaRPr lang="zh-CN" altLang="en-US"/>
          </a:p>
        </p:txBody>
      </p:sp>
    </p:spTree>
    <p:extLst>
      <p:ext uri="{BB962C8B-B14F-4D97-AF65-F5344CB8AC3E}">
        <p14:creationId xmlns:p14="http://schemas.microsoft.com/office/powerpoint/2010/main" val="1611714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构造原始函数的近似函数，求近似函数的极值点</a:t>
            </a:r>
          </a:p>
        </p:txBody>
      </p:sp>
      <p:sp>
        <p:nvSpPr>
          <p:cNvPr id="4" name="灯片编号占位符 3"/>
          <p:cNvSpPr>
            <a:spLocks noGrp="1"/>
          </p:cNvSpPr>
          <p:nvPr>
            <p:ph type="sldNum" sz="quarter" idx="5"/>
          </p:nvPr>
        </p:nvSpPr>
        <p:spPr/>
        <p:txBody>
          <a:bodyPr/>
          <a:lstStyle/>
          <a:p>
            <a:fld id="{EE7B7148-CA29-44F9-8D95-80960B5EC479}" type="slidenum">
              <a:rPr lang="zh-CN" altLang="en-US" smtClean="0"/>
              <a:pPr/>
              <a:t>30</a:t>
            </a:fld>
            <a:endParaRPr lang="zh-CN" altLang="en-US"/>
          </a:p>
        </p:txBody>
      </p:sp>
    </p:spTree>
    <p:extLst>
      <p:ext uri="{BB962C8B-B14F-4D97-AF65-F5344CB8AC3E}">
        <p14:creationId xmlns:p14="http://schemas.microsoft.com/office/powerpoint/2010/main" val="1330898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E7B7148-CA29-44F9-8D95-80960B5EC479}" type="slidenum">
              <a:rPr lang="zh-CN" altLang="en-US" smtClean="0"/>
              <a:pPr/>
              <a:t>31</a:t>
            </a:fld>
            <a:endParaRPr lang="zh-CN" altLang="en-US"/>
          </a:p>
        </p:txBody>
      </p:sp>
    </p:spTree>
    <p:extLst>
      <p:ext uri="{BB962C8B-B14F-4D97-AF65-F5344CB8AC3E}">
        <p14:creationId xmlns:p14="http://schemas.microsoft.com/office/powerpoint/2010/main" val="1757269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步长由学习率决定，梯度决定方向</a:t>
            </a:r>
          </a:p>
        </p:txBody>
      </p:sp>
      <p:sp>
        <p:nvSpPr>
          <p:cNvPr id="4" name="灯片编号占位符 3"/>
          <p:cNvSpPr>
            <a:spLocks noGrp="1"/>
          </p:cNvSpPr>
          <p:nvPr>
            <p:ph type="sldNum" sz="quarter" idx="5"/>
          </p:nvPr>
        </p:nvSpPr>
        <p:spPr/>
        <p:txBody>
          <a:bodyPr/>
          <a:lstStyle/>
          <a:p>
            <a:fld id="{EE7B7148-CA29-44F9-8D95-80960B5EC479}" type="slidenum">
              <a:rPr lang="zh-CN" altLang="en-US" smtClean="0"/>
              <a:pPr/>
              <a:t>33</a:t>
            </a:fld>
            <a:endParaRPr lang="zh-CN" altLang="en-US"/>
          </a:p>
        </p:txBody>
      </p:sp>
    </p:spTree>
    <p:extLst>
      <p:ext uri="{BB962C8B-B14F-4D97-AF65-F5344CB8AC3E}">
        <p14:creationId xmlns:p14="http://schemas.microsoft.com/office/powerpoint/2010/main" val="3566065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FBC021C-1F61-4E58-A397-65F736B745D5}" type="datetimeFigureOut">
              <a:rPr lang="zh-CN" altLang="en-US" smtClean="0"/>
              <a:pPr/>
              <a:t>2021/10/29</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9EA52046-F773-45F2-8B13-8AFE748F3D48}"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C021C-1F61-4E58-A397-65F736B745D5}" type="datetimeFigureOut">
              <a:rPr lang="zh-CN" altLang="en-US" smtClean="0"/>
              <a:pPr/>
              <a:t>2021/10/29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52046-F773-45F2-8B13-8AFE748F3D48}"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C021C-1F61-4E58-A397-65F736B745D5}" type="datetimeFigureOut">
              <a:rPr lang="zh-CN" altLang="en-US" smtClean="0"/>
              <a:pPr/>
              <a:t>2021/10/29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52046-F773-45F2-8B13-8AFE748F3D48}"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FBC021C-1F61-4E58-A397-65F736B745D5}" type="datetimeFigureOut">
              <a:rPr lang="zh-CN" altLang="en-US" smtClean="0"/>
              <a:pPr/>
              <a:t>2021/10/29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52046-F773-45F2-8B13-8AFE748F3D48}"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FBC021C-1F61-4E58-A397-65F736B745D5}" type="datetimeFigureOut">
              <a:rPr lang="zh-CN" altLang="en-US" smtClean="0"/>
              <a:pPr/>
              <a:t>2021/10/29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A52046-F773-45F2-8B13-8AFE748F3D48}"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BC021C-1F61-4E58-A397-65F736B745D5}" type="datetimeFigureOut">
              <a:rPr lang="zh-CN" altLang="en-US" smtClean="0"/>
              <a:pPr/>
              <a:t>2021/10/29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52046-F773-45F2-8B13-8AFE748F3D48}"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FBC021C-1F61-4E58-A397-65F736B745D5}" type="datetimeFigureOut">
              <a:rPr lang="zh-CN" altLang="en-US" smtClean="0"/>
              <a:pPr/>
              <a:t>2021/10/29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A52046-F773-45F2-8B13-8AFE748F3D48}"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FBC021C-1F61-4E58-A397-65F736B745D5}" type="datetimeFigureOut">
              <a:rPr lang="zh-CN" altLang="en-US" smtClean="0"/>
              <a:pPr/>
              <a:t>2021/10/29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A52046-F773-45F2-8B13-8AFE748F3D48}"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BC021C-1F61-4E58-A397-65F736B745D5}" type="datetimeFigureOut">
              <a:rPr lang="zh-CN" altLang="en-US" smtClean="0"/>
              <a:pPr/>
              <a:t>2021/10/29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A52046-F773-45F2-8B13-8AFE748F3D48}"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BC021C-1F61-4E58-A397-65F736B745D5}" type="datetimeFigureOut">
              <a:rPr lang="zh-CN" altLang="en-US" smtClean="0"/>
              <a:pPr/>
              <a:t>2021/10/29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52046-F773-45F2-8B13-8AFE748F3D48}"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BC021C-1F61-4E58-A397-65F736B745D5}" type="datetimeFigureOut">
              <a:rPr lang="zh-CN" altLang="en-US" smtClean="0"/>
              <a:pPr/>
              <a:t>2021/10/29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A52046-F773-45F2-8B13-8AFE748F3D48}"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C021C-1F61-4E58-A397-65F736B745D5}" type="datetimeFigureOut">
              <a:rPr lang="zh-CN" altLang="en-US" smtClean="0"/>
              <a:pPr/>
              <a:t>2021/10/29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A52046-F773-45F2-8B13-8AFE748F3D48}" type="slidenum">
              <a:rPr lang="zh-CN" altLang="en-US" smtClean="0"/>
              <a:pPr/>
              <a:t>‹#›</a:t>
            </a:fld>
            <a:endParaRPr lang="zh-CN" altLang="en-US"/>
          </a:p>
        </p:txBody>
      </p:sp>
      <p:pic>
        <p:nvPicPr>
          <p:cNvPr id="8" name="Picture 2" descr="http://www.cau.edu.cn/images/1182/xiaohui.png"/>
          <p:cNvPicPr>
            <a:picLocks noChangeAspect="1" noChangeArrowheads="1"/>
          </p:cNvPicPr>
          <p:nvPr userDrawn="1"/>
        </p:nvPicPr>
        <p:blipFill>
          <a:blip r:embed="rId13" cstate="print"/>
          <a:srcRect/>
          <a:stretch>
            <a:fillRect/>
          </a:stretch>
        </p:blipFill>
        <p:spPr bwMode="auto">
          <a:xfrm>
            <a:off x="3495680" y="6197556"/>
            <a:ext cx="500256" cy="620688"/>
          </a:xfrm>
          <a:prstGeom prst="rect">
            <a:avLst/>
          </a:prstGeom>
          <a:noFill/>
        </p:spPr>
      </p:pic>
      <p:pic>
        <p:nvPicPr>
          <p:cNvPr id="13314" name="Picture 2" descr="http://www.cau.edu.cn/images/1182/font3.png"/>
          <p:cNvPicPr>
            <a:picLocks noChangeAspect="1" noChangeArrowheads="1"/>
          </p:cNvPicPr>
          <p:nvPr userDrawn="1"/>
        </p:nvPicPr>
        <p:blipFill>
          <a:blip r:embed="rId14" cstate="print"/>
          <a:srcRect/>
          <a:stretch>
            <a:fillRect/>
          </a:stretch>
        </p:blipFill>
        <p:spPr bwMode="auto">
          <a:xfrm>
            <a:off x="3995936" y="6270453"/>
            <a:ext cx="1728192" cy="391403"/>
          </a:xfrm>
          <a:prstGeom prst="rect">
            <a:avLst/>
          </a:prstGeom>
          <a:noFill/>
        </p:spPr>
      </p:pic>
      <p:sp>
        <p:nvSpPr>
          <p:cNvPr id="9" name="TextBox 8"/>
          <p:cNvSpPr txBox="1"/>
          <p:nvPr userDrawn="1"/>
        </p:nvSpPr>
        <p:spPr>
          <a:xfrm>
            <a:off x="5855077" y="6300028"/>
            <a:ext cx="877163" cy="369332"/>
          </a:xfrm>
          <a:prstGeom prst="rect">
            <a:avLst/>
          </a:prstGeom>
          <a:noFill/>
        </p:spPr>
        <p:txBody>
          <a:bodyPr wrap="none" rtlCol="0">
            <a:spAutoFit/>
          </a:bodyPr>
          <a:lstStyle/>
          <a:p>
            <a:r>
              <a:rPr lang="zh-CN" altLang="en-US" dirty="0">
                <a:solidFill>
                  <a:srgbClr val="00B050"/>
                </a:solidFill>
                <a:latin typeface="幼圆" pitchFamily="49" charset="-122"/>
                <a:ea typeface="幼圆" pitchFamily="49" charset="-122"/>
              </a:rPr>
              <a:t>阚道宏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baseline="0">
          <a:solidFill>
            <a:srgbClr val="00682F"/>
          </a:solidFill>
          <a:latin typeface="+mj-lt"/>
          <a:ea typeface="黑体" pitchFamily="49"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09.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04.emf"/><Relationship Id="rId5" Type="http://schemas.openxmlformats.org/officeDocument/2006/relationships/oleObject" Target="../embeddings/oleObject14.bin"/><Relationship Id="rId4" Type="http://schemas.openxmlformats.org/officeDocument/2006/relationships/image" Target="../media/image208.png"/></Relationships>
</file>

<file path=ppt/slides/_rels/slide10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0.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20.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3.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7.emf"/><Relationship Id="rId5" Type="http://schemas.openxmlformats.org/officeDocument/2006/relationships/oleObject" Target="../embeddings/oleObject2.bin"/><Relationship Id="rId4" Type="http://schemas.openxmlformats.org/officeDocument/2006/relationships/image" Target="../media/image91.png"/><Relationship Id="rId9"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8.emf"/></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09.png"/><Relationship Id="rId4" Type="http://schemas.openxmlformats.org/officeDocument/2006/relationships/image" Target="../media/image10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10.emf"/><Relationship Id="rId4"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40.emf"/><Relationship Id="rId3" Type="http://schemas.openxmlformats.org/officeDocument/2006/relationships/image" Target="../media/image142.png"/><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1.png"/><Relationship Id="rId5" Type="http://schemas.openxmlformats.org/officeDocument/2006/relationships/image" Target="../media/image139.emf"/><Relationship Id="rId4" Type="http://schemas.openxmlformats.org/officeDocument/2006/relationships/oleObject" Target="../embeddings/oleObject6.bin"/></Relationships>
</file>

<file path=ppt/slides/_rels/slide7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45.png"/><Relationship Id="rId5" Type="http://schemas.openxmlformats.org/officeDocument/2006/relationships/image" Target="../media/image139.emf"/><Relationship Id="rId4" Type="http://schemas.openxmlformats.org/officeDocument/2006/relationships/oleObject" Target="../embeddings/oleObject8.bin"/></Relationships>
</file>

<file path=ppt/slides/_rels/slide7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42.emf"/><Relationship Id="rId5" Type="http://schemas.openxmlformats.org/officeDocument/2006/relationships/oleObject" Target="../embeddings/oleObject9.bin"/><Relationship Id="rId4" Type="http://schemas.openxmlformats.org/officeDocument/2006/relationships/image" Target="../media/image14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48.jpeg"/><Relationship Id="rId5" Type="http://schemas.openxmlformats.org/officeDocument/2006/relationships/image" Target="../media/image147.png"/><Relationship Id="rId4" Type="http://schemas.openxmlformats.org/officeDocument/2006/relationships/image" Target="../media/image151.pn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56.png"/><Relationship Id="rId5" Type="http://schemas.openxmlformats.org/officeDocument/2006/relationships/image" Target="../media/image157.png"/><Relationship Id="rId4" Type="http://schemas.openxmlformats.org/officeDocument/2006/relationships/image" Target="../media/image149.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49.emf"/></Relationships>
</file>

<file path=ppt/slides/_rels/slide8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oleObject" Target="../embeddings/oleObject12.bin"/><Relationship Id="rId7"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63.png"/><Relationship Id="rId5" Type="http://schemas.openxmlformats.org/officeDocument/2006/relationships/image" Target="../media/image161.png"/><Relationship Id="rId4" Type="http://schemas.openxmlformats.org/officeDocument/2006/relationships/image" Target="../media/image149.emf"/></Relationships>
</file>

<file path=ppt/slides/_rels/slide8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9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94.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82.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91.png"/><Relationship Id="rId4" Type="http://schemas.openxmlformats.org/officeDocument/2006/relationships/image" Target="../media/image190.png"/></Relationships>
</file>

<file path=ppt/slides/_rels/slide9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94.emf"/></Relationships>
</file>

<file path=ppt/slides/_rels/slide9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t>机器学习及其</a:t>
            </a:r>
            <a:r>
              <a:rPr lang="en-US" altLang="zh-CN" dirty="0"/>
              <a:t>Python</a:t>
            </a:r>
            <a:r>
              <a:rPr lang="zh-CN" altLang="en-US" dirty="0"/>
              <a:t>实践</a:t>
            </a:r>
            <a:br>
              <a:rPr lang="en-US" altLang="zh-CN" dirty="0"/>
            </a:br>
            <a:r>
              <a:rPr lang="zh-CN" altLang="en-US" sz="2400" dirty="0">
                <a:solidFill>
                  <a:schemeClr val="tx1">
                    <a:lumMod val="50000"/>
                    <a:lumOff val="50000"/>
                  </a:schemeClr>
                </a:solidFill>
              </a:rPr>
              <a:t>配套教材由</a:t>
            </a:r>
            <a:r>
              <a:rPr lang="zh-CN" altLang="en-US" sz="2400" dirty="0">
                <a:solidFill>
                  <a:schemeClr val="tx1">
                    <a:lumMod val="95000"/>
                    <a:lumOff val="5000"/>
                  </a:schemeClr>
                </a:solidFill>
              </a:rPr>
              <a:t>清华大学出版社</a:t>
            </a:r>
            <a:r>
              <a:rPr lang="zh-CN" altLang="en-US" sz="2400" dirty="0">
                <a:solidFill>
                  <a:schemeClr val="tx1">
                    <a:lumMod val="50000"/>
                    <a:lumOff val="50000"/>
                  </a:schemeClr>
                </a:solidFill>
              </a:rPr>
              <a:t>出版发行</a:t>
            </a:r>
          </a:p>
        </p:txBody>
      </p:sp>
      <p:sp>
        <p:nvSpPr>
          <p:cNvPr id="3" name="副标题 2"/>
          <p:cNvSpPr>
            <a:spLocks noGrp="1"/>
          </p:cNvSpPr>
          <p:nvPr>
            <p:ph type="subTitle" idx="1"/>
          </p:nvPr>
        </p:nvSpPr>
        <p:spPr/>
        <p:txBody>
          <a:bodyPr/>
          <a:lstStyle/>
          <a:p>
            <a:r>
              <a:rPr lang="zh-CN" altLang="en-US" dirty="0"/>
              <a:t>第</a:t>
            </a:r>
            <a:r>
              <a:rPr lang="en-US" altLang="zh-CN" dirty="0"/>
              <a:t>3</a:t>
            </a:r>
            <a:r>
              <a:rPr lang="zh-CN" altLang="en-US" dirty="0"/>
              <a:t>章 分类问题</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6522B-C3FC-4628-BC97-7F77730FA8E8}"/>
              </a:ext>
            </a:extLst>
          </p:cNvPr>
          <p:cNvSpPr>
            <a:spLocks noGrp="1"/>
          </p:cNvSpPr>
          <p:nvPr>
            <p:ph type="title"/>
          </p:nvPr>
        </p:nvSpPr>
        <p:spPr/>
        <p:txBody>
          <a:bodyPr/>
          <a:lstStyle/>
          <a:p>
            <a:r>
              <a:rPr lang="en-US" altLang="zh-CN" dirty="0"/>
              <a:t>3.1 </a:t>
            </a:r>
            <a:r>
              <a:rPr lang="zh-CN" altLang="en-US"/>
              <a:t>贝叶斯分类器</a:t>
            </a:r>
          </a:p>
        </p:txBody>
      </p:sp>
      <p:sp>
        <p:nvSpPr>
          <p:cNvPr id="3" name="内容占位符 2">
            <a:extLst>
              <a:ext uri="{FF2B5EF4-FFF2-40B4-BE49-F238E27FC236}">
                <a16:creationId xmlns:a16="http://schemas.microsoft.com/office/drawing/2014/main" id="{E5D03AF8-DEF6-4EDC-B0F4-6E30F22B4CEE}"/>
              </a:ext>
            </a:extLst>
          </p:cNvPr>
          <p:cNvSpPr>
            <a:spLocks noGrp="1"/>
          </p:cNvSpPr>
          <p:nvPr>
            <p:ph idx="1"/>
          </p:nvPr>
        </p:nvSpPr>
        <p:spPr/>
        <p:txBody>
          <a:bodyPr/>
          <a:lstStyle/>
          <a:p>
            <a:r>
              <a:rPr lang="zh-CN" altLang="en-US" dirty="0"/>
              <a:t>贝叶斯分类器</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4C5C79A-9359-44DE-86FE-9419364B9894}"/>
                  </a:ext>
                </a:extLst>
              </p:cNvPr>
              <p:cNvSpPr txBox="1"/>
              <p:nvPr/>
            </p:nvSpPr>
            <p:spPr>
              <a:xfrm>
                <a:off x="899592" y="2348880"/>
                <a:ext cx="3006080" cy="400110"/>
              </a:xfrm>
              <a:prstGeom prst="rect">
                <a:avLst/>
              </a:prstGeom>
              <a:noFill/>
            </p:spPr>
            <p:txBody>
              <a:bodyPr wrap="square">
                <a:spAutoFit/>
              </a:bodyPr>
              <a:lstStyle/>
              <a:p>
                <a14:m>
                  <m:oMath xmlns:m="http://schemas.openxmlformats.org/officeDocument/2006/math">
                    <m:r>
                      <a:rPr lang="en-US" altLang="zh-CN" sz="2000"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solidFill>
                              <a:srgbClr val="FF0000"/>
                            </a:solidFill>
                            <a:effectLst/>
                            <a:latin typeface="Cambria Math" panose="02040503050406030204" pitchFamily="18" charset="0"/>
                            <a:ea typeface="Cambria Math" panose="02040503050406030204" pitchFamily="18" charset="0"/>
                          </a:rPr>
                        </m:ctrlPr>
                      </m:dPr>
                      <m:e>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𝑋</m:t>
                        </m:r>
                      </m:e>
                    </m:d>
                  </m:oMath>
                </a14:m>
                <a:r>
                  <a:rPr lang="zh-CN" altLang="zh-CN" sz="20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和</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e>
                    </m:d>
                  </m:oMath>
                </a14:m>
                <a:endParaRPr lang="zh-CN" altLang="en-US" sz="2000" dirty="0"/>
              </a:p>
            </p:txBody>
          </p:sp>
        </mc:Choice>
        <mc:Fallback xmlns="">
          <p:sp>
            <p:nvSpPr>
              <p:cNvPr id="5" name="文本框 4">
                <a:extLst>
                  <a:ext uri="{FF2B5EF4-FFF2-40B4-BE49-F238E27FC236}">
                    <a16:creationId xmlns:a16="http://schemas.microsoft.com/office/drawing/2014/main" id="{74C5C79A-9359-44DE-86FE-9419364B9894}"/>
                  </a:ext>
                </a:extLst>
              </p:cNvPr>
              <p:cNvSpPr txBox="1">
                <a:spLocks noRot="1" noChangeAspect="1" noMove="1" noResize="1" noEditPoints="1" noAdjustHandles="1" noChangeArrowheads="1" noChangeShapeType="1" noTextEdit="1"/>
              </p:cNvSpPr>
              <p:nvPr/>
            </p:nvSpPr>
            <p:spPr>
              <a:xfrm>
                <a:off x="899592" y="2348880"/>
                <a:ext cx="3006080" cy="400110"/>
              </a:xfrm>
              <a:prstGeom prst="rect">
                <a:avLst/>
              </a:prstGeom>
              <a:blipFill>
                <a:blip r:embed="rId2"/>
                <a:stretch>
                  <a:fillRect t="-12121" b="-21212"/>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419B9B7F-72DB-4429-9E61-99BB820049DC}"/>
              </a:ext>
            </a:extLst>
          </p:cNvPr>
          <p:cNvGraphicFramePr>
            <a:graphicFrameLocks noGrp="1"/>
          </p:cNvGraphicFramePr>
          <p:nvPr/>
        </p:nvGraphicFramePr>
        <p:xfrm>
          <a:off x="3635896" y="1700808"/>
          <a:ext cx="5256584" cy="2926080"/>
        </p:xfrm>
        <a:graphic>
          <a:graphicData uri="http://schemas.openxmlformats.org/drawingml/2006/table">
            <a:tbl>
              <a:tblPr firstRow="1" firstCol="1" bandRow="1">
                <a:tableStyleId>{5C22544A-7EE6-4342-B048-85BDC9FD1C3A}</a:tableStyleId>
              </a:tblPr>
              <a:tblGrid>
                <a:gridCol w="875747">
                  <a:extLst>
                    <a:ext uri="{9D8B030D-6E8A-4147-A177-3AD203B41FA5}">
                      <a16:colId xmlns:a16="http://schemas.microsoft.com/office/drawing/2014/main" val="3558616524"/>
                    </a:ext>
                  </a:extLst>
                </a:gridCol>
                <a:gridCol w="875747">
                  <a:extLst>
                    <a:ext uri="{9D8B030D-6E8A-4147-A177-3AD203B41FA5}">
                      <a16:colId xmlns:a16="http://schemas.microsoft.com/office/drawing/2014/main" val="622250617"/>
                    </a:ext>
                  </a:extLst>
                </a:gridCol>
                <a:gridCol w="876798">
                  <a:extLst>
                    <a:ext uri="{9D8B030D-6E8A-4147-A177-3AD203B41FA5}">
                      <a16:colId xmlns:a16="http://schemas.microsoft.com/office/drawing/2014/main" val="520755048"/>
                    </a:ext>
                  </a:extLst>
                </a:gridCol>
                <a:gridCol w="875747">
                  <a:extLst>
                    <a:ext uri="{9D8B030D-6E8A-4147-A177-3AD203B41FA5}">
                      <a16:colId xmlns:a16="http://schemas.microsoft.com/office/drawing/2014/main" val="4280408807"/>
                    </a:ext>
                  </a:extLst>
                </a:gridCol>
                <a:gridCol w="875747">
                  <a:extLst>
                    <a:ext uri="{9D8B030D-6E8A-4147-A177-3AD203B41FA5}">
                      <a16:colId xmlns:a16="http://schemas.microsoft.com/office/drawing/2014/main" val="3260259725"/>
                    </a:ext>
                  </a:extLst>
                </a:gridCol>
                <a:gridCol w="876798">
                  <a:extLst>
                    <a:ext uri="{9D8B030D-6E8A-4147-A177-3AD203B41FA5}">
                      <a16:colId xmlns:a16="http://schemas.microsoft.com/office/drawing/2014/main" val="3227598167"/>
                    </a:ext>
                  </a:extLst>
                </a:gridCol>
              </a:tblGrid>
              <a:tr h="0">
                <a:tc>
                  <a:txBody>
                    <a:bodyPr/>
                    <a:lstStyle/>
                    <a:p>
                      <a:pPr algn="ctr"/>
                      <a:r>
                        <a:rPr lang="zh-CN" sz="1600" kern="100">
                          <a:effectLst/>
                        </a:rPr>
                        <a:t>编号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底色</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外形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口感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果重（克）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品种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3134701"/>
                  </a:ext>
                </a:extLst>
              </a:tr>
              <a:tr h="0">
                <a:tc>
                  <a:txBody>
                    <a:bodyPr/>
                    <a:lstStyle/>
                    <a:p>
                      <a:pPr algn="ctr"/>
                      <a:r>
                        <a:rPr lang="en-US" sz="16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190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3762997"/>
                  </a:ext>
                </a:extLst>
              </a:tr>
              <a:tr h="0">
                <a:tc>
                  <a:txBody>
                    <a:bodyPr/>
                    <a:lstStyle/>
                    <a:p>
                      <a:pPr algn="ctr"/>
                      <a:r>
                        <a:rPr lang="en-US" sz="16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260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301392"/>
                  </a:ext>
                </a:extLst>
              </a:tr>
              <a:tr h="0">
                <a:tc>
                  <a:txBody>
                    <a:bodyPr/>
                    <a:lstStyle/>
                    <a:p>
                      <a:pPr algn="ctr"/>
                      <a:r>
                        <a:rPr lang="en-US" sz="16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扁圆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0485076"/>
                  </a:ext>
                </a:extLst>
              </a:tr>
              <a:tr h="0">
                <a:tc>
                  <a:txBody>
                    <a:bodyPr/>
                    <a:lstStyle/>
                    <a:p>
                      <a:pPr algn="ctr"/>
                      <a:r>
                        <a:rPr lang="en-US" sz="16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512767"/>
                  </a:ext>
                </a:extLst>
              </a:tr>
              <a:tr h="0">
                <a:tc>
                  <a:txBody>
                    <a:bodyPr/>
                    <a:lstStyle/>
                    <a:p>
                      <a:pPr algn="ctr"/>
                      <a:r>
                        <a:rPr lang="en-US" sz="16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8229244"/>
                  </a:ext>
                </a:extLst>
              </a:tr>
              <a:tr h="0">
                <a:tc>
                  <a:txBody>
                    <a:bodyPr/>
                    <a:lstStyle/>
                    <a:p>
                      <a:pPr algn="ctr"/>
                      <a:r>
                        <a:rPr lang="en-US" sz="16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3473954"/>
                  </a:ext>
                </a:extLst>
              </a:tr>
              <a:tr h="0">
                <a:tc>
                  <a:txBody>
                    <a:bodyPr/>
                    <a:lstStyle/>
                    <a:p>
                      <a:pPr algn="ctr"/>
                      <a:r>
                        <a:rPr lang="en-US" sz="1600" kern="100">
                          <a:effectLst/>
                        </a:rPr>
                        <a:t>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0776183"/>
                  </a:ext>
                </a:extLst>
              </a:tr>
              <a:tr h="0">
                <a:tc>
                  <a:txBody>
                    <a:bodyPr/>
                    <a:lstStyle/>
                    <a:p>
                      <a:pPr algn="ctr"/>
                      <a:r>
                        <a:rPr lang="en-US" sz="1600" kern="100">
                          <a:effectLst/>
                        </a:rPr>
                        <a:t>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230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2093266"/>
                  </a:ext>
                </a:extLst>
              </a:tr>
              <a:tr h="0">
                <a:tc>
                  <a:txBody>
                    <a:bodyPr/>
                    <a:lstStyle/>
                    <a:p>
                      <a:pPr algn="ctr"/>
                      <a:r>
                        <a:rPr lang="en-US" sz="1600" kern="100">
                          <a:effectLst/>
                        </a:rPr>
                        <a:t>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9241630"/>
                  </a:ext>
                </a:extLst>
              </a:tr>
              <a:tr h="0">
                <a:tc>
                  <a:txBody>
                    <a:bodyPr/>
                    <a:lstStyle/>
                    <a:p>
                      <a:pPr algn="ctr"/>
                      <a:r>
                        <a:rPr lang="en-US" sz="16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240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红富士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1775362"/>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728E56E-D6CF-4B94-845F-2EFD2C446714}"/>
                  </a:ext>
                </a:extLst>
              </p:cNvPr>
              <p:cNvSpPr txBox="1"/>
              <p:nvPr/>
            </p:nvSpPr>
            <p:spPr>
              <a:xfrm>
                <a:off x="1403648" y="2924944"/>
                <a:ext cx="165618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𝑃</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𝑌</m:t>
                          </m:r>
                        </m:e>
                        <m:e>
                          <m:r>
                            <a:rPr lang="zh-CN" altLang="en-US" sz="2000" i="1">
                              <a:latin typeface="Cambria Math" panose="02040503050406030204" pitchFamily="18" charset="0"/>
                            </a:rPr>
                            <m:t>𝑋</m:t>
                          </m:r>
                        </m:e>
                      </m:d>
                    </m:oMath>
                  </m:oMathPara>
                </a14:m>
                <a:endParaRPr lang="zh-CN" altLang="en-US" sz="2000" dirty="0"/>
              </a:p>
            </p:txBody>
          </p:sp>
        </mc:Choice>
        <mc:Fallback xmlns="">
          <p:sp>
            <p:nvSpPr>
              <p:cNvPr id="8" name="文本框 7">
                <a:extLst>
                  <a:ext uri="{FF2B5EF4-FFF2-40B4-BE49-F238E27FC236}">
                    <a16:creationId xmlns:a16="http://schemas.microsoft.com/office/drawing/2014/main" id="{2728E56E-D6CF-4B94-845F-2EFD2C446714}"/>
                  </a:ext>
                </a:extLst>
              </p:cNvPr>
              <p:cNvSpPr txBox="1">
                <a:spLocks noRot="1" noChangeAspect="1" noMove="1" noResize="1" noEditPoints="1" noAdjustHandles="1" noChangeArrowheads="1" noChangeShapeType="1" noTextEdit="1"/>
              </p:cNvSpPr>
              <p:nvPr/>
            </p:nvSpPr>
            <p:spPr>
              <a:xfrm>
                <a:off x="1403648" y="2924944"/>
                <a:ext cx="1656184"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941204CF-A3FB-40C7-9B4A-0AEDA0CD7451}"/>
                  </a:ext>
                </a:extLst>
              </p:cNvPr>
              <p:cNvGraphicFramePr>
                <a:graphicFrameLocks noGrp="1"/>
              </p:cNvGraphicFramePr>
              <p:nvPr>
                <p:extLst>
                  <p:ext uri="{D42A27DB-BD31-4B8C-83A1-F6EECF244321}">
                    <p14:modId xmlns:p14="http://schemas.microsoft.com/office/powerpoint/2010/main" val="2409029234"/>
                  </p:ext>
                </p:extLst>
              </p:nvPr>
            </p:nvGraphicFramePr>
            <p:xfrm>
              <a:off x="662881" y="4846280"/>
              <a:ext cx="5997351" cy="2133600"/>
            </p:xfrm>
            <a:graphic>
              <a:graphicData uri="http://schemas.openxmlformats.org/drawingml/2006/table">
                <a:tbl>
                  <a:tblPr firstRow="1" firstCol="1" bandRow="1">
                    <a:tableStyleId>{5940675A-B579-460E-94D1-54222C63F5DA}</a:tableStyleId>
                  </a:tblPr>
                  <a:tblGrid>
                    <a:gridCol w="998905">
                      <a:extLst>
                        <a:ext uri="{9D8B030D-6E8A-4147-A177-3AD203B41FA5}">
                          <a16:colId xmlns:a16="http://schemas.microsoft.com/office/drawing/2014/main" val="2292290302"/>
                        </a:ext>
                      </a:extLst>
                    </a:gridCol>
                    <a:gridCol w="1321428">
                      <a:extLst>
                        <a:ext uri="{9D8B030D-6E8A-4147-A177-3AD203B41FA5}">
                          <a16:colId xmlns:a16="http://schemas.microsoft.com/office/drawing/2014/main" val="3366992398"/>
                        </a:ext>
                      </a:extLst>
                    </a:gridCol>
                    <a:gridCol w="1206522">
                      <a:extLst>
                        <a:ext uri="{9D8B030D-6E8A-4147-A177-3AD203B41FA5}">
                          <a16:colId xmlns:a16="http://schemas.microsoft.com/office/drawing/2014/main" val="4181996132"/>
                        </a:ext>
                      </a:extLst>
                    </a:gridCol>
                    <a:gridCol w="1378881">
                      <a:extLst>
                        <a:ext uri="{9D8B030D-6E8A-4147-A177-3AD203B41FA5}">
                          <a16:colId xmlns:a16="http://schemas.microsoft.com/office/drawing/2014/main" val="3171447831"/>
                        </a:ext>
                      </a:extLst>
                    </a:gridCol>
                    <a:gridCol w="1091615">
                      <a:extLst>
                        <a:ext uri="{9D8B030D-6E8A-4147-A177-3AD203B41FA5}">
                          <a16:colId xmlns:a16="http://schemas.microsoft.com/office/drawing/2014/main" val="190051986"/>
                        </a:ext>
                      </a:extLst>
                    </a:gridCol>
                  </a:tblGrid>
                  <a:tr h="289514">
                    <a:tc rowSpan="2">
                      <a:txBody>
                        <a:bodyPr/>
                        <a:lstStyle/>
                        <a:p>
                          <a:pPr algn="ct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pPr algn="ctr"/>
                          <a:r>
                            <a:rPr lang="zh-CN" sz="2000" kern="100">
                              <a:effectLst/>
                            </a:rPr>
                            <a:t>口感：</a:t>
                          </a:r>
                          <a14:m>
                            <m:oMath xmlns:m="http://schemas.openxmlformats.org/officeDocument/2006/math">
                              <m:r>
                                <a:rPr lang="en-US" sz="2000" kern="100">
                                  <a:effectLst/>
                                  <a:latin typeface="Cambria Math" panose="02040503050406030204" pitchFamily="18" charset="0"/>
                                </a:rPr>
                                <m:t>𝑋</m:t>
                              </m:r>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tc gridSpan="2">
                      <a:txBody>
                        <a:bodyPr/>
                        <a:lstStyle/>
                        <a:p>
                          <a:pPr algn="ctr"/>
                          <a:r>
                            <a:rPr lang="zh-CN" sz="2000" kern="100">
                              <a:effectLst/>
                            </a:rPr>
                            <a:t>品种：</a:t>
                          </a:r>
                          <a14:m>
                            <m:oMath xmlns:m="http://schemas.openxmlformats.org/officeDocument/2006/math">
                              <m:r>
                                <a:rPr lang="en-US" sz="2000" kern="100">
                                  <a:effectLst/>
                                  <a:latin typeface="Cambria Math" panose="02040503050406030204" pitchFamily="18" charset="0"/>
                                </a:rPr>
                                <m:t>𝑌</m:t>
                              </m:r>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extLst>
                      <a:ext uri="{0D108BD9-81ED-4DB2-BD59-A6C34878D82A}">
                        <a16:rowId xmlns:a16="http://schemas.microsoft.com/office/drawing/2014/main" val="337022584"/>
                      </a:ext>
                    </a:extLst>
                  </a:tr>
                  <a:tr h="289514">
                    <a:tc vMerge="1">
                      <a:txBody>
                        <a:bodyPr/>
                        <a:lstStyle/>
                        <a:p>
                          <a:endParaRPr lang="zh-CN" altLang="en-US"/>
                        </a:p>
                      </a:txBody>
                      <a:tcPr/>
                    </a:tc>
                    <a:tc>
                      <a:txBody>
                        <a:bodyPr/>
                        <a:lstStyle/>
                        <a:p>
                          <a:pPr algn="ctr"/>
                          <a:r>
                            <a:rPr lang="zh-CN" sz="2000" kern="100">
                              <a:effectLst/>
                            </a:rPr>
                            <a:t>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a:txBody>
                        <a:bodyPr/>
                        <a:lstStyle/>
                        <a:p>
                          <a:pPr algn="ctr"/>
                          <a:r>
                            <a:rPr lang="zh-CN" sz="2000" kern="100">
                              <a:effectLst/>
                            </a:rPr>
                            <a:t>酸甜：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a:txBody>
                        <a:bodyPr/>
                        <a:lstStyle/>
                        <a:p>
                          <a:pPr algn="ctr"/>
                          <a:r>
                            <a:rPr lang="zh-CN" sz="2000" kern="100">
                              <a:effectLst/>
                            </a:rPr>
                            <a:t>红富士：</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a:txBody>
                        <a:bodyPr/>
                        <a:lstStyle/>
                        <a:p>
                          <a:pPr algn="ctr"/>
                          <a:r>
                            <a:rPr lang="zh-CN" sz="2000" kern="100">
                              <a:effectLst/>
                            </a:rPr>
                            <a:t>国光：</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2389896641"/>
                      </a:ext>
                    </a:extLst>
                  </a:tr>
                  <a:tr h="579027">
                    <a:tc>
                      <a:txBody>
                        <a:bodyPr/>
                        <a:lstStyle/>
                        <a:p>
                          <a:pPr algn="ctr"/>
                          <a:r>
                            <a:rPr lang="zh-CN" sz="2000" kern="100">
                              <a:effectLst/>
                            </a:rPr>
                            <a:t>出现次数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3</a:t>
                          </a:r>
                          <a:endParaRPr lang="zh-CN" sz="2000" kern="100">
                            <a:effectLst/>
                          </a:endParaRPr>
                        </a:p>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tc gridSpan="2">
                      <a:txBody>
                        <a:bodyPr/>
                        <a:lstStyle/>
                        <a:p>
                          <a:pPr algn="ctr"/>
                          <a14:m>
                            <m:oMath xmlns:m="http://schemas.openxmlformats.org/officeDocument/2006/math">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oMath>
                          </a14:m>
                          <a:r>
                            <a:rPr lang="zh-CN" sz="2000" kern="100">
                              <a:effectLst/>
                            </a:rPr>
                            <a:t>：</a:t>
                          </a:r>
                          <a:r>
                            <a:rPr lang="en-US" sz="2000" kern="100">
                              <a:effectLst/>
                            </a:rPr>
                            <a:t>6</a:t>
                          </a:r>
                          <a:endParaRPr lang="zh-CN" sz="2000" kern="100">
                            <a:effectLst/>
                          </a:endParaRPr>
                        </a:p>
                        <a:p>
                          <a:pPr algn="ctr"/>
                          <a14:m>
                            <m:oMath xmlns:m="http://schemas.openxmlformats.org/officeDocument/2006/math">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oMath>
                          </a14:m>
                          <a:r>
                            <a:rPr lang="zh-CN" sz="2000" kern="100">
                              <a:effectLst/>
                            </a:rPr>
                            <a:t>：</a:t>
                          </a: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extLst>
                      <a:ext uri="{0D108BD9-81ED-4DB2-BD59-A6C34878D82A}">
                        <a16:rowId xmlns:a16="http://schemas.microsoft.com/office/drawing/2014/main" val="3171966269"/>
                      </a:ext>
                    </a:extLst>
                  </a:tr>
                  <a:tr h="579027">
                    <a:tc>
                      <a:txBody>
                        <a:bodyPr/>
                        <a:lstStyle/>
                        <a:p>
                          <a:pPr algn="ctr"/>
                          <a:r>
                            <a:rPr lang="zh-CN" sz="2000" kern="100">
                              <a:effectLst/>
                            </a:rPr>
                            <a:t>概率分布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e>
                                </m:d>
                                <m:r>
                                  <a:rPr lang="en-US" sz="2000" kern="100">
                                    <a:effectLst/>
                                    <a:latin typeface="Cambria Math" panose="02040503050406030204" pitchFamily="18" charset="0"/>
                                  </a:rPr>
                                  <m:t>=3/10</m:t>
                                </m:r>
                              </m:oMath>
                            </m:oMathPara>
                          </a14:m>
                          <a:endParaRPr lang="zh-CN" sz="2000" kern="100">
                            <a:effectLst/>
                          </a:endParaRPr>
                        </a:p>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e>
                                </m:d>
                                <m:r>
                                  <a:rPr lang="en-US" sz="2000" kern="100">
                                    <a:effectLst/>
                                    <a:latin typeface="Cambria Math" panose="02040503050406030204" pitchFamily="18" charset="0"/>
                                  </a:rPr>
                                  <m:t>=7/10</m:t>
                                </m:r>
                              </m:oMath>
                            </m:oMathPara>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e>
                                </m:d>
                                <m:r>
                                  <a:rPr lang="en-US" sz="2000" kern="100">
                                    <a:effectLst/>
                                    <a:latin typeface="Cambria Math" panose="02040503050406030204" pitchFamily="18" charset="0"/>
                                  </a:rPr>
                                  <m:t>=6/10</m:t>
                                </m:r>
                              </m:oMath>
                            </m:oMathPara>
                          </a14:m>
                          <a:endParaRPr lang="zh-CN" sz="2000" kern="100" dirty="0">
                            <a:effectLst/>
                          </a:endParaRPr>
                        </a:p>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e>
                                </m:d>
                                <m:r>
                                  <a:rPr lang="en-US" sz="2000" kern="100">
                                    <a:effectLst/>
                                    <a:latin typeface="Cambria Math" panose="02040503050406030204" pitchFamily="18" charset="0"/>
                                  </a:rPr>
                                  <m:t>=4/10</m:t>
                                </m:r>
                              </m:oMath>
                            </m:oMathPara>
                          </a14:m>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extLst>
                      <a:ext uri="{0D108BD9-81ED-4DB2-BD59-A6C34878D82A}">
                        <a16:rowId xmlns:a16="http://schemas.microsoft.com/office/drawing/2014/main" val="2589528800"/>
                      </a:ext>
                    </a:extLst>
                  </a:tr>
                </a:tbl>
              </a:graphicData>
            </a:graphic>
          </p:graphicFrame>
        </mc:Choice>
        <mc:Fallback xmlns="">
          <p:graphicFrame>
            <p:nvGraphicFramePr>
              <p:cNvPr id="13" name="表格 12">
                <a:extLst>
                  <a:ext uri="{FF2B5EF4-FFF2-40B4-BE49-F238E27FC236}">
                    <a16:creationId xmlns:a16="http://schemas.microsoft.com/office/drawing/2014/main" id="{941204CF-A3FB-40C7-9B4A-0AEDA0CD7451}"/>
                  </a:ext>
                </a:extLst>
              </p:cNvPr>
              <p:cNvGraphicFramePr>
                <a:graphicFrameLocks noGrp="1"/>
              </p:cNvGraphicFramePr>
              <p:nvPr>
                <p:extLst>
                  <p:ext uri="{D42A27DB-BD31-4B8C-83A1-F6EECF244321}">
                    <p14:modId xmlns:p14="http://schemas.microsoft.com/office/powerpoint/2010/main" val="2409029234"/>
                  </p:ext>
                </p:extLst>
              </p:nvPr>
            </p:nvGraphicFramePr>
            <p:xfrm>
              <a:off x="662881" y="4846280"/>
              <a:ext cx="5997351" cy="2133600"/>
            </p:xfrm>
            <a:graphic>
              <a:graphicData uri="http://schemas.openxmlformats.org/drawingml/2006/table">
                <a:tbl>
                  <a:tblPr firstRow="1" firstCol="1" bandRow="1">
                    <a:tableStyleId>{5940675A-B579-460E-94D1-54222C63F5DA}</a:tableStyleId>
                  </a:tblPr>
                  <a:tblGrid>
                    <a:gridCol w="998905">
                      <a:extLst>
                        <a:ext uri="{9D8B030D-6E8A-4147-A177-3AD203B41FA5}">
                          <a16:colId xmlns:a16="http://schemas.microsoft.com/office/drawing/2014/main" val="2292290302"/>
                        </a:ext>
                      </a:extLst>
                    </a:gridCol>
                    <a:gridCol w="1321428">
                      <a:extLst>
                        <a:ext uri="{9D8B030D-6E8A-4147-A177-3AD203B41FA5}">
                          <a16:colId xmlns:a16="http://schemas.microsoft.com/office/drawing/2014/main" val="3366992398"/>
                        </a:ext>
                      </a:extLst>
                    </a:gridCol>
                    <a:gridCol w="1206522">
                      <a:extLst>
                        <a:ext uri="{9D8B030D-6E8A-4147-A177-3AD203B41FA5}">
                          <a16:colId xmlns:a16="http://schemas.microsoft.com/office/drawing/2014/main" val="4181996132"/>
                        </a:ext>
                      </a:extLst>
                    </a:gridCol>
                    <a:gridCol w="1378881">
                      <a:extLst>
                        <a:ext uri="{9D8B030D-6E8A-4147-A177-3AD203B41FA5}">
                          <a16:colId xmlns:a16="http://schemas.microsoft.com/office/drawing/2014/main" val="3171447831"/>
                        </a:ext>
                      </a:extLst>
                    </a:gridCol>
                    <a:gridCol w="1091615">
                      <a:extLst>
                        <a:ext uri="{9D8B030D-6E8A-4147-A177-3AD203B41FA5}">
                          <a16:colId xmlns:a16="http://schemas.microsoft.com/office/drawing/2014/main" val="190051986"/>
                        </a:ext>
                      </a:extLst>
                    </a:gridCol>
                  </a:tblGrid>
                  <a:tr h="304800">
                    <a:tc rowSpan="2">
                      <a:txBody>
                        <a:bodyPr/>
                        <a:lstStyle/>
                        <a:p>
                          <a:pPr algn="ctr"/>
                          <a:r>
                            <a:rPr lang="en-US" sz="2000" kern="100" dirty="0">
                              <a:effectLst/>
                            </a:rPr>
                            <a:t> </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endParaRPr lang="zh-CN"/>
                        </a:p>
                      </a:txBody>
                      <a:tcPr marL="68580" marR="68580" marT="0" marB="0" anchor="ctr">
                        <a:blipFill>
                          <a:blip r:embed="rId4"/>
                          <a:stretch>
                            <a:fillRect l="-40201" t="-33333" r="-98492" b="-645833"/>
                          </a:stretch>
                        </a:blipFill>
                      </a:tcPr>
                    </a:tc>
                    <a:tc hMerge="1">
                      <a:txBody>
                        <a:bodyPr/>
                        <a:lstStyle/>
                        <a:p>
                          <a:endParaRPr lang="zh-CN" altLang="en-US"/>
                        </a:p>
                      </a:txBody>
                      <a:tcPr/>
                    </a:tc>
                    <a:tc gridSpan="2">
                      <a:txBody>
                        <a:bodyPr/>
                        <a:lstStyle/>
                        <a:p>
                          <a:endParaRPr lang="zh-CN"/>
                        </a:p>
                      </a:txBody>
                      <a:tcPr marL="68580" marR="68580" marT="0" marB="0" anchor="ctr">
                        <a:blipFill>
                          <a:blip r:embed="rId4"/>
                          <a:stretch>
                            <a:fillRect l="-143077" t="-33333" r="-513" b="-645833"/>
                          </a:stretch>
                        </a:blipFill>
                      </a:tcPr>
                    </a:tc>
                    <a:tc hMerge="1">
                      <a:txBody>
                        <a:bodyPr/>
                        <a:lstStyle/>
                        <a:p>
                          <a:endParaRPr lang="zh-CN" altLang="en-US"/>
                        </a:p>
                      </a:txBody>
                      <a:tcPr/>
                    </a:tc>
                    <a:extLst>
                      <a:ext uri="{0D108BD9-81ED-4DB2-BD59-A6C34878D82A}">
                        <a16:rowId xmlns:a16="http://schemas.microsoft.com/office/drawing/2014/main" val="337022584"/>
                      </a:ext>
                    </a:extLst>
                  </a:tr>
                  <a:tr h="609600">
                    <a:tc vMerge="1">
                      <a:txBody>
                        <a:bodyPr/>
                        <a:lstStyle/>
                        <a:p>
                          <a:endParaRPr lang="zh-CN" altLang="en-US"/>
                        </a:p>
                      </a:txBody>
                      <a:tcPr/>
                    </a:tc>
                    <a:tc>
                      <a:txBody>
                        <a:bodyPr/>
                        <a:lstStyle/>
                        <a:p>
                          <a:endParaRPr lang="zh-CN"/>
                        </a:p>
                      </a:txBody>
                      <a:tcPr marL="68580" marR="68580" marT="0" marB="0" anchor="ctr">
                        <a:blipFill>
                          <a:blip r:embed="rId4"/>
                          <a:stretch>
                            <a:fillRect l="-76923" t="-66667" r="-279808" b="-222917"/>
                          </a:stretch>
                        </a:blipFill>
                      </a:tcPr>
                    </a:tc>
                    <a:tc>
                      <a:txBody>
                        <a:bodyPr/>
                        <a:lstStyle/>
                        <a:p>
                          <a:endParaRPr lang="zh-CN"/>
                        </a:p>
                      </a:txBody>
                      <a:tcPr marL="68580" marR="68580" marT="0" marB="0" anchor="ctr">
                        <a:blipFill>
                          <a:blip r:embed="rId4"/>
                          <a:stretch>
                            <a:fillRect l="-193684" t="-66667" r="-206316" b="-222917"/>
                          </a:stretch>
                        </a:blipFill>
                      </a:tcPr>
                    </a:tc>
                    <a:tc>
                      <a:txBody>
                        <a:bodyPr/>
                        <a:lstStyle/>
                        <a:p>
                          <a:endParaRPr lang="zh-CN"/>
                        </a:p>
                      </a:txBody>
                      <a:tcPr marL="68580" marR="68580" marT="0" marB="0" anchor="ctr">
                        <a:blipFill>
                          <a:blip r:embed="rId4"/>
                          <a:stretch>
                            <a:fillRect l="-255963" t="-66667" r="-79817" b="-222917"/>
                          </a:stretch>
                        </a:blipFill>
                      </a:tcPr>
                    </a:tc>
                    <a:tc>
                      <a:txBody>
                        <a:bodyPr/>
                        <a:lstStyle/>
                        <a:p>
                          <a:endParaRPr lang="zh-CN"/>
                        </a:p>
                      </a:txBody>
                      <a:tcPr marL="68580" marR="68580" marT="0" marB="0" anchor="ctr">
                        <a:blipFill>
                          <a:blip r:embed="rId4"/>
                          <a:stretch>
                            <a:fillRect l="-451163" t="-66667" r="-1163" b="-222917"/>
                          </a:stretch>
                        </a:blipFill>
                      </a:tcPr>
                    </a:tc>
                    <a:extLst>
                      <a:ext uri="{0D108BD9-81ED-4DB2-BD59-A6C34878D82A}">
                        <a16:rowId xmlns:a16="http://schemas.microsoft.com/office/drawing/2014/main" val="2389896641"/>
                      </a:ext>
                    </a:extLst>
                  </a:tr>
                  <a:tr h="609600">
                    <a:tc>
                      <a:txBody>
                        <a:bodyPr/>
                        <a:lstStyle/>
                        <a:p>
                          <a:pPr algn="ctr"/>
                          <a:r>
                            <a:rPr lang="zh-CN" sz="2000" kern="100">
                              <a:effectLst/>
                            </a:rPr>
                            <a:t>出现次数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endParaRPr lang="zh-CN"/>
                        </a:p>
                      </a:txBody>
                      <a:tcPr marL="68580" marR="68580" marT="0" marB="0" anchor="ctr">
                        <a:blipFill>
                          <a:blip r:embed="rId4"/>
                          <a:stretch>
                            <a:fillRect l="-40201" t="-163265" r="-98492" b="-118367"/>
                          </a:stretch>
                        </a:blipFill>
                      </a:tcPr>
                    </a:tc>
                    <a:tc hMerge="1">
                      <a:txBody>
                        <a:bodyPr/>
                        <a:lstStyle/>
                        <a:p>
                          <a:endParaRPr lang="zh-CN" altLang="en-US"/>
                        </a:p>
                      </a:txBody>
                      <a:tcPr/>
                    </a:tc>
                    <a:tc gridSpan="2">
                      <a:txBody>
                        <a:bodyPr/>
                        <a:lstStyle/>
                        <a:p>
                          <a:endParaRPr lang="zh-CN"/>
                        </a:p>
                      </a:txBody>
                      <a:tcPr marL="68580" marR="68580" marT="0" marB="0" anchor="ctr">
                        <a:blipFill>
                          <a:blip r:embed="rId4"/>
                          <a:stretch>
                            <a:fillRect l="-143077" t="-163265" r="-513" b="-118367"/>
                          </a:stretch>
                        </a:blipFill>
                      </a:tcPr>
                    </a:tc>
                    <a:tc hMerge="1">
                      <a:txBody>
                        <a:bodyPr/>
                        <a:lstStyle/>
                        <a:p>
                          <a:endParaRPr lang="zh-CN" altLang="en-US"/>
                        </a:p>
                      </a:txBody>
                      <a:tcPr/>
                    </a:tc>
                    <a:extLst>
                      <a:ext uri="{0D108BD9-81ED-4DB2-BD59-A6C34878D82A}">
                        <a16:rowId xmlns:a16="http://schemas.microsoft.com/office/drawing/2014/main" val="3171966269"/>
                      </a:ext>
                    </a:extLst>
                  </a:tr>
                  <a:tr h="609600">
                    <a:tc>
                      <a:txBody>
                        <a:bodyPr/>
                        <a:lstStyle/>
                        <a:p>
                          <a:pPr algn="ctr"/>
                          <a:r>
                            <a:rPr lang="zh-CN" sz="2000" kern="100">
                              <a:effectLst/>
                            </a:rPr>
                            <a:t>概率分布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endParaRPr lang="zh-CN"/>
                        </a:p>
                      </a:txBody>
                      <a:tcPr marL="68580" marR="68580" marT="0" marB="0" anchor="ctr">
                        <a:blipFill>
                          <a:blip r:embed="rId4"/>
                          <a:stretch>
                            <a:fillRect l="-40201" t="-268750" r="-98492" b="-20833"/>
                          </a:stretch>
                        </a:blipFill>
                      </a:tcPr>
                    </a:tc>
                    <a:tc hMerge="1">
                      <a:txBody>
                        <a:bodyPr/>
                        <a:lstStyle/>
                        <a:p>
                          <a:endParaRPr lang="zh-CN" altLang="en-US"/>
                        </a:p>
                      </a:txBody>
                      <a:tcPr/>
                    </a:tc>
                    <a:tc gridSpan="2">
                      <a:txBody>
                        <a:bodyPr/>
                        <a:lstStyle/>
                        <a:p>
                          <a:endParaRPr lang="zh-CN"/>
                        </a:p>
                      </a:txBody>
                      <a:tcPr marL="68580" marR="68580" marT="0" marB="0" anchor="ctr">
                        <a:blipFill>
                          <a:blip r:embed="rId4"/>
                          <a:stretch>
                            <a:fillRect l="-143077" t="-268750" r="-513" b="-20833"/>
                          </a:stretch>
                        </a:blipFill>
                      </a:tcPr>
                    </a:tc>
                    <a:tc hMerge="1">
                      <a:txBody>
                        <a:bodyPr/>
                        <a:lstStyle/>
                        <a:p>
                          <a:endParaRPr lang="zh-CN" altLang="en-US"/>
                        </a:p>
                      </a:txBody>
                      <a:tcPr/>
                    </a:tc>
                    <a:extLst>
                      <a:ext uri="{0D108BD9-81ED-4DB2-BD59-A6C34878D82A}">
                        <a16:rowId xmlns:a16="http://schemas.microsoft.com/office/drawing/2014/main" val="2589528800"/>
                      </a:ext>
                    </a:extLst>
                  </a:tr>
                </a:tbl>
              </a:graphicData>
            </a:graphic>
          </p:graphicFrame>
        </mc:Fallback>
      </mc:AlternateContent>
    </p:spTree>
    <p:extLst>
      <p:ext uri="{BB962C8B-B14F-4D97-AF65-F5344CB8AC3E}">
        <p14:creationId xmlns:p14="http://schemas.microsoft.com/office/powerpoint/2010/main" val="38622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00573-36B1-49C5-B34C-19AB4078701A}"/>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EA0028B1-4D9F-439E-9EA6-3F9F9F7554A8}"/>
              </a:ext>
            </a:extLst>
          </p:cNvPr>
          <p:cNvSpPr>
            <a:spLocks noGrp="1"/>
          </p:cNvSpPr>
          <p:nvPr>
            <p:ph idx="1"/>
          </p:nvPr>
        </p:nvSpPr>
        <p:spPr/>
        <p:txBody>
          <a:bodyPr>
            <a:normAutofit/>
          </a:bodyPr>
          <a:lstStyle/>
          <a:p>
            <a:r>
              <a:rPr lang="zh-CN" altLang="en-US" dirty="0"/>
              <a:t>主成分分析</a:t>
            </a:r>
            <a:r>
              <a:rPr lang="en-US" altLang="zh-CN" dirty="0"/>
              <a:t>PCA</a:t>
            </a:r>
          </a:p>
          <a:p>
            <a:pPr lvl="1"/>
            <a:r>
              <a:rPr lang="zh-CN" altLang="en-US" dirty="0"/>
              <a:t>核主成分分析</a:t>
            </a:r>
            <a:r>
              <a:rPr lang="en-US" altLang="zh-CN" dirty="0"/>
              <a:t>KPCA</a:t>
            </a:r>
          </a:p>
          <a:p>
            <a:pPr lvl="2"/>
            <a:r>
              <a:rPr lang="en-US" altLang="zh-CN" dirty="0" err="1"/>
              <a:t>sklearn.decomposition</a:t>
            </a:r>
            <a:r>
              <a:rPr lang="zh-CN" altLang="en-US" dirty="0"/>
              <a:t>模块中的</a:t>
            </a:r>
            <a:r>
              <a:rPr lang="en-US" altLang="zh-CN" dirty="0"/>
              <a:t>PCA</a:t>
            </a:r>
            <a:r>
              <a:rPr lang="zh-CN" altLang="en-US" dirty="0"/>
              <a:t>和</a:t>
            </a:r>
            <a:r>
              <a:rPr lang="en-US" altLang="zh-CN" dirty="0" err="1"/>
              <a:t>KernelPCA</a:t>
            </a:r>
            <a:r>
              <a:rPr lang="zh-CN" altLang="en-US" dirty="0"/>
              <a:t>类</a:t>
            </a:r>
          </a:p>
        </p:txBody>
      </p:sp>
      <p:pic>
        <p:nvPicPr>
          <p:cNvPr id="4" name="图片 3">
            <a:extLst>
              <a:ext uri="{FF2B5EF4-FFF2-40B4-BE49-F238E27FC236}">
                <a16:creationId xmlns:a16="http://schemas.microsoft.com/office/drawing/2014/main" id="{756DDBA6-06D1-4C71-876B-C2A202D1C302}"/>
              </a:ext>
            </a:extLst>
          </p:cNvPr>
          <p:cNvPicPr/>
          <p:nvPr/>
        </p:nvPicPr>
        <p:blipFill>
          <a:blip r:embed="rId2"/>
          <a:stretch>
            <a:fillRect/>
          </a:stretch>
        </p:blipFill>
        <p:spPr>
          <a:xfrm>
            <a:off x="1979712" y="3140968"/>
            <a:ext cx="5274310" cy="3599815"/>
          </a:xfrm>
          <a:prstGeom prst="rect">
            <a:avLst/>
          </a:prstGeom>
        </p:spPr>
      </p:pic>
    </p:spTree>
    <p:extLst>
      <p:ext uri="{BB962C8B-B14F-4D97-AF65-F5344CB8AC3E}">
        <p14:creationId xmlns:p14="http://schemas.microsoft.com/office/powerpoint/2010/main" val="113393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1CE2C-D1B1-477F-BA9D-3D51881E1447}"/>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327803E9-DD16-4D31-8739-2DE6D81A2668}"/>
              </a:ext>
            </a:extLst>
          </p:cNvPr>
          <p:cNvSpPr>
            <a:spLocks noGrp="1"/>
          </p:cNvSpPr>
          <p:nvPr>
            <p:ph idx="1"/>
          </p:nvPr>
        </p:nvSpPr>
        <p:spPr/>
        <p:txBody>
          <a:bodyPr>
            <a:normAutofit lnSpcReduction="10000"/>
          </a:bodyPr>
          <a:lstStyle/>
          <a:p>
            <a:r>
              <a:rPr lang="zh-CN" altLang="en-US" dirty="0"/>
              <a:t>线性判别分析</a:t>
            </a:r>
            <a:r>
              <a:rPr lang="en-US" altLang="zh-CN" dirty="0"/>
              <a:t>LDA</a:t>
            </a:r>
          </a:p>
          <a:p>
            <a:pPr lvl="1"/>
            <a:r>
              <a:rPr lang="zh-CN" altLang="en-US" dirty="0"/>
              <a:t>使用线性判别分析</a:t>
            </a:r>
            <a:r>
              <a:rPr lang="en-US" altLang="zh-CN" dirty="0"/>
              <a:t>LDA</a:t>
            </a:r>
            <a:r>
              <a:rPr lang="zh-CN" altLang="en-US" dirty="0"/>
              <a:t>解决二分类问题，其思路是先将高维特征投影到一维，然后基于一维特征来设计分类器</a:t>
            </a:r>
            <a:endParaRPr lang="en-US" altLang="zh-CN" dirty="0"/>
          </a:p>
          <a:p>
            <a:pPr lvl="1"/>
            <a:endParaRPr lang="en-US" altLang="zh-CN" dirty="0"/>
          </a:p>
          <a:p>
            <a:pPr lvl="1"/>
            <a:r>
              <a:rPr lang="zh-CN" altLang="en-US" dirty="0"/>
              <a:t>对于多分类问题，可以对高维特征做若干次投影，得到一组新特征，然后再设计分类器</a:t>
            </a:r>
            <a:endParaRPr lang="en-US" altLang="zh-CN" dirty="0"/>
          </a:p>
          <a:p>
            <a:pPr lvl="1"/>
            <a:r>
              <a:rPr lang="en-US" altLang="zh-CN" dirty="0"/>
              <a:t>LDA</a:t>
            </a:r>
            <a:r>
              <a:rPr lang="zh-CN" altLang="en-US" dirty="0"/>
              <a:t>多次投影的过程实际上就是消除特征冗余，选择主要成分的降维过程，这与</a:t>
            </a:r>
            <a:r>
              <a:rPr lang="en-US" altLang="zh-CN" dirty="0"/>
              <a:t>PCA</a:t>
            </a:r>
            <a:r>
              <a:rPr lang="zh-CN" altLang="en-US" dirty="0"/>
              <a:t>非常类似</a:t>
            </a:r>
            <a:endParaRPr lang="en-US" altLang="zh-CN" dirty="0"/>
          </a:p>
          <a:p>
            <a:pPr lvl="1"/>
            <a:r>
              <a:rPr lang="en-US" altLang="zh-CN" dirty="0"/>
              <a:t>LDA</a:t>
            </a:r>
            <a:r>
              <a:rPr lang="zh-CN" altLang="en-US" dirty="0"/>
              <a:t>既可作为分类器模型，也可作为降维模型</a:t>
            </a:r>
          </a:p>
        </p:txBody>
      </p:sp>
    </p:spTree>
    <p:extLst>
      <p:ext uri="{BB962C8B-B14F-4D97-AF65-F5344CB8AC3E}">
        <p14:creationId xmlns:p14="http://schemas.microsoft.com/office/powerpoint/2010/main" val="410770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1CE2C-D1B1-477F-BA9D-3D51881E1447}"/>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327803E9-DD16-4D31-8739-2DE6D81A2668}"/>
              </a:ext>
            </a:extLst>
          </p:cNvPr>
          <p:cNvSpPr>
            <a:spLocks noGrp="1"/>
          </p:cNvSpPr>
          <p:nvPr>
            <p:ph idx="1"/>
          </p:nvPr>
        </p:nvSpPr>
        <p:spPr/>
        <p:txBody>
          <a:bodyPr>
            <a:normAutofit/>
          </a:bodyPr>
          <a:lstStyle/>
          <a:p>
            <a:r>
              <a:rPr lang="zh-CN" altLang="en-US" dirty="0"/>
              <a:t>线性判别分析</a:t>
            </a:r>
            <a:r>
              <a:rPr lang="en-US" altLang="zh-CN" dirty="0"/>
              <a:t>LDA</a:t>
            </a:r>
          </a:p>
          <a:p>
            <a:pPr lvl="1"/>
            <a:r>
              <a:rPr lang="en-US" altLang="zh-CN" dirty="0"/>
              <a:t>PCA</a:t>
            </a:r>
            <a:r>
              <a:rPr lang="zh-CN" altLang="en-US" dirty="0"/>
              <a:t>不考虑类别标记，其投影原则是将高维特征投影到方差最大的方向</a:t>
            </a:r>
            <a:endParaRPr lang="en-US" altLang="zh-CN" dirty="0"/>
          </a:p>
          <a:p>
            <a:pPr lvl="1"/>
            <a:r>
              <a:rPr lang="zh-CN" altLang="en-US" dirty="0"/>
              <a:t>而</a:t>
            </a:r>
            <a:r>
              <a:rPr lang="en-US" altLang="zh-CN" dirty="0"/>
              <a:t>LDA</a:t>
            </a:r>
            <a:r>
              <a:rPr lang="zh-CN" altLang="en-US" dirty="0"/>
              <a:t>使用带类别标记的训练集，其投影原则是将高维特征投影到“类内方差最小，类间方差最大”的方向</a:t>
            </a:r>
            <a:endParaRPr lang="en-US" altLang="zh-CN" dirty="0"/>
          </a:p>
          <a:p>
            <a:pPr lvl="1"/>
            <a:endParaRPr lang="en-US" altLang="zh-CN" dirty="0"/>
          </a:p>
          <a:p>
            <a:pPr lvl="1"/>
            <a:r>
              <a:rPr lang="en-US" altLang="zh-CN" dirty="0"/>
              <a:t>PCA</a:t>
            </a:r>
            <a:r>
              <a:rPr lang="zh-CN" altLang="en-US" dirty="0"/>
              <a:t>不考虑类别标记，属于无监督降维；而</a:t>
            </a:r>
            <a:r>
              <a:rPr lang="en-US" altLang="zh-CN" dirty="0"/>
              <a:t>LDA</a:t>
            </a:r>
            <a:r>
              <a:rPr lang="zh-CN" altLang="en-US" dirty="0"/>
              <a:t>考虑类别标记，属于有监督降维</a:t>
            </a:r>
          </a:p>
        </p:txBody>
      </p:sp>
    </p:spTree>
    <p:extLst>
      <p:ext uri="{BB962C8B-B14F-4D97-AF65-F5344CB8AC3E}">
        <p14:creationId xmlns:p14="http://schemas.microsoft.com/office/powerpoint/2010/main" val="207630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1CE2C-D1B1-477F-BA9D-3D51881E1447}"/>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327803E9-DD16-4D31-8739-2DE6D81A2668}"/>
              </a:ext>
            </a:extLst>
          </p:cNvPr>
          <p:cNvSpPr>
            <a:spLocks noGrp="1"/>
          </p:cNvSpPr>
          <p:nvPr>
            <p:ph idx="1"/>
          </p:nvPr>
        </p:nvSpPr>
        <p:spPr/>
        <p:txBody>
          <a:bodyPr>
            <a:normAutofit/>
          </a:bodyPr>
          <a:lstStyle/>
          <a:p>
            <a:r>
              <a:rPr lang="zh-CN" altLang="en-US" dirty="0"/>
              <a:t>线性判别分析</a:t>
            </a:r>
            <a:r>
              <a:rPr lang="en-US" altLang="zh-CN" dirty="0"/>
              <a:t>LDA</a:t>
            </a:r>
          </a:p>
          <a:p>
            <a:pPr lvl="1"/>
            <a:r>
              <a:rPr lang="en-US" altLang="zh-CN" dirty="0"/>
              <a:t>LDA</a:t>
            </a:r>
            <a:r>
              <a:rPr lang="zh-CN" altLang="en-US" dirty="0"/>
              <a:t>降维学习算法</a:t>
            </a:r>
            <a:endParaRPr lang="en-US" altLang="zh-CN" dirty="0"/>
          </a:p>
          <a:p>
            <a:pPr lvl="1"/>
            <a:endParaRPr lang="en-US" altLang="zh-CN" dirty="0"/>
          </a:p>
          <a:p>
            <a:pPr lvl="1"/>
            <a:endParaRPr lang="en-US" altLang="zh-CN" dirty="0"/>
          </a:p>
          <a:p>
            <a:pPr lvl="1"/>
            <a:endParaRPr lang="en-US" altLang="zh-CN" dirty="0"/>
          </a:p>
        </p:txBody>
      </p:sp>
      <p:pic>
        <p:nvPicPr>
          <p:cNvPr id="6" name="图片 5">
            <a:extLst>
              <a:ext uri="{FF2B5EF4-FFF2-40B4-BE49-F238E27FC236}">
                <a16:creationId xmlns:a16="http://schemas.microsoft.com/office/drawing/2014/main" id="{E1927646-C24B-4F6B-A7DB-C7C1D3B0621F}"/>
              </a:ext>
            </a:extLst>
          </p:cNvPr>
          <p:cNvPicPr>
            <a:picLocks noChangeAspect="1"/>
          </p:cNvPicPr>
          <p:nvPr/>
        </p:nvPicPr>
        <p:blipFill>
          <a:blip r:embed="rId2"/>
          <a:stretch>
            <a:fillRect/>
          </a:stretch>
        </p:blipFill>
        <p:spPr>
          <a:xfrm>
            <a:off x="280388" y="2817078"/>
            <a:ext cx="8583223" cy="2772162"/>
          </a:xfrm>
          <a:prstGeom prst="rect">
            <a:avLst/>
          </a:prstGeom>
        </p:spPr>
      </p:pic>
    </p:spTree>
    <p:extLst>
      <p:ext uri="{BB962C8B-B14F-4D97-AF65-F5344CB8AC3E}">
        <p14:creationId xmlns:p14="http://schemas.microsoft.com/office/powerpoint/2010/main" val="268760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1CE2C-D1B1-477F-BA9D-3D51881E1447}"/>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327803E9-DD16-4D31-8739-2DE6D81A2668}"/>
              </a:ext>
            </a:extLst>
          </p:cNvPr>
          <p:cNvSpPr>
            <a:spLocks noGrp="1"/>
          </p:cNvSpPr>
          <p:nvPr>
            <p:ph idx="1"/>
          </p:nvPr>
        </p:nvSpPr>
        <p:spPr/>
        <p:txBody>
          <a:bodyPr>
            <a:normAutofit/>
          </a:bodyPr>
          <a:lstStyle/>
          <a:p>
            <a:r>
              <a:rPr lang="zh-CN" altLang="en-US" dirty="0"/>
              <a:t>线性判别分析</a:t>
            </a:r>
            <a:r>
              <a:rPr lang="en-US" altLang="zh-CN" dirty="0"/>
              <a:t>LDA</a:t>
            </a:r>
          </a:p>
          <a:p>
            <a:pPr lvl="1"/>
            <a:r>
              <a:rPr lang="en-US" altLang="zh-CN" dirty="0"/>
              <a:t>LDA</a:t>
            </a:r>
            <a:r>
              <a:rPr lang="zh-CN" altLang="en-US" dirty="0"/>
              <a:t>降维学习算法</a:t>
            </a:r>
            <a:endParaRPr lang="en-US" altLang="zh-CN" dirty="0"/>
          </a:p>
          <a:p>
            <a:pPr lvl="1"/>
            <a:endParaRPr lang="en-US" altLang="zh-CN" dirty="0"/>
          </a:p>
          <a:p>
            <a:pPr lvl="1"/>
            <a:endParaRPr lang="en-US" altLang="zh-CN" dirty="0"/>
          </a:p>
          <a:p>
            <a:pPr lvl="1"/>
            <a:endParaRPr lang="en-US" altLang="zh-CN" dirty="0"/>
          </a:p>
        </p:txBody>
      </p:sp>
      <p:pic>
        <p:nvPicPr>
          <p:cNvPr id="4" name="图片 3">
            <a:extLst>
              <a:ext uri="{FF2B5EF4-FFF2-40B4-BE49-F238E27FC236}">
                <a16:creationId xmlns:a16="http://schemas.microsoft.com/office/drawing/2014/main" id="{EFF84997-90CF-4561-AE6E-DB4C3495129D}"/>
              </a:ext>
            </a:extLst>
          </p:cNvPr>
          <p:cNvPicPr>
            <a:picLocks noChangeAspect="1"/>
          </p:cNvPicPr>
          <p:nvPr/>
        </p:nvPicPr>
        <p:blipFill>
          <a:blip r:embed="rId2"/>
          <a:stretch>
            <a:fillRect/>
          </a:stretch>
        </p:blipFill>
        <p:spPr>
          <a:xfrm>
            <a:off x="323257" y="1196752"/>
            <a:ext cx="8497486" cy="5029902"/>
          </a:xfrm>
          <a:prstGeom prst="rect">
            <a:avLst/>
          </a:prstGeom>
        </p:spPr>
      </p:pic>
    </p:spTree>
    <p:extLst>
      <p:ext uri="{BB962C8B-B14F-4D97-AF65-F5344CB8AC3E}">
        <p14:creationId xmlns:p14="http://schemas.microsoft.com/office/powerpoint/2010/main" val="220563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1CE2C-D1B1-477F-BA9D-3D51881E1447}"/>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327803E9-DD16-4D31-8739-2DE6D81A2668}"/>
              </a:ext>
            </a:extLst>
          </p:cNvPr>
          <p:cNvSpPr>
            <a:spLocks noGrp="1"/>
          </p:cNvSpPr>
          <p:nvPr>
            <p:ph idx="1"/>
          </p:nvPr>
        </p:nvSpPr>
        <p:spPr/>
        <p:txBody>
          <a:bodyPr>
            <a:normAutofit/>
          </a:bodyPr>
          <a:lstStyle/>
          <a:p>
            <a:r>
              <a:rPr lang="zh-CN" altLang="en-US" dirty="0"/>
              <a:t>线性判别分析</a:t>
            </a:r>
            <a:r>
              <a:rPr lang="en-US" altLang="zh-CN" dirty="0"/>
              <a:t>LDA</a:t>
            </a:r>
          </a:p>
          <a:p>
            <a:pPr lvl="1"/>
            <a:r>
              <a:rPr lang="en-US" altLang="zh-CN" dirty="0" err="1"/>
              <a:t>sklearn.discriminant_analysis</a:t>
            </a:r>
            <a:r>
              <a:rPr lang="zh-CN" altLang="en-US" dirty="0"/>
              <a:t>模块中的</a:t>
            </a:r>
            <a:r>
              <a:rPr lang="en-US" altLang="zh-CN" dirty="0" err="1"/>
              <a:t>LinearDiscriminantAnalysis</a:t>
            </a:r>
            <a:r>
              <a:rPr lang="zh-CN" altLang="en-US" dirty="0"/>
              <a:t>类</a:t>
            </a:r>
            <a:endParaRPr lang="en-US" altLang="zh-CN" dirty="0"/>
          </a:p>
          <a:p>
            <a:pPr lvl="1"/>
            <a:endParaRPr lang="en-US" altLang="zh-CN" dirty="0"/>
          </a:p>
        </p:txBody>
      </p:sp>
      <p:pic>
        <p:nvPicPr>
          <p:cNvPr id="5" name="图片 4">
            <a:extLst>
              <a:ext uri="{FF2B5EF4-FFF2-40B4-BE49-F238E27FC236}">
                <a16:creationId xmlns:a16="http://schemas.microsoft.com/office/drawing/2014/main" id="{1E3540B3-AC76-4769-B47E-164E97DDF078}"/>
              </a:ext>
            </a:extLst>
          </p:cNvPr>
          <p:cNvPicPr/>
          <p:nvPr/>
        </p:nvPicPr>
        <p:blipFill>
          <a:blip r:embed="rId2"/>
          <a:stretch>
            <a:fillRect/>
          </a:stretch>
        </p:blipFill>
        <p:spPr>
          <a:xfrm>
            <a:off x="1025882" y="3284984"/>
            <a:ext cx="5274310" cy="1826895"/>
          </a:xfrm>
          <a:prstGeom prst="rect">
            <a:avLst/>
          </a:prstGeom>
        </p:spPr>
      </p:pic>
      <p:pic>
        <p:nvPicPr>
          <p:cNvPr id="6" name="图片 5">
            <a:extLst>
              <a:ext uri="{FF2B5EF4-FFF2-40B4-BE49-F238E27FC236}">
                <a16:creationId xmlns:a16="http://schemas.microsoft.com/office/drawing/2014/main" id="{698A3A8C-DF29-4094-99E0-699C4F74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3667229"/>
            <a:ext cx="4003337" cy="3002131"/>
          </a:xfrm>
          <a:prstGeom prst="rect">
            <a:avLst/>
          </a:prstGeom>
          <a:ln>
            <a:solidFill>
              <a:schemeClr val="accent1"/>
            </a:solidFill>
          </a:ln>
        </p:spPr>
      </p:pic>
    </p:spTree>
    <p:extLst>
      <p:ext uri="{BB962C8B-B14F-4D97-AF65-F5344CB8AC3E}">
        <p14:creationId xmlns:p14="http://schemas.microsoft.com/office/powerpoint/2010/main" val="364373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F842-D3B5-4908-92A5-94D7315FF04C}"/>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0F4C103-E4F6-430C-86E6-7B3FC3958972}"/>
              </a:ext>
            </a:extLst>
          </p:cNvPr>
          <p:cNvSpPr>
            <a:spLocks noGrp="1"/>
          </p:cNvSpPr>
          <p:nvPr>
            <p:ph idx="1"/>
          </p:nvPr>
        </p:nvSpPr>
        <p:spPr/>
        <p:txBody>
          <a:bodyPr>
            <a:normAutofit fontScale="92500"/>
          </a:bodyPr>
          <a:lstStyle/>
          <a:p>
            <a:r>
              <a:rPr lang="zh-CN" altLang="en-US" dirty="0"/>
              <a:t>非线性降维</a:t>
            </a:r>
            <a:endParaRPr lang="en-US" altLang="zh-CN" dirty="0"/>
          </a:p>
          <a:p>
            <a:pPr lvl="1"/>
            <a:r>
              <a:rPr lang="en-US" altLang="zh-CN" dirty="0"/>
              <a:t>PCA</a:t>
            </a:r>
            <a:r>
              <a:rPr lang="zh-CN" altLang="en-US" dirty="0"/>
              <a:t>和</a:t>
            </a:r>
            <a:r>
              <a:rPr lang="en-US" altLang="zh-CN" dirty="0"/>
              <a:t>LDA</a:t>
            </a:r>
            <a:r>
              <a:rPr lang="zh-CN" altLang="en-US" dirty="0"/>
              <a:t>降维使用线性变换，将低维特征表示成高维特征的线性组合，这属于线性降维</a:t>
            </a:r>
            <a:endParaRPr lang="en-US" altLang="zh-CN" dirty="0"/>
          </a:p>
          <a:p>
            <a:pPr lvl="1"/>
            <a:r>
              <a:rPr lang="zh-CN" altLang="en-US" dirty="0"/>
              <a:t>线性降维的核心思想是降维时尽可能保持高维特征的方差或类间方差，以便下一步进行回归或分类</a:t>
            </a:r>
            <a:endParaRPr lang="en-US" altLang="zh-CN" dirty="0"/>
          </a:p>
          <a:p>
            <a:pPr lvl="1"/>
            <a:endParaRPr lang="en-US" altLang="zh-CN" dirty="0"/>
          </a:p>
          <a:p>
            <a:pPr lvl="1"/>
            <a:r>
              <a:rPr lang="zh-CN" altLang="en-US" dirty="0"/>
              <a:t>而某些降维问题则希望降维时能尽量保持样本在高维空间的分布结构，以便下一步进行可视化和数据分析。通常，高维数据必须降到二维或三维才便于可视化</a:t>
            </a:r>
          </a:p>
        </p:txBody>
      </p:sp>
    </p:spTree>
    <p:extLst>
      <p:ext uri="{BB962C8B-B14F-4D97-AF65-F5344CB8AC3E}">
        <p14:creationId xmlns:p14="http://schemas.microsoft.com/office/powerpoint/2010/main" val="31031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F842-D3B5-4908-92A5-94D7315FF04C}"/>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0F4C103-E4F6-430C-86E6-7B3FC3958972}"/>
              </a:ext>
            </a:extLst>
          </p:cNvPr>
          <p:cNvSpPr>
            <a:spLocks noGrp="1"/>
          </p:cNvSpPr>
          <p:nvPr>
            <p:ph idx="1"/>
          </p:nvPr>
        </p:nvSpPr>
        <p:spPr/>
        <p:txBody>
          <a:bodyPr>
            <a:normAutofit/>
          </a:bodyPr>
          <a:lstStyle/>
          <a:p>
            <a:r>
              <a:rPr lang="zh-CN" altLang="en-US" dirty="0"/>
              <a:t>非线性降维</a:t>
            </a:r>
            <a:endParaRPr lang="en-US" altLang="zh-CN" dirty="0"/>
          </a:p>
          <a:p>
            <a:pPr lvl="1"/>
            <a:r>
              <a:rPr lang="zh-CN" altLang="en-US" dirty="0"/>
              <a:t>训练集</a:t>
            </a:r>
            <a:endParaRPr lang="en-US" altLang="zh-CN" dirty="0"/>
          </a:p>
          <a:p>
            <a:pPr lvl="1"/>
            <a:endParaRPr lang="en-US" altLang="zh-CN" dirty="0"/>
          </a:p>
          <a:p>
            <a:pPr lvl="1"/>
            <a:endParaRPr lang="en-US" altLang="zh-CN" dirty="0"/>
          </a:p>
          <a:p>
            <a:pPr lvl="1"/>
            <a:r>
              <a:rPr lang="zh-CN" altLang="en-US" dirty="0"/>
              <a:t>训练集特征矩阵</a:t>
            </a:r>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6B8BC63-DD90-49B6-BBDC-ED8B720CB18E}"/>
                  </a:ext>
                </a:extLst>
              </p:cNvPr>
              <p:cNvSpPr txBox="1"/>
              <p:nvPr/>
            </p:nvSpPr>
            <p:spPr>
              <a:xfrm>
                <a:off x="1187624" y="2780928"/>
                <a:ext cx="6995120" cy="369332"/>
              </a:xfrm>
              <a:prstGeom prst="rect">
                <a:avLst/>
              </a:prstGeom>
              <a:noFill/>
            </p:spPr>
            <p:txBody>
              <a:bodyPr wrap="square">
                <a:spAutoFit/>
              </a:bodyPr>
              <a:lstStyle/>
              <a:p>
                <a:pPr algn="ct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𝑡𝑟𝑎𝑖𝑛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b>
                            </m:sSub>
                          </m:e>
                        </m:d>
                      </m:e>
                    </m:d>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，或</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𝑡𝑟𝑎𝑖𝑛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b>
                        </m:sSub>
                      </m:e>
                    </m:d>
                  </m:oMath>
                </a14:m>
                <a:endParaRPr lang="zh-CN" altLang="en-US" dirty="0"/>
              </a:p>
            </p:txBody>
          </p:sp>
        </mc:Choice>
        <mc:Fallback xmlns="">
          <p:sp>
            <p:nvSpPr>
              <p:cNvPr id="5" name="文本框 4">
                <a:extLst>
                  <a:ext uri="{FF2B5EF4-FFF2-40B4-BE49-F238E27FC236}">
                    <a16:creationId xmlns:a16="http://schemas.microsoft.com/office/drawing/2014/main" id="{16B8BC63-DD90-49B6-BBDC-ED8B720CB18E}"/>
                  </a:ext>
                </a:extLst>
              </p:cNvPr>
              <p:cNvSpPr txBox="1">
                <a:spLocks noRot="1" noChangeAspect="1" noMove="1" noResize="1" noEditPoints="1" noAdjustHandles="1" noChangeArrowheads="1" noChangeShapeType="1" noTextEdit="1"/>
              </p:cNvSpPr>
              <p:nvPr/>
            </p:nvSpPr>
            <p:spPr>
              <a:xfrm>
                <a:off x="1187624" y="2780928"/>
                <a:ext cx="6995120" cy="369332"/>
              </a:xfrm>
              <a:prstGeom prst="rect">
                <a:avLst/>
              </a:prstGeom>
              <a:blipFill>
                <a:blip r:embed="rId3"/>
                <a:stretch>
                  <a:fillRect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F3356E-0F1B-4DF3-83D8-949A7F730B6E}"/>
                  </a:ext>
                </a:extLst>
              </p:cNvPr>
              <p:cNvSpPr txBox="1"/>
              <p:nvPr/>
            </p:nvSpPr>
            <p:spPr>
              <a:xfrm>
                <a:off x="1187624" y="4293096"/>
                <a:ext cx="3168352" cy="16809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r>
                            <a:rPr lang="zh-CN" altLang="en-US" i="0">
                              <a:latin typeface="Cambria Math" panose="02040503050406030204" pitchFamily="18" charset="0"/>
                            </a:rPr>
                            <m:t>×</m:t>
                          </m:r>
                          <m:r>
                            <a:rPr lang="zh-CN" altLang="en-US" i="1">
                              <a:latin typeface="Cambria Math" panose="02040503050406030204" pitchFamily="18" charset="0"/>
                            </a:rPr>
                            <m:t>𝑚</m:t>
                          </m:r>
                        </m:sub>
                      </m:sSub>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𝑚</m:t>
                              </m:r>
                            </m:sub>
                          </m:sSub>
                        </m:e>
                      </m:d>
                    </m:oMath>
                  </m:oMathPara>
                </a14:m>
                <a:endParaRPr lang="en-US" altLang="zh-CN" b="0" i="1" dirty="0">
                  <a:latin typeface="Cambria Math" panose="02040503050406030204" pitchFamily="18" charset="0"/>
                </a:endParaRPr>
              </a:p>
              <a:p>
                <a:endParaRPr lang="en-US" altLang="zh-CN"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2"/>
                                    <m:mcJc m:val="center"/>
                                  </m:mcPr>
                                </m:mc>
                              </m:mcs>
                              <m:ctrlPr>
                                <a:rPr lang="zh-CN" altLang="en-US" b="0" i="1">
                                  <a:solidFill>
                                    <a:srgbClr val="836967"/>
                                  </a:solidFill>
                                  <a:latin typeface="Cambria Math" panose="02040503050406030204" pitchFamily="18" charset="0"/>
                                </a:rPr>
                              </m:ctrlPr>
                            </m:mPr>
                            <m:mr>
                              <m:e>
                                <m:m>
                                  <m:mPr>
                                    <m:plcHide m:val="on"/>
                                    <m:mcs>
                                      <m:mc>
                                        <m:mcPr>
                                          <m:count m:val="2"/>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11</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12</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22</m:t>
                                          </m:r>
                                        </m:sub>
                                      </m:sSub>
                                    </m:e>
                                  </m:mr>
                                </m:m>
                              </m:e>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𝑚</m:t>
                                          </m:r>
                                          <m:r>
                                            <a:rPr lang="zh-CN" altLang="en-US" b="0" i="0">
                                              <a:latin typeface="Cambria Math" panose="02040503050406030204" pitchFamily="18" charset="0"/>
                                            </a:rPr>
                                            <m:t>1</m:t>
                                          </m:r>
                                        </m:sub>
                                      </m:sSub>
                                    </m:e>
                                  </m:m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𝑚</m:t>
                                          </m:r>
                                          <m:r>
                                            <a:rPr lang="zh-CN" altLang="en-US" b="0" i="0">
                                              <a:latin typeface="Cambria Math" panose="02040503050406030204" pitchFamily="18" charset="0"/>
                                            </a:rPr>
                                            <m:t>2</m:t>
                                          </m:r>
                                        </m:sub>
                                      </m:sSub>
                                    </m:e>
                                  </m:mr>
                                </m:m>
                              </m:e>
                            </m:mr>
                            <m:mr>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r>
                                        <a:rPr lang="zh-CN" altLang="en-US" b="0" i="0">
                                          <a:latin typeface="Cambria Math" panose="02040503050406030204" pitchFamily="18" charset="0"/>
                                        </a:rPr>
                                        <m:t>⋮</m:t>
                                      </m:r>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1</m:t>
                                          </m:r>
                                          <m:r>
                                            <a:rPr lang="zh-CN" altLang="en-US" b="0" i="1">
                                              <a:latin typeface="Cambria Math" panose="02040503050406030204" pitchFamily="18" charset="0"/>
                                            </a:rPr>
                                            <m:t>𝑑</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m:t>
                                          </m:r>
                                          <m:r>
                                            <a:rPr lang="zh-CN" altLang="en-US" b="0" i="1">
                                              <a:latin typeface="Cambria Math" panose="02040503050406030204" pitchFamily="18" charset="0"/>
                                            </a:rPr>
                                            <m:t>𝑑</m:t>
                                          </m:r>
                                        </m:sub>
                                      </m:sSub>
                                    </m:e>
                                  </m:mr>
                                </m:m>
                              </m:e>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r>
                                        <a:rPr lang="zh-CN" altLang="en-US" b="0" i="0">
                                          <a:latin typeface="Cambria Math" panose="02040503050406030204" pitchFamily="18" charset="0"/>
                                        </a:rPr>
                                        <m:t>⋮</m:t>
                                      </m:r>
                                    </m:e>
                                  </m:m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𝑚𝑑</m:t>
                                          </m:r>
                                        </m:sub>
                                      </m:sSub>
                                    </m:e>
                                  </m:mr>
                                </m:m>
                              </m:e>
                            </m:mr>
                          </m:m>
                        </m:e>
                      </m:d>
                      <m:r>
                        <a:rPr lang="zh-CN" altLang="en-US" b="0" i="0">
                          <a:latin typeface="Cambria Math" panose="02040503050406030204" pitchFamily="18" charset="0"/>
                        </a:rPr>
                        <m:t> .</m:t>
                      </m:r>
                    </m:oMath>
                  </m:oMathPara>
                </a14:m>
                <a:endParaRPr lang="zh-CN" altLang="en-US" dirty="0"/>
              </a:p>
            </p:txBody>
          </p:sp>
        </mc:Choice>
        <mc:Fallback xmlns="">
          <p:sp>
            <p:nvSpPr>
              <p:cNvPr id="7" name="文本框 6">
                <a:extLst>
                  <a:ext uri="{FF2B5EF4-FFF2-40B4-BE49-F238E27FC236}">
                    <a16:creationId xmlns:a16="http://schemas.microsoft.com/office/drawing/2014/main" id="{B5F3356E-0F1B-4DF3-83D8-949A7F730B6E}"/>
                  </a:ext>
                </a:extLst>
              </p:cNvPr>
              <p:cNvSpPr txBox="1">
                <a:spLocks noRot="1" noChangeAspect="1" noMove="1" noResize="1" noEditPoints="1" noAdjustHandles="1" noChangeArrowheads="1" noChangeShapeType="1" noTextEdit="1"/>
              </p:cNvSpPr>
              <p:nvPr/>
            </p:nvSpPr>
            <p:spPr>
              <a:xfrm>
                <a:off x="1187624" y="4293096"/>
                <a:ext cx="3168352" cy="1680973"/>
              </a:xfrm>
              <a:prstGeom prst="rect">
                <a:avLst/>
              </a:prstGeom>
              <a:blipFill>
                <a:blip r:embed="rId4"/>
                <a:stretch>
                  <a:fillRect/>
                </a:stretch>
              </a:blipFill>
            </p:spPr>
            <p:txBody>
              <a:bodyPr/>
              <a:lstStyle/>
              <a:p>
                <a:r>
                  <a:rPr lang="zh-CN" altLang="en-US">
                    <a:noFill/>
                  </a:rPr>
                  <a:t> </a:t>
                </a:r>
              </a:p>
            </p:txBody>
          </p:sp>
        </mc:Fallback>
      </mc:AlternateContent>
      <p:graphicFrame>
        <p:nvGraphicFramePr>
          <p:cNvPr id="9" name="对象 8">
            <a:extLst>
              <a:ext uri="{FF2B5EF4-FFF2-40B4-BE49-F238E27FC236}">
                <a16:creationId xmlns:a16="http://schemas.microsoft.com/office/drawing/2014/main" id="{1896AD78-D78D-4E75-8818-E9E37A765EB9}"/>
              </a:ext>
            </a:extLst>
          </p:cNvPr>
          <p:cNvGraphicFramePr>
            <a:graphicFrameLocks noChangeAspect="1"/>
          </p:cNvGraphicFramePr>
          <p:nvPr>
            <p:extLst>
              <p:ext uri="{D42A27DB-BD31-4B8C-83A1-F6EECF244321}">
                <p14:modId xmlns:p14="http://schemas.microsoft.com/office/powerpoint/2010/main" val="1989361808"/>
              </p:ext>
            </p:extLst>
          </p:nvPr>
        </p:nvGraphicFramePr>
        <p:xfrm>
          <a:off x="5076056" y="3644394"/>
          <a:ext cx="3168352" cy="2592918"/>
        </p:xfrm>
        <a:graphic>
          <a:graphicData uri="http://schemas.openxmlformats.org/presentationml/2006/ole">
            <mc:AlternateContent xmlns:mc="http://schemas.openxmlformats.org/markup-compatibility/2006">
              <mc:Choice xmlns:v="urn:schemas-microsoft-com:vml" Requires="v">
                <p:oleObj spid="_x0000_s13318" name="Visio" r:id="rId5" imgW="2902857" imgH="2375362" progId="Visio.Drawing.11">
                  <p:embed/>
                </p:oleObj>
              </mc:Choice>
              <mc:Fallback>
                <p:oleObj name="Visio" r:id="rId5" imgW="2902857" imgH="2375362"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056" y="3644394"/>
                        <a:ext cx="3168352" cy="259291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F9C08AA-86A0-4E7E-A545-0054E16D8EE1}"/>
                  </a:ext>
                </a:extLst>
              </p:cNvPr>
              <p:cNvSpPr txBox="1"/>
              <p:nvPr/>
            </p:nvSpPr>
            <p:spPr>
              <a:xfrm>
                <a:off x="971600" y="3203684"/>
                <a:ext cx="7632848" cy="369332"/>
              </a:xfrm>
              <a:prstGeom prst="rect">
                <a:avLst/>
              </a:prstGeom>
              <a:solidFill>
                <a:schemeClr val="bg1">
                  <a:lumMod val="95000"/>
                </a:schemeClr>
              </a:solidFill>
              <a:ln>
                <a:solidFill>
                  <a:schemeClr val="accent1"/>
                </a:solidFill>
              </a:ln>
            </p:spPr>
            <p:txBody>
              <a:bodyPr wrap="square">
                <a:spAutoFit/>
              </a:bodyPr>
              <a:lstStyle/>
              <a:p>
                <a:pPr algn="ct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将</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维样本特征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（高维特征）降到</a:t>
                </a:r>
                <a14:m>
                  <m:oMath xmlns:m="http://schemas.openxmlformats.org/officeDocument/2006/math">
                    <m: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t> </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维样本特征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𝒛</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（低维特征，</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dirty="0"/>
              </a:p>
            </p:txBody>
          </p:sp>
        </mc:Choice>
        <mc:Fallback xmlns="">
          <p:sp>
            <p:nvSpPr>
              <p:cNvPr id="11" name="文本框 10">
                <a:extLst>
                  <a:ext uri="{FF2B5EF4-FFF2-40B4-BE49-F238E27FC236}">
                    <a16:creationId xmlns:a16="http://schemas.microsoft.com/office/drawing/2014/main" id="{8F9C08AA-86A0-4E7E-A545-0054E16D8EE1}"/>
                  </a:ext>
                </a:extLst>
              </p:cNvPr>
              <p:cNvSpPr txBox="1">
                <a:spLocks noRot="1" noChangeAspect="1" noMove="1" noResize="1" noEditPoints="1" noAdjustHandles="1" noChangeArrowheads="1" noChangeShapeType="1" noTextEdit="1"/>
              </p:cNvSpPr>
              <p:nvPr/>
            </p:nvSpPr>
            <p:spPr>
              <a:xfrm>
                <a:off x="971600" y="3203684"/>
                <a:ext cx="7632848" cy="369332"/>
              </a:xfrm>
              <a:prstGeom prst="rect">
                <a:avLst/>
              </a:prstGeom>
              <a:blipFill>
                <a:blip r:embed="rId7"/>
                <a:stretch>
                  <a:fillRect l="-239" t="-12903" r="-319" b="-19355"/>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232374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strVal val="#ppt_w*0.70"/>
                                          </p:val>
                                        </p:tav>
                                        <p:tav tm="100000">
                                          <p:val>
                                            <p:strVal val="#ppt_w"/>
                                          </p:val>
                                        </p:tav>
                                      </p:tavLst>
                                    </p:anim>
                                    <p:anim calcmode="lin" valueType="num">
                                      <p:cBhvr>
                                        <p:cTn id="24" dur="1000" fill="hold"/>
                                        <p:tgtEl>
                                          <p:spTgt spid="11"/>
                                        </p:tgtEl>
                                        <p:attrNameLst>
                                          <p:attrName>ppt_h</p:attrName>
                                        </p:attrNameLst>
                                      </p:cBhvr>
                                      <p:tavLst>
                                        <p:tav tm="0">
                                          <p:val>
                                            <p:strVal val="#ppt_h"/>
                                          </p:val>
                                        </p:tav>
                                        <p:tav tm="100000">
                                          <p:val>
                                            <p:strVal val="#ppt_h"/>
                                          </p:val>
                                        </p:tav>
                                      </p:tavLst>
                                    </p:anim>
                                    <p:animEffect transition="in" filter="fade">
                                      <p:cBhvr>
                                        <p:cTn id="25" dur="1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1+#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F842-D3B5-4908-92A5-94D7315FF04C}"/>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0F4C103-E4F6-430C-86E6-7B3FC3958972}"/>
              </a:ext>
            </a:extLst>
          </p:cNvPr>
          <p:cNvSpPr>
            <a:spLocks noGrp="1"/>
          </p:cNvSpPr>
          <p:nvPr>
            <p:ph idx="1"/>
          </p:nvPr>
        </p:nvSpPr>
        <p:spPr/>
        <p:txBody>
          <a:bodyPr>
            <a:normAutofit/>
          </a:bodyPr>
          <a:lstStyle/>
          <a:p>
            <a:r>
              <a:rPr lang="zh-CN" altLang="en-US" dirty="0"/>
              <a:t>非线性降维</a:t>
            </a:r>
            <a:endParaRPr lang="en-US" altLang="zh-CN" dirty="0"/>
          </a:p>
          <a:p>
            <a:pPr lvl="1"/>
            <a:r>
              <a:rPr lang="zh-CN" altLang="en-US" dirty="0"/>
              <a:t>多维缩放（</a:t>
            </a:r>
            <a:r>
              <a:rPr lang="en-US" altLang="zh-CN" dirty="0"/>
              <a:t>Multiple Dimensional Scaling</a:t>
            </a:r>
            <a:r>
              <a:rPr lang="zh-CN" altLang="en-US" dirty="0"/>
              <a:t>，缩写</a:t>
            </a:r>
            <a:r>
              <a:rPr lang="en-US" altLang="zh-CN" dirty="0"/>
              <a:t>MDS</a:t>
            </a:r>
            <a:r>
              <a:rPr lang="zh-CN" altLang="en-US" dirty="0"/>
              <a:t>）降维</a:t>
            </a:r>
            <a:endParaRPr lang="en-US" altLang="zh-CN" dirty="0"/>
          </a:p>
        </p:txBody>
      </p:sp>
      <p:pic>
        <p:nvPicPr>
          <p:cNvPr id="4" name="图片 3">
            <a:extLst>
              <a:ext uri="{FF2B5EF4-FFF2-40B4-BE49-F238E27FC236}">
                <a16:creationId xmlns:a16="http://schemas.microsoft.com/office/drawing/2014/main" id="{A35807DE-6BD2-4E86-B33D-E6C1935479BD}"/>
              </a:ext>
            </a:extLst>
          </p:cNvPr>
          <p:cNvPicPr>
            <a:picLocks noChangeAspect="1"/>
          </p:cNvPicPr>
          <p:nvPr/>
        </p:nvPicPr>
        <p:blipFill>
          <a:blip r:embed="rId2"/>
          <a:stretch>
            <a:fillRect/>
          </a:stretch>
        </p:blipFill>
        <p:spPr>
          <a:xfrm>
            <a:off x="275625" y="548680"/>
            <a:ext cx="8592749" cy="5639587"/>
          </a:xfrm>
          <a:prstGeom prst="rect">
            <a:avLst/>
          </a:prstGeom>
          <a:ln>
            <a:solidFill>
              <a:schemeClr val="accent1"/>
            </a:solidFill>
          </a:ln>
        </p:spPr>
      </p:pic>
    </p:spTree>
    <p:extLst>
      <p:ext uri="{BB962C8B-B14F-4D97-AF65-F5344CB8AC3E}">
        <p14:creationId xmlns:p14="http://schemas.microsoft.com/office/powerpoint/2010/main" val="170039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F842-D3B5-4908-92A5-94D7315FF04C}"/>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0F4C103-E4F6-430C-86E6-7B3FC3958972}"/>
              </a:ext>
            </a:extLst>
          </p:cNvPr>
          <p:cNvSpPr>
            <a:spLocks noGrp="1"/>
          </p:cNvSpPr>
          <p:nvPr>
            <p:ph idx="1"/>
          </p:nvPr>
        </p:nvSpPr>
        <p:spPr/>
        <p:txBody>
          <a:bodyPr>
            <a:normAutofit/>
          </a:bodyPr>
          <a:lstStyle/>
          <a:p>
            <a:r>
              <a:rPr lang="zh-CN" altLang="en-US" dirty="0"/>
              <a:t>非线性降维</a:t>
            </a:r>
            <a:endParaRPr lang="en-US" altLang="zh-CN" dirty="0"/>
          </a:p>
          <a:p>
            <a:pPr lvl="1"/>
            <a:r>
              <a:rPr lang="zh-CN" altLang="en-US" dirty="0"/>
              <a:t>多维缩放（</a:t>
            </a:r>
            <a:r>
              <a:rPr lang="en-US" altLang="zh-CN" dirty="0"/>
              <a:t>Multiple Dimensional Scaling</a:t>
            </a:r>
            <a:r>
              <a:rPr lang="zh-CN" altLang="en-US" dirty="0"/>
              <a:t>，缩写</a:t>
            </a:r>
            <a:r>
              <a:rPr lang="en-US" altLang="zh-CN" dirty="0"/>
              <a:t>MDS</a:t>
            </a:r>
            <a:r>
              <a:rPr lang="zh-CN" altLang="en-US" dirty="0"/>
              <a:t>）降维</a:t>
            </a:r>
            <a:endParaRPr lang="en-US" altLang="zh-CN" dirty="0"/>
          </a:p>
        </p:txBody>
      </p:sp>
      <p:pic>
        <p:nvPicPr>
          <p:cNvPr id="5" name="图片 4">
            <a:extLst>
              <a:ext uri="{FF2B5EF4-FFF2-40B4-BE49-F238E27FC236}">
                <a16:creationId xmlns:a16="http://schemas.microsoft.com/office/drawing/2014/main" id="{D9BF7667-A508-4773-9E63-AA4864D673BD}"/>
              </a:ext>
            </a:extLst>
          </p:cNvPr>
          <p:cNvPicPr>
            <a:picLocks noChangeAspect="1"/>
          </p:cNvPicPr>
          <p:nvPr/>
        </p:nvPicPr>
        <p:blipFill>
          <a:blip r:embed="rId2"/>
          <a:stretch>
            <a:fillRect/>
          </a:stretch>
        </p:blipFill>
        <p:spPr>
          <a:xfrm>
            <a:off x="308967" y="296246"/>
            <a:ext cx="8526065" cy="6373114"/>
          </a:xfrm>
          <a:prstGeom prst="rect">
            <a:avLst/>
          </a:prstGeom>
          <a:ln>
            <a:solidFill>
              <a:schemeClr val="accent1"/>
            </a:solidFill>
          </a:ln>
        </p:spPr>
      </p:pic>
    </p:spTree>
    <p:extLst>
      <p:ext uri="{BB962C8B-B14F-4D97-AF65-F5344CB8AC3E}">
        <p14:creationId xmlns:p14="http://schemas.microsoft.com/office/powerpoint/2010/main" val="246053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6522B-C3FC-4628-BC97-7F77730FA8E8}"/>
              </a:ext>
            </a:extLst>
          </p:cNvPr>
          <p:cNvSpPr>
            <a:spLocks noGrp="1"/>
          </p:cNvSpPr>
          <p:nvPr>
            <p:ph type="title"/>
          </p:nvPr>
        </p:nvSpPr>
        <p:spPr/>
        <p:txBody>
          <a:bodyPr/>
          <a:lstStyle/>
          <a:p>
            <a:r>
              <a:rPr lang="en-US" altLang="zh-CN" dirty="0"/>
              <a:t>3.1 </a:t>
            </a:r>
            <a:r>
              <a:rPr lang="zh-CN" altLang="en-US"/>
              <a:t>贝叶斯分类器</a:t>
            </a:r>
          </a:p>
        </p:txBody>
      </p:sp>
      <p:sp>
        <p:nvSpPr>
          <p:cNvPr id="3" name="内容占位符 2">
            <a:extLst>
              <a:ext uri="{FF2B5EF4-FFF2-40B4-BE49-F238E27FC236}">
                <a16:creationId xmlns:a16="http://schemas.microsoft.com/office/drawing/2014/main" id="{E5D03AF8-DEF6-4EDC-B0F4-6E30F22B4CEE}"/>
              </a:ext>
            </a:extLst>
          </p:cNvPr>
          <p:cNvSpPr>
            <a:spLocks noGrp="1"/>
          </p:cNvSpPr>
          <p:nvPr>
            <p:ph idx="1"/>
          </p:nvPr>
        </p:nvSpPr>
        <p:spPr/>
        <p:txBody>
          <a:bodyPr/>
          <a:lstStyle/>
          <a:p>
            <a:r>
              <a:rPr lang="zh-CN" altLang="en-US" dirty="0"/>
              <a:t>贝叶斯分类器</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4C5C79A-9359-44DE-86FE-9419364B9894}"/>
                  </a:ext>
                </a:extLst>
              </p:cNvPr>
              <p:cNvSpPr txBox="1"/>
              <p:nvPr/>
            </p:nvSpPr>
            <p:spPr>
              <a:xfrm>
                <a:off x="899592" y="2348880"/>
                <a:ext cx="3006080" cy="400110"/>
              </a:xfrm>
              <a:prstGeom prst="rect">
                <a:avLst/>
              </a:prstGeom>
              <a:noFill/>
            </p:spPr>
            <p:txBody>
              <a:bodyPr wrap="square">
                <a:spAutoFit/>
              </a:bodyPr>
              <a:lstStyle/>
              <a:p>
                <a14:m>
                  <m:oMath xmlns:m="http://schemas.openxmlformats.org/officeDocument/2006/math">
                    <m: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d>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和</a:t>
                </a:r>
                <a14:m>
                  <m:oMath xmlns:m="http://schemas.openxmlformats.org/officeDocument/2006/math">
                    <m:r>
                      <a:rPr lang="en-US" altLang="zh-CN" sz="2000"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solidFill>
                              <a:srgbClr val="FF0000"/>
                            </a:solidFill>
                            <a:effectLst/>
                            <a:latin typeface="Cambria Math" panose="02040503050406030204" pitchFamily="18" charset="0"/>
                            <a:ea typeface="Cambria Math" panose="02040503050406030204" pitchFamily="18" charset="0"/>
                          </a:rPr>
                        </m:ctrlPr>
                      </m:dPr>
                      <m:e>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𝑌</m:t>
                        </m:r>
                      </m:e>
                    </m:d>
                  </m:oMath>
                </a14:m>
                <a:endParaRPr lang="zh-CN" altLang="en-US" sz="2000" dirty="0"/>
              </a:p>
            </p:txBody>
          </p:sp>
        </mc:Choice>
        <mc:Fallback xmlns="">
          <p:sp>
            <p:nvSpPr>
              <p:cNvPr id="5" name="文本框 4">
                <a:extLst>
                  <a:ext uri="{FF2B5EF4-FFF2-40B4-BE49-F238E27FC236}">
                    <a16:creationId xmlns:a16="http://schemas.microsoft.com/office/drawing/2014/main" id="{74C5C79A-9359-44DE-86FE-9419364B9894}"/>
                  </a:ext>
                </a:extLst>
              </p:cNvPr>
              <p:cNvSpPr txBox="1">
                <a:spLocks noRot="1" noChangeAspect="1" noMove="1" noResize="1" noEditPoints="1" noAdjustHandles="1" noChangeArrowheads="1" noChangeShapeType="1" noTextEdit="1"/>
              </p:cNvSpPr>
              <p:nvPr/>
            </p:nvSpPr>
            <p:spPr>
              <a:xfrm>
                <a:off x="899592" y="2348880"/>
                <a:ext cx="3006080" cy="400110"/>
              </a:xfrm>
              <a:prstGeom prst="rect">
                <a:avLst/>
              </a:prstGeom>
              <a:blipFill>
                <a:blip r:embed="rId2"/>
                <a:stretch>
                  <a:fillRect t="-12121" b="-21212"/>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419B9B7F-72DB-4429-9E61-99BB820049DC}"/>
              </a:ext>
            </a:extLst>
          </p:cNvPr>
          <p:cNvGraphicFramePr>
            <a:graphicFrameLocks noGrp="1"/>
          </p:cNvGraphicFramePr>
          <p:nvPr/>
        </p:nvGraphicFramePr>
        <p:xfrm>
          <a:off x="3635896" y="1700808"/>
          <a:ext cx="5256584" cy="2926080"/>
        </p:xfrm>
        <a:graphic>
          <a:graphicData uri="http://schemas.openxmlformats.org/drawingml/2006/table">
            <a:tbl>
              <a:tblPr firstRow="1" firstCol="1" bandRow="1">
                <a:tableStyleId>{5C22544A-7EE6-4342-B048-85BDC9FD1C3A}</a:tableStyleId>
              </a:tblPr>
              <a:tblGrid>
                <a:gridCol w="875747">
                  <a:extLst>
                    <a:ext uri="{9D8B030D-6E8A-4147-A177-3AD203B41FA5}">
                      <a16:colId xmlns:a16="http://schemas.microsoft.com/office/drawing/2014/main" val="3558616524"/>
                    </a:ext>
                  </a:extLst>
                </a:gridCol>
                <a:gridCol w="875747">
                  <a:extLst>
                    <a:ext uri="{9D8B030D-6E8A-4147-A177-3AD203B41FA5}">
                      <a16:colId xmlns:a16="http://schemas.microsoft.com/office/drawing/2014/main" val="622250617"/>
                    </a:ext>
                  </a:extLst>
                </a:gridCol>
                <a:gridCol w="876798">
                  <a:extLst>
                    <a:ext uri="{9D8B030D-6E8A-4147-A177-3AD203B41FA5}">
                      <a16:colId xmlns:a16="http://schemas.microsoft.com/office/drawing/2014/main" val="520755048"/>
                    </a:ext>
                  </a:extLst>
                </a:gridCol>
                <a:gridCol w="875747">
                  <a:extLst>
                    <a:ext uri="{9D8B030D-6E8A-4147-A177-3AD203B41FA5}">
                      <a16:colId xmlns:a16="http://schemas.microsoft.com/office/drawing/2014/main" val="4280408807"/>
                    </a:ext>
                  </a:extLst>
                </a:gridCol>
                <a:gridCol w="875747">
                  <a:extLst>
                    <a:ext uri="{9D8B030D-6E8A-4147-A177-3AD203B41FA5}">
                      <a16:colId xmlns:a16="http://schemas.microsoft.com/office/drawing/2014/main" val="3260259725"/>
                    </a:ext>
                  </a:extLst>
                </a:gridCol>
                <a:gridCol w="876798">
                  <a:extLst>
                    <a:ext uri="{9D8B030D-6E8A-4147-A177-3AD203B41FA5}">
                      <a16:colId xmlns:a16="http://schemas.microsoft.com/office/drawing/2014/main" val="3227598167"/>
                    </a:ext>
                  </a:extLst>
                </a:gridCol>
              </a:tblGrid>
              <a:tr h="0">
                <a:tc>
                  <a:txBody>
                    <a:bodyPr/>
                    <a:lstStyle/>
                    <a:p>
                      <a:pPr algn="ctr"/>
                      <a:r>
                        <a:rPr lang="zh-CN" sz="1600" kern="100">
                          <a:effectLst/>
                        </a:rPr>
                        <a:t>编号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底色</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外形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口感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果重（克）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品种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3134701"/>
                  </a:ext>
                </a:extLst>
              </a:tr>
              <a:tr h="0">
                <a:tc>
                  <a:txBody>
                    <a:bodyPr/>
                    <a:lstStyle/>
                    <a:p>
                      <a:pPr algn="ctr"/>
                      <a:r>
                        <a:rPr lang="en-US" sz="16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190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3762997"/>
                  </a:ext>
                </a:extLst>
              </a:tr>
              <a:tr h="0">
                <a:tc>
                  <a:txBody>
                    <a:bodyPr/>
                    <a:lstStyle/>
                    <a:p>
                      <a:pPr algn="ctr"/>
                      <a:r>
                        <a:rPr lang="en-US" sz="16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260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301392"/>
                  </a:ext>
                </a:extLst>
              </a:tr>
              <a:tr h="0">
                <a:tc>
                  <a:txBody>
                    <a:bodyPr/>
                    <a:lstStyle/>
                    <a:p>
                      <a:pPr algn="ctr"/>
                      <a:r>
                        <a:rPr lang="en-US" sz="16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扁圆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0485076"/>
                  </a:ext>
                </a:extLst>
              </a:tr>
              <a:tr h="0">
                <a:tc>
                  <a:txBody>
                    <a:bodyPr/>
                    <a:lstStyle/>
                    <a:p>
                      <a:pPr algn="ctr"/>
                      <a:r>
                        <a:rPr lang="en-US" sz="16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512767"/>
                  </a:ext>
                </a:extLst>
              </a:tr>
              <a:tr h="0">
                <a:tc>
                  <a:txBody>
                    <a:bodyPr/>
                    <a:lstStyle/>
                    <a:p>
                      <a:pPr algn="ctr"/>
                      <a:r>
                        <a:rPr lang="en-US" sz="16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8229244"/>
                  </a:ext>
                </a:extLst>
              </a:tr>
              <a:tr h="0">
                <a:tc>
                  <a:txBody>
                    <a:bodyPr/>
                    <a:lstStyle/>
                    <a:p>
                      <a:pPr algn="ctr"/>
                      <a:r>
                        <a:rPr lang="en-US" sz="16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3473954"/>
                  </a:ext>
                </a:extLst>
              </a:tr>
              <a:tr h="0">
                <a:tc>
                  <a:txBody>
                    <a:bodyPr/>
                    <a:lstStyle/>
                    <a:p>
                      <a:pPr algn="ctr"/>
                      <a:r>
                        <a:rPr lang="en-US" sz="1600" kern="100">
                          <a:effectLst/>
                        </a:rPr>
                        <a:t>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0776183"/>
                  </a:ext>
                </a:extLst>
              </a:tr>
              <a:tr h="0">
                <a:tc>
                  <a:txBody>
                    <a:bodyPr/>
                    <a:lstStyle/>
                    <a:p>
                      <a:pPr algn="ctr"/>
                      <a:r>
                        <a:rPr lang="en-US" sz="1600" kern="100">
                          <a:effectLst/>
                        </a:rPr>
                        <a:t>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230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2093266"/>
                  </a:ext>
                </a:extLst>
              </a:tr>
              <a:tr h="0">
                <a:tc>
                  <a:txBody>
                    <a:bodyPr/>
                    <a:lstStyle/>
                    <a:p>
                      <a:pPr algn="ctr"/>
                      <a:r>
                        <a:rPr lang="en-US" sz="1600" kern="100">
                          <a:effectLst/>
                        </a:rPr>
                        <a:t>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9241630"/>
                  </a:ext>
                </a:extLst>
              </a:tr>
              <a:tr h="0">
                <a:tc>
                  <a:txBody>
                    <a:bodyPr/>
                    <a:lstStyle/>
                    <a:p>
                      <a:pPr algn="ctr"/>
                      <a:r>
                        <a:rPr lang="en-US" sz="16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240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红富士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1775362"/>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728E56E-D6CF-4B94-845F-2EFD2C446714}"/>
                  </a:ext>
                </a:extLst>
              </p:cNvPr>
              <p:cNvSpPr txBox="1"/>
              <p:nvPr/>
            </p:nvSpPr>
            <p:spPr>
              <a:xfrm>
                <a:off x="1403648" y="2924944"/>
                <a:ext cx="165618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𝑃</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𝑌</m:t>
                          </m:r>
                        </m:e>
                        <m:e>
                          <m:r>
                            <a:rPr lang="zh-CN" altLang="en-US" sz="2000" i="1">
                              <a:latin typeface="Cambria Math" panose="02040503050406030204" pitchFamily="18" charset="0"/>
                            </a:rPr>
                            <m:t>𝑋</m:t>
                          </m:r>
                        </m:e>
                      </m:d>
                    </m:oMath>
                  </m:oMathPara>
                </a14:m>
                <a:endParaRPr lang="zh-CN" altLang="en-US" sz="2000" dirty="0"/>
              </a:p>
            </p:txBody>
          </p:sp>
        </mc:Choice>
        <mc:Fallback xmlns="">
          <p:sp>
            <p:nvSpPr>
              <p:cNvPr id="8" name="文本框 7">
                <a:extLst>
                  <a:ext uri="{FF2B5EF4-FFF2-40B4-BE49-F238E27FC236}">
                    <a16:creationId xmlns:a16="http://schemas.microsoft.com/office/drawing/2014/main" id="{2728E56E-D6CF-4B94-845F-2EFD2C446714}"/>
                  </a:ext>
                </a:extLst>
              </p:cNvPr>
              <p:cNvSpPr txBox="1">
                <a:spLocks noRot="1" noChangeAspect="1" noMove="1" noResize="1" noEditPoints="1" noAdjustHandles="1" noChangeArrowheads="1" noChangeShapeType="1" noTextEdit="1"/>
              </p:cNvSpPr>
              <p:nvPr/>
            </p:nvSpPr>
            <p:spPr>
              <a:xfrm>
                <a:off x="1403648" y="2924944"/>
                <a:ext cx="1656184"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E3E05265-B1C2-478D-85DE-E1BA80EC22C7}"/>
                  </a:ext>
                </a:extLst>
              </p:cNvPr>
              <p:cNvGraphicFramePr>
                <a:graphicFrameLocks noGrp="1"/>
              </p:cNvGraphicFramePr>
              <p:nvPr>
                <p:extLst>
                  <p:ext uri="{D42A27DB-BD31-4B8C-83A1-F6EECF244321}">
                    <p14:modId xmlns:p14="http://schemas.microsoft.com/office/powerpoint/2010/main" val="3710630485"/>
                  </p:ext>
                </p:extLst>
              </p:nvPr>
            </p:nvGraphicFramePr>
            <p:xfrm>
              <a:off x="457200" y="4679776"/>
              <a:ext cx="8435280" cy="2133600"/>
            </p:xfrm>
            <a:graphic>
              <a:graphicData uri="http://schemas.openxmlformats.org/drawingml/2006/table">
                <a:tbl>
                  <a:tblPr firstRow="1" firstCol="1" bandRow="1">
                    <a:tableStyleId>{5940675A-B579-460E-94D1-54222C63F5DA}</a:tableStyleId>
                  </a:tblPr>
                  <a:tblGrid>
                    <a:gridCol w="1522512">
                      <a:extLst>
                        <a:ext uri="{9D8B030D-6E8A-4147-A177-3AD203B41FA5}">
                          <a16:colId xmlns:a16="http://schemas.microsoft.com/office/drawing/2014/main" val="368931872"/>
                        </a:ext>
                      </a:extLst>
                    </a:gridCol>
                    <a:gridCol w="1800200">
                      <a:extLst>
                        <a:ext uri="{9D8B030D-6E8A-4147-A177-3AD203B41FA5}">
                          <a16:colId xmlns:a16="http://schemas.microsoft.com/office/drawing/2014/main" val="1831004540"/>
                        </a:ext>
                      </a:extLst>
                    </a:gridCol>
                    <a:gridCol w="1656184">
                      <a:extLst>
                        <a:ext uri="{9D8B030D-6E8A-4147-A177-3AD203B41FA5}">
                          <a16:colId xmlns:a16="http://schemas.microsoft.com/office/drawing/2014/main" val="2696426053"/>
                        </a:ext>
                      </a:extLst>
                    </a:gridCol>
                    <a:gridCol w="1800200">
                      <a:extLst>
                        <a:ext uri="{9D8B030D-6E8A-4147-A177-3AD203B41FA5}">
                          <a16:colId xmlns:a16="http://schemas.microsoft.com/office/drawing/2014/main" val="2158656708"/>
                        </a:ext>
                      </a:extLst>
                    </a:gridCol>
                    <a:gridCol w="1656184">
                      <a:extLst>
                        <a:ext uri="{9D8B030D-6E8A-4147-A177-3AD203B41FA5}">
                          <a16:colId xmlns:a16="http://schemas.microsoft.com/office/drawing/2014/main" val="2005264710"/>
                        </a:ext>
                      </a:extLst>
                    </a:gridCol>
                  </a:tblGrid>
                  <a:tr h="0">
                    <a:tc rowSpan="3">
                      <a:txBody>
                        <a:bodyPr/>
                        <a:lstStyle/>
                        <a:p>
                          <a:pPr algn="ct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4">
                      <a:txBody>
                        <a:bodyPr/>
                        <a:lstStyle/>
                        <a:p>
                          <a:pPr algn="ctr"/>
                          <a:r>
                            <a:rPr lang="zh-CN" sz="2000" kern="100">
                              <a:effectLst/>
                            </a:rPr>
                            <a:t>品种</a:t>
                          </a:r>
                          <a14:m>
                            <m:oMath xmlns:m="http://schemas.openxmlformats.org/officeDocument/2006/math">
                              <m:r>
                                <a:rPr lang="en-US" sz="2000" kern="100">
                                  <a:effectLst/>
                                  <a:latin typeface="Cambria Math" panose="02040503050406030204" pitchFamily="18" charset="0"/>
                                </a:rPr>
                                <m:t>𝑌</m:t>
                              </m:r>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06151646"/>
                      </a:ext>
                    </a:extLst>
                  </a:tr>
                  <a:tr h="0">
                    <a:tc vMerge="1">
                      <a:txBody>
                        <a:bodyPr/>
                        <a:lstStyle/>
                        <a:p>
                          <a:endParaRPr lang="zh-CN" altLang="en-US"/>
                        </a:p>
                      </a:txBody>
                      <a:tcPr/>
                    </a:tc>
                    <a:tc gridSpan="2">
                      <a:txBody>
                        <a:bodyPr/>
                        <a:lstStyle/>
                        <a:p>
                          <a:pPr algn="ctr"/>
                          <a:r>
                            <a:rPr lang="zh-CN" sz="2000" kern="100">
                              <a:effectLst/>
                            </a:rPr>
                            <a:t>口感</a:t>
                          </a:r>
                          <a14:m>
                            <m:oMath xmlns:m="http://schemas.openxmlformats.org/officeDocument/2006/math">
                              <m:r>
                                <a:rPr lang="en-US" sz="2000" kern="100">
                                  <a:effectLst/>
                                  <a:latin typeface="Cambria Math" panose="02040503050406030204" pitchFamily="18" charset="0"/>
                                </a:rPr>
                                <m:t>𝑋</m:t>
                              </m:r>
                            </m:oMath>
                          </a14:m>
                          <a:r>
                            <a:rPr lang="en-US" sz="2000" kern="100">
                              <a:effectLst/>
                            </a:rPr>
                            <a:t>|</a:t>
                          </a:r>
                          <a14:m>
                            <m:oMath xmlns:m="http://schemas.openxmlformats.org/officeDocument/2006/math">
                              <m:r>
                                <a:rPr lang="en-US" sz="2000" kern="100">
                                  <a:effectLst/>
                                  <a:latin typeface="Cambria Math" panose="02040503050406030204" pitchFamily="18" charset="0"/>
                                </a:rPr>
                                <m:t>𝑌</m:t>
                              </m:r>
                              <m:r>
                                <a:rPr lang="en-US" sz="2000" kern="100">
                                  <a:effectLst/>
                                  <a:latin typeface="Cambria Math" panose="02040503050406030204" pitchFamily="18" charset="0"/>
                                </a:rPr>
                                <m:t>=</m:t>
                              </m:r>
                              <m:r>
                                <a:rPr lang="zh-CN" sz="2000" kern="100">
                                  <a:effectLst/>
                                  <a:latin typeface="Cambria Math" panose="02040503050406030204" pitchFamily="18" charset="0"/>
                                </a:rPr>
                                <m:t>红富士</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tc gridSpan="2">
                      <a:txBody>
                        <a:bodyPr/>
                        <a:lstStyle/>
                        <a:p>
                          <a:pPr algn="ctr"/>
                          <a:r>
                            <a:rPr lang="zh-CN" sz="2000" kern="100">
                              <a:effectLst/>
                            </a:rPr>
                            <a:t>口感</a:t>
                          </a:r>
                          <a14:m>
                            <m:oMath xmlns:m="http://schemas.openxmlformats.org/officeDocument/2006/math">
                              <m:r>
                                <a:rPr lang="en-US" sz="2000" kern="100">
                                  <a:effectLst/>
                                  <a:latin typeface="Cambria Math" panose="02040503050406030204" pitchFamily="18" charset="0"/>
                                </a:rPr>
                                <m:t>𝑋</m:t>
                              </m:r>
                            </m:oMath>
                          </a14:m>
                          <a:r>
                            <a:rPr lang="en-US" sz="2000" kern="100">
                              <a:effectLst/>
                            </a:rPr>
                            <a:t>|</a:t>
                          </a:r>
                          <a14:m>
                            <m:oMath xmlns:m="http://schemas.openxmlformats.org/officeDocument/2006/math">
                              <m:r>
                                <a:rPr lang="en-US" sz="2000" kern="100">
                                  <a:effectLst/>
                                  <a:latin typeface="Cambria Math" panose="02040503050406030204" pitchFamily="18" charset="0"/>
                                </a:rPr>
                                <m:t> </m:t>
                              </m:r>
                              <m:r>
                                <a:rPr lang="en-US" sz="2000" kern="100">
                                  <a:effectLst/>
                                  <a:latin typeface="Cambria Math" panose="02040503050406030204" pitchFamily="18" charset="0"/>
                                </a:rPr>
                                <m:t>𝑌</m:t>
                              </m:r>
                              <m:r>
                                <a:rPr lang="en-US" sz="2000" kern="100">
                                  <a:effectLst/>
                                  <a:latin typeface="Cambria Math" panose="02040503050406030204" pitchFamily="18" charset="0"/>
                                </a:rPr>
                                <m:t>=</m:t>
                              </m:r>
                            </m:oMath>
                          </a14:m>
                          <a:r>
                            <a:rPr lang="zh-CN" sz="2000" kern="100">
                              <a:effectLst/>
                            </a:rPr>
                            <a:t>国光</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459474422"/>
                      </a:ext>
                    </a:extLst>
                  </a:tr>
                  <a:tr h="0">
                    <a:tc vMerge="1">
                      <a:txBody>
                        <a:bodyPr/>
                        <a:lstStyle/>
                        <a:p>
                          <a:endParaRPr lang="zh-CN" altLang="en-US"/>
                        </a:p>
                      </a:txBody>
                      <a:tcPr/>
                    </a:tc>
                    <a:tc>
                      <a:txBody>
                        <a:bodyPr/>
                        <a:lstStyle/>
                        <a:p>
                          <a:pPr algn="ctr"/>
                          <a:r>
                            <a:rPr lang="zh-CN" sz="2000" kern="100">
                              <a:effectLst/>
                            </a:rPr>
                            <a:t>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zh-CN" sz="2000" kern="100">
                              <a:effectLst/>
                            </a:rPr>
                            <a:t>酸甜：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zh-CN" sz="2000" kern="100">
                              <a:effectLst/>
                            </a:rPr>
                            <a:t>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zh-CN" sz="2000" kern="100">
                              <a:effectLst/>
                            </a:rPr>
                            <a:t>酸甜：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4060856397"/>
                      </a:ext>
                    </a:extLst>
                  </a:tr>
                  <a:tr h="0">
                    <a:tc>
                      <a:txBody>
                        <a:bodyPr/>
                        <a:lstStyle/>
                        <a:p>
                          <a:pPr algn="ctr"/>
                          <a:r>
                            <a:rPr lang="zh-CN" sz="2000" kern="100">
                              <a:effectLst/>
                            </a:rPr>
                            <a:t>出现次数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2">
                      <a:txBody>
                        <a:bodyPr/>
                        <a:lstStyle/>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2</a:t>
                          </a:r>
                          <a:endParaRPr lang="zh-CN" sz="2000" kern="100">
                            <a:effectLst/>
                          </a:endParaRPr>
                        </a:p>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tc gridSpan="2">
                      <a:txBody>
                        <a:bodyPr/>
                        <a:lstStyle/>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1</a:t>
                          </a:r>
                          <a:endParaRPr lang="zh-CN" sz="2000" kern="100">
                            <a:effectLst/>
                          </a:endParaRPr>
                        </a:p>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188374475"/>
                      </a:ext>
                    </a:extLst>
                  </a:tr>
                  <a:tr h="0">
                    <a:tc>
                      <a:txBody>
                        <a:bodyPr/>
                        <a:lstStyle/>
                        <a:p>
                          <a:pPr algn="ctr"/>
                          <a:r>
                            <a:rPr lang="zh-CN" sz="2000" kern="100">
                              <a:effectLst/>
                            </a:rPr>
                            <a:t>概率分布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2">
                      <a:txBody>
                        <a:bodyPr/>
                        <a:lstStyle/>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r>
                                      <a:rPr lang="en-US" sz="2000" kern="100">
                                        <a:effectLst/>
                                        <a:latin typeface="Cambria Math" panose="02040503050406030204" pitchFamily="18" charset="0"/>
                                      </a:rPr>
                                      <m:t>|</m:t>
                                    </m:r>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e>
                                </m:d>
                                <m:r>
                                  <a:rPr lang="en-US" sz="2000" kern="100">
                                    <a:effectLst/>
                                    <a:latin typeface="Cambria Math" panose="02040503050406030204" pitchFamily="18" charset="0"/>
                                  </a:rPr>
                                  <m:t>=2/6</m:t>
                                </m:r>
                              </m:oMath>
                            </m:oMathPara>
                          </a14:m>
                          <a:endParaRPr lang="zh-CN" sz="2000" kern="100">
                            <a:effectLst/>
                          </a:endParaRPr>
                        </a:p>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r>
                                      <a:rPr lang="en-US" sz="2000" kern="100">
                                        <a:effectLst/>
                                        <a:latin typeface="Cambria Math" panose="02040503050406030204" pitchFamily="18" charset="0"/>
                                      </a:rPr>
                                      <m:t>|</m:t>
                                    </m:r>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e>
                                </m:d>
                                <m:r>
                                  <a:rPr lang="en-US" sz="2000" kern="100">
                                    <a:effectLst/>
                                    <a:latin typeface="Cambria Math" panose="02040503050406030204" pitchFamily="18" charset="0"/>
                                  </a:rPr>
                                  <m:t>=4/6</m:t>
                                </m:r>
                              </m:oMath>
                            </m:oMathPara>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r>
                                      <a:rPr lang="en-US" sz="2000" kern="100">
                                        <a:effectLst/>
                                        <a:latin typeface="Cambria Math" panose="02040503050406030204" pitchFamily="18" charset="0"/>
                                      </a:rPr>
                                      <m:t>|</m:t>
                                    </m:r>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e>
                                </m:d>
                                <m:r>
                                  <a:rPr lang="en-US" sz="2000" kern="100">
                                    <a:effectLst/>
                                    <a:latin typeface="Cambria Math" panose="02040503050406030204" pitchFamily="18" charset="0"/>
                                  </a:rPr>
                                  <m:t>=1/4</m:t>
                                </m:r>
                              </m:oMath>
                            </m:oMathPara>
                          </a14:m>
                          <a:endParaRPr lang="zh-CN" sz="2000" kern="100" dirty="0">
                            <a:effectLst/>
                          </a:endParaRPr>
                        </a:p>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r>
                                      <a:rPr lang="en-US" sz="2000" kern="100">
                                        <a:effectLst/>
                                        <a:latin typeface="Cambria Math" panose="02040503050406030204" pitchFamily="18" charset="0"/>
                                      </a:rPr>
                                      <m:t>|</m:t>
                                    </m:r>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e>
                                </m:d>
                                <m:r>
                                  <a:rPr lang="en-US" sz="2000" kern="100">
                                    <a:effectLst/>
                                    <a:latin typeface="Cambria Math" panose="02040503050406030204" pitchFamily="18" charset="0"/>
                                  </a:rPr>
                                  <m:t>=3/4</m:t>
                                </m:r>
                              </m:oMath>
                            </m:oMathPara>
                          </a14:m>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3817671801"/>
                      </a:ext>
                    </a:extLst>
                  </a:tr>
                </a:tbl>
              </a:graphicData>
            </a:graphic>
          </p:graphicFrame>
        </mc:Choice>
        <mc:Fallback xmlns="">
          <p:graphicFrame>
            <p:nvGraphicFramePr>
              <p:cNvPr id="4" name="表格 3">
                <a:extLst>
                  <a:ext uri="{FF2B5EF4-FFF2-40B4-BE49-F238E27FC236}">
                    <a16:creationId xmlns:a16="http://schemas.microsoft.com/office/drawing/2014/main" id="{E3E05265-B1C2-478D-85DE-E1BA80EC22C7}"/>
                  </a:ext>
                </a:extLst>
              </p:cNvPr>
              <p:cNvGraphicFramePr>
                <a:graphicFrameLocks noGrp="1"/>
              </p:cNvGraphicFramePr>
              <p:nvPr>
                <p:extLst>
                  <p:ext uri="{D42A27DB-BD31-4B8C-83A1-F6EECF244321}">
                    <p14:modId xmlns:p14="http://schemas.microsoft.com/office/powerpoint/2010/main" val="3710630485"/>
                  </p:ext>
                </p:extLst>
              </p:nvPr>
            </p:nvGraphicFramePr>
            <p:xfrm>
              <a:off x="457200" y="4679776"/>
              <a:ext cx="8435280" cy="2133600"/>
            </p:xfrm>
            <a:graphic>
              <a:graphicData uri="http://schemas.openxmlformats.org/drawingml/2006/table">
                <a:tbl>
                  <a:tblPr firstRow="1" firstCol="1" bandRow="1">
                    <a:tableStyleId>{5940675A-B579-460E-94D1-54222C63F5DA}</a:tableStyleId>
                  </a:tblPr>
                  <a:tblGrid>
                    <a:gridCol w="1522512">
                      <a:extLst>
                        <a:ext uri="{9D8B030D-6E8A-4147-A177-3AD203B41FA5}">
                          <a16:colId xmlns:a16="http://schemas.microsoft.com/office/drawing/2014/main" val="368931872"/>
                        </a:ext>
                      </a:extLst>
                    </a:gridCol>
                    <a:gridCol w="1800200">
                      <a:extLst>
                        <a:ext uri="{9D8B030D-6E8A-4147-A177-3AD203B41FA5}">
                          <a16:colId xmlns:a16="http://schemas.microsoft.com/office/drawing/2014/main" val="1831004540"/>
                        </a:ext>
                      </a:extLst>
                    </a:gridCol>
                    <a:gridCol w="1656184">
                      <a:extLst>
                        <a:ext uri="{9D8B030D-6E8A-4147-A177-3AD203B41FA5}">
                          <a16:colId xmlns:a16="http://schemas.microsoft.com/office/drawing/2014/main" val="2696426053"/>
                        </a:ext>
                      </a:extLst>
                    </a:gridCol>
                    <a:gridCol w="1800200">
                      <a:extLst>
                        <a:ext uri="{9D8B030D-6E8A-4147-A177-3AD203B41FA5}">
                          <a16:colId xmlns:a16="http://schemas.microsoft.com/office/drawing/2014/main" val="2158656708"/>
                        </a:ext>
                      </a:extLst>
                    </a:gridCol>
                    <a:gridCol w="1656184">
                      <a:extLst>
                        <a:ext uri="{9D8B030D-6E8A-4147-A177-3AD203B41FA5}">
                          <a16:colId xmlns:a16="http://schemas.microsoft.com/office/drawing/2014/main" val="2005264710"/>
                        </a:ext>
                      </a:extLst>
                    </a:gridCol>
                  </a:tblGrid>
                  <a:tr h="304800">
                    <a:tc rowSpan="3">
                      <a:txBody>
                        <a:bodyPr/>
                        <a:lstStyle/>
                        <a:p>
                          <a:pPr algn="ct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4">
                      <a:txBody>
                        <a:bodyPr/>
                        <a:lstStyle/>
                        <a:p>
                          <a:endParaRPr lang="zh-CN"/>
                        </a:p>
                      </a:txBody>
                      <a:tcPr marL="68580" marR="68580" marT="0" marB="0" anchor="ctr">
                        <a:blipFill>
                          <a:blip r:embed="rId4"/>
                          <a:stretch>
                            <a:fillRect l="-22222" t="-30000" r="-176" b="-636000"/>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06151646"/>
                      </a:ext>
                    </a:extLst>
                  </a:tr>
                  <a:tr h="304800">
                    <a:tc vMerge="1">
                      <a:txBody>
                        <a:bodyPr/>
                        <a:lstStyle/>
                        <a:p>
                          <a:endParaRPr lang="zh-CN" altLang="en-US"/>
                        </a:p>
                      </a:txBody>
                      <a:tcPr/>
                    </a:tc>
                    <a:tc gridSpan="2">
                      <a:txBody>
                        <a:bodyPr/>
                        <a:lstStyle/>
                        <a:p>
                          <a:endParaRPr lang="zh-CN"/>
                        </a:p>
                      </a:txBody>
                      <a:tcPr marL="68580" marR="68580" marT="0" marB="0" anchor="ctr">
                        <a:blipFill>
                          <a:blip r:embed="rId4"/>
                          <a:stretch>
                            <a:fillRect l="-44444" t="-130000" r="-100353" b="-536000"/>
                          </a:stretch>
                        </a:blipFill>
                      </a:tcPr>
                    </a:tc>
                    <a:tc hMerge="1">
                      <a:txBody>
                        <a:bodyPr/>
                        <a:lstStyle/>
                        <a:p>
                          <a:endParaRPr lang="zh-CN" altLang="en-US"/>
                        </a:p>
                      </a:txBody>
                      <a:tcPr/>
                    </a:tc>
                    <a:tc gridSpan="2">
                      <a:txBody>
                        <a:bodyPr/>
                        <a:lstStyle/>
                        <a:p>
                          <a:endParaRPr lang="zh-CN"/>
                        </a:p>
                      </a:txBody>
                      <a:tcPr marL="68580" marR="68580" marT="0" marB="0" anchor="ctr">
                        <a:blipFill>
                          <a:blip r:embed="rId4"/>
                          <a:stretch>
                            <a:fillRect l="-144444" t="-130000" r="-353" b="-536000"/>
                          </a:stretch>
                        </a:blipFill>
                      </a:tcPr>
                    </a:tc>
                    <a:tc hMerge="1">
                      <a:txBody>
                        <a:bodyPr/>
                        <a:lstStyle/>
                        <a:p>
                          <a:endParaRPr lang="zh-CN" altLang="en-US"/>
                        </a:p>
                      </a:txBody>
                      <a:tcPr/>
                    </a:tc>
                    <a:extLst>
                      <a:ext uri="{0D108BD9-81ED-4DB2-BD59-A6C34878D82A}">
                        <a16:rowId xmlns:a16="http://schemas.microsoft.com/office/drawing/2014/main" val="1459474422"/>
                      </a:ext>
                    </a:extLst>
                  </a:tr>
                  <a:tr h="304800">
                    <a:tc vMerge="1">
                      <a:txBody>
                        <a:bodyPr/>
                        <a:lstStyle/>
                        <a:p>
                          <a:endParaRPr lang="zh-CN" altLang="en-US"/>
                        </a:p>
                      </a:txBody>
                      <a:tcPr/>
                    </a:tc>
                    <a:tc>
                      <a:txBody>
                        <a:bodyPr/>
                        <a:lstStyle/>
                        <a:p>
                          <a:endParaRPr lang="zh-CN"/>
                        </a:p>
                      </a:txBody>
                      <a:tcPr marL="68580" marR="68580" marT="0" marB="0" anchor="ctr">
                        <a:blipFill>
                          <a:blip r:embed="rId4"/>
                          <a:stretch>
                            <a:fillRect l="-85424" t="-230000" r="-285085" b="-436000"/>
                          </a:stretch>
                        </a:blipFill>
                      </a:tcPr>
                    </a:tc>
                    <a:tc>
                      <a:txBody>
                        <a:bodyPr/>
                        <a:lstStyle/>
                        <a:p>
                          <a:endParaRPr lang="zh-CN"/>
                        </a:p>
                      </a:txBody>
                      <a:tcPr marL="68580" marR="68580" marT="0" marB="0" anchor="ctr">
                        <a:blipFill>
                          <a:blip r:embed="rId4"/>
                          <a:stretch>
                            <a:fillRect l="-201103" t="-230000" r="-209191" b="-436000"/>
                          </a:stretch>
                        </a:blipFill>
                      </a:tcPr>
                    </a:tc>
                    <a:tc>
                      <a:txBody>
                        <a:bodyPr/>
                        <a:lstStyle/>
                        <a:p>
                          <a:endParaRPr lang="zh-CN"/>
                        </a:p>
                      </a:txBody>
                      <a:tcPr marL="68580" marR="68580" marT="0" marB="0" anchor="ctr">
                        <a:blipFill>
                          <a:blip r:embed="rId4"/>
                          <a:stretch>
                            <a:fillRect l="-277627" t="-230000" r="-92881" b="-436000"/>
                          </a:stretch>
                        </a:blipFill>
                      </a:tcPr>
                    </a:tc>
                    <a:tc>
                      <a:txBody>
                        <a:bodyPr/>
                        <a:lstStyle/>
                        <a:p>
                          <a:endParaRPr lang="zh-CN"/>
                        </a:p>
                      </a:txBody>
                      <a:tcPr marL="68580" marR="68580" marT="0" marB="0" anchor="ctr">
                        <a:blipFill>
                          <a:blip r:embed="rId4"/>
                          <a:stretch>
                            <a:fillRect l="-409559" t="-230000" r="-735" b="-436000"/>
                          </a:stretch>
                        </a:blipFill>
                      </a:tcPr>
                    </a:tc>
                    <a:extLst>
                      <a:ext uri="{0D108BD9-81ED-4DB2-BD59-A6C34878D82A}">
                        <a16:rowId xmlns:a16="http://schemas.microsoft.com/office/drawing/2014/main" val="4060856397"/>
                      </a:ext>
                    </a:extLst>
                  </a:tr>
                  <a:tr h="609600">
                    <a:tc>
                      <a:txBody>
                        <a:bodyPr/>
                        <a:lstStyle/>
                        <a:p>
                          <a:pPr algn="ctr"/>
                          <a:r>
                            <a:rPr lang="zh-CN" sz="2000" kern="100">
                              <a:effectLst/>
                            </a:rPr>
                            <a:t>出现次数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2">
                      <a:txBody>
                        <a:bodyPr/>
                        <a:lstStyle/>
                        <a:p>
                          <a:endParaRPr lang="zh-CN"/>
                        </a:p>
                      </a:txBody>
                      <a:tcPr marL="68580" marR="68580" marT="0" marB="0" anchor="ctr">
                        <a:blipFill>
                          <a:blip r:embed="rId4"/>
                          <a:stretch>
                            <a:fillRect l="-44444" t="-163366" r="-100353" b="-115842"/>
                          </a:stretch>
                        </a:blipFill>
                      </a:tcPr>
                    </a:tc>
                    <a:tc hMerge="1">
                      <a:txBody>
                        <a:bodyPr/>
                        <a:lstStyle/>
                        <a:p>
                          <a:endParaRPr lang="zh-CN" altLang="en-US"/>
                        </a:p>
                      </a:txBody>
                      <a:tcPr/>
                    </a:tc>
                    <a:tc gridSpan="2">
                      <a:txBody>
                        <a:bodyPr/>
                        <a:lstStyle/>
                        <a:p>
                          <a:endParaRPr lang="zh-CN"/>
                        </a:p>
                      </a:txBody>
                      <a:tcPr marL="68580" marR="68580" marT="0" marB="0" anchor="ctr">
                        <a:blipFill>
                          <a:blip r:embed="rId4"/>
                          <a:stretch>
                            <a:fillRect l="-144444" t="-163366" r="-353" b="-115842"/>
                          </a:stretch>
                        </a:blipFill>
                      </a:tcPr>
                    </a:tc>
                    <a:tc hMerge="1">
                      <a:txBody>
                        <a:bodyPr/>
                        <a:lstStyle/>
                        <a:p>
                          <a:endParaRPr lang="zh-CN" altLang="en-US"/>
                        </a:p>
                      </a:txBody>
                      <a:tcPr/>
                    </a:tc>
                    <a:extLst>
                      <a:ext uri="{0D108BD9-81ED-4DB2-BD59-A6C34878D82A}">
                        <a16:rowId xmlns:a16="http://schemas.microsoft.com/office/drawing/2014/main" val="1188374475"/>
                      </a:ext>
                    </a:extLst>
                  </a:tr>
                  <a:tr h="609600">
                    <a:tc>
                      <a:txBody>
                        <a:bodyPr/>
                        <a:lstStyle/>
                        <a:p>
                          <a:pPr algn="ctr"/>
                          <a:r>
                            <a:rPr lang="zh-CN" sz="2000" kern="100">
                              <a:effectLst/>
                            </a:rPr>
                            <a:t>概率分布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2">
                      <a:txBody>
                        <a:bodyPr/>
                        <a:lstStyle/>
                        <a:p>
                          <a:endParaRPr lang="zh-CN"/>
                        </a:p>
                      </a:txBody>
                      <a:tcPr marL="68580" marR="68580" marT="0" marB="0" anchor="ctr">
                        <a:blipFill>
                          <a:blip r:embed="rId4"/>
                          <a:stretch>
                            <a:fillRect l="-44444" t="-266000" r="-100353" b="-17000"/>
                          </a:stretch>
                        </a:blipFill>
                      </a:tcPr>
                    </a:tc>
                    <a:tc hMerge="1">
                      <a:txBody>
                        <a:bodyPr/>
                        <a:lstStyle/>
                        <a:p>
                          <a:endParaRPr lang="zh-CN" altLang="en-US"/>
                        </a:p>
                      </a:txBody>
                      <a:tcPr/>
                    </a:tc>
                    <a:tc gridSpan="2">
                      <a:txBody>
                        <a:bodyPr/>
                        <a:lstStyle/>
                        <a:p>
                          <a:endParaRPr lang="zh-CN"/>
                        </a:p>
                      </a:txBody>
                      <a:tcPr marL="68580" marR="68580" marT="0" marB="0" anchor="ctr">
                        <a:blipFill>
                          <a:blip r:embed="rId4"/>
                          <a:stretch>
                            <a:fillRect l="-144444" t="-266000" r="-353" b="-17000"/>
                          </a:stretch>
                        </a:blipFill>
                      </a:tcPr>
                    </a:tc>
                    <a:tc hMerge="1">
                      <a:txBody>
                        <a:bodyPr/>
                        <a:lstStyle/>
                        <a:p>
                          <a:endParaRPr lang="zh-CN" altLang="en-US"/>
                        </a:p>
                      </a:txBody>
                      <a:tcPr/>
                    </a:tc>
                    <a:extLst>
                      <a:ext uri="{0D108BD9-81ED-4DB2-BD59-A6C34878D82A}">
                        <a16:rowId xmlns:a16="http://schemas.microsoft.com/office/drawing/2014/main" val="3817671801"/>
                      </a:ext>
                    </a:extLst>
                  </a:tr>
                </a:tbl>
              </a:graphicData>
            </a:graphic>
          </p:graphicFrame>
        </mc:Fallback>
      </mc:AlternateContent>
    </p:spTree>
    <p:extLst>
      <p:ext uri="{BB962C8B-B14F-4D97-AF65-F5344CB8AC3E}">
        <p14:creationId xmlns:p14="http://schemas.microsoft.com/office/powerpoint/2010/main" val="410325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F842-D3B5-4908-92A5-94D7315FF04C}"/>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0F4C103-E4F6-430C-86E6-7B3FC3958972}"/>
              </a:ext>
            </a:extLst>
          </p:cNvPr>
          <p:cNvSpPr>
            <a:spLocks noGrp="1"/>
          </p:cNvSpPr>
          <p:nvPr>
            <p:ph idx="1"/>
          </p:nvPr>
        </p:nvSpPr>
        <p:spPr/>
        <p:txBody>
          <a:bodyPr>
            <a:normAutofit/>
          </a:bodyPr>
          <a:lstStyle/>
          <a:p>
            <a:r>
              <a:rPr lang="zh-CN" altLang="en-US" dirty="0"/>
              <a:t>非线性降维</a:t>
            </a:r>
            <a:endParaRPr lang="en-US" altLang="zh-CN" dirty="0"/>
          </a:p>
          <a:p>
            <a:pPr lvl="1"/>
            <a:r>
              <a:rPr lang="zh-CN" altLang="en-US" dirty="0"/>
              <a:t>多维缩放（</a:t>
            </a:r>
            <a:r>
              <a:rPr lang="en-US" altLang="zh-CN" dirty="0"/>
              <a:t>Multiple Dimensional Scaling</a:t>
            </a:r>
            <a:r>
              <a:rPr lang="zh-CN" altLang="en-US" dirty="0"/>
              <a:t>，缩写</a:t>
            </a:r>
            <a:r>
              <a:rPr lang="en-US" altLang="zh-CN" dirty="0"/>
              <a:t>MDS</a:t>
            </a:r>
            <a:r>
              <a:rPr lang="zh-CN" altLang="en-US" dirty="0"/>
              <a:t>）降维</a:t>
            </a:r>
            <a:endParaRPr lang="en-US" altLang="zh-CN" dirty="0"/>
          </a:p>
        </p:txBody>
      </p:sp>
      <p:pic>
        <p:nvPicPr>
          <p:cNvPr id="4" name="图片 3">
            <a:extLst>
              <a:ext uri="{FF2B5EF4-FFF2-40B4-BE49-F238E27FC236}">
                <a16:creationId xmlns:a16="http://schemas.microsoft.com/office/drawing/2014/main" id="{25872A25-11B3-43B4-AEB0-2BC38E9D59DF}"/>
              </a:ext>
            </a:extLst>
          </p:cNvPr>
          <p:cNvPicPr>
            <a:picLocks noChangeAspect="1"/>
          </p:cNvPicPr>
          <p:nvPr/>
        </p:nvPicPr>
        <p:blipFill>
          <a:blip r:embed="rId2"/>
          <a:stretch>
            <a:fillRect/>
          </a:stretch>
        </p:blipFill>
        <p:spPr>
          <a:xfrm>
            <a:off x="748308" y="2203472"/>
            <a:ext cx="7640116" cy="4105848"/>
          </a:xfrm>
          <a:prstGeom prst="rect">
            <a:avLst/>
          </a:prstGeom>
          <a:ln>
            <a:solidFill>
              <a:schemeClr val="accent1"/>
            </a:solidFill>
          </a:ln>
        </p:spPr>
      </p:pic>
    </p:spTree>
    <p:extLst>
      <p:ext uri="{BB962C8B-B14F-4D97-AF65-F5344CB8AC3E}">
        <p14:creationId xmlns:p14="http://schemas.microsoft.com/office/powerpoint/2010/main" val="48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F842-D3B5-4908-92A5-94D7315FF04C}"/>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0F4C103-E4F6-430C-86E6-7B3FC3958972}"/>
              </a:ext>
            </a:extLst>
          </p:cNvPr>
          <p:cNvSpPr>
            <a:spLocks noGrp="1"/>
          </p:cNvSpPr>
          <p:nvPr>
            <p:ph idx="1"/>
          </p:nvPr>
        </p:nvSpPr>
        <p:spPr/>
        <p:txBody>
          <a:bodyPr>
            <a:normAutofit lnSpcReduction="10000"/>
          </a:bodyPr>
          <a:lstStyle/>
          <a:p>
            <a:r>
              <a:rPr lang="zh-CN" altLang="en-US" dirty="0"/>
              <a:t>非线性降维</a:t>
            </a:r>
            <a:endParaRPr lang="en-US" altLang="zh-CN" dirty="0"/>
          </a:p>
          <a:p>
            <a:pPr lvl="1"/>
            <a:r>
              <a:rPr lang="zh-CN" altLang="en-US" dirty="0"/>
              <a:t>流形降维方法</a:t>
            </a:r>
            <a:endParaRPr lang="en-US" altLang="zh-CN" dirty="0"/>
          </a:p>
          <a:p>
            <a:pPr lvl="2"/>
            <a:r>
              <a:rPr lang="zh-CN" altLang="en-US" dirty="0"/>
              <a:t>欧式距离</a:t>
            </a:r>
            <a:endParaRPr lang="en-US" altLang="zh-CN" dirty="0"/>
          </a:p>
          <a:p>
            <a:pPr lvl="2"/>
            <a:r>
              <a:rPr lang="zh-CN" altLang="en-US" dirty="0"/>
              <a:t>非欧距离，例如曲线上的长度或曲面上的测地距离</a:t>
            </a:r>
            <a:endParaRPr lang="en-US" altLang="zh-CN" dirty="0"/>
          </a:p>
          <a:p>
            <a:pPr lvl="2"/>
            <a:endParaRPr lang="en-US" altLang="zh-CN" dirty="0"/>
          </a:p>
          <a:p>
            <a:pPr lvl="2"/>
            <a:r>
              <a:rPr lang="zh-CN" altLang="en-US" dirty="0"/>
              <a:t>流形（</a:t>
            </a:r>
            <a:r>
              <a:rPr lang="en-US" altLang="zh-CN" dirty="0"/>
              <a:t>manifold</a:t>
            </a:r>
            <a:r>
              <a:rPr lang="zh-CN" altLang="en-US" dirty="0"/>
              <a:t>）：</a:t>
            </a:r>
            <a:r>
              <a:rPr lang="zh-CN" altLang="zh-CN" dirty="0"/>
              <a:t>高维特征空间虽然整体上与欧式空间不同，但局部具有欧式空间的性质。流形就是局部具有欧式空间性质的空间</a:t>
            </a:r>
            <a:endParaRPr lang="en-US" altLang="zh-CN" dirty="0"/>
          </a:p>
          <a:p>
            <a:pPr lvl="2"/>
            <a:r>
              <a:rPr lang="zh-CN" altLang="en-US" dirty="0"/>
              <a:t>借助流形的思想，在降维时尽量保持样本在高维空间的分布结构，使得对降维后低维数据进行可视化时能观察到这些结构</a:t>
            </a:r>
            <a:endParaRPr lang="en-US" altLang="zh-CN" dirty="0"/>
          </a:p>
        </p:txBody>
      </p:sp>
    </p:spTree>
    <p:extLst>
      <p:ext uri="{BB962C8B-B14F-4D97-AF65-F5344CB8AC3E}">
        <p14:creationId xmlns:p14="http://schemas.microsoft.com/office/powerpoint/2010/main" val="60003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F842-D3B5-4908-92A5-94D7315FF04C}"/>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0F4C103-E4F6-430C-86E6-7B3FC3958972}"/>
              </a:ext>
            </a:extLst>
          </p:cNvPr>
          <p:cNvSpPr>
            <a:spLocks noGrp="1"/>
          </p:cNvSpPr>
          <p:nvPr>
            <p:ph idx="1"/>
          </p:nvPr>
        </p:nvSpPr>
        <p:spPr/>
        <p:txBody>
          <a:bodyPr>
            <a:normAutofit/>
          </a:bodyPr>
          <a:lstStyle/>
          <a:p>
            <a:r>
              <a:rPr lang="zh-CN" altLang="en-US" dirty="0"/>
              <a:t>非线性降维</a:t>
            </a:r>
            <a:endParaRPr lang="en-US" altLang="zh-CN" dirty="0"/>
          </a:p>
          <a:p>
            <a:pPr lvl="1"/>
            <a:r>
              <a:rPr lang="zh-CN" altLang="en-US" dirty="0"/>
              <a:t>流形降维方法</a:t>
            </a:r>
            <a:endParaRPr lang="en-US" altLang="zh-CN" dirty="0"/>
          </a:p>
          <a:p>
            <a:pPr lvl="1"/>
            <a:endParaRPr lang="en-US" altLang="zh-CN" dirty="0"/>
          </a:p>
        </p:txBody>
      </p:sp>
      <p:pic>
        <p:nvPicPr>
          <p:cNvPr id="4" name="图片 3">
            <a:extLst>
              <a:ext uri="{FF2B5EF4-FFF2-40B4-BE49-F238E27FC236}">
                <a16:creationId xmlns:a16="http://schemas.microsoft.com/office/drawing/2014/main" id="{E1BE17B3-610A-4A39-A7C5-3CFF140B27FA}"/>
              </a:ext>
            </a:extLst>
          </p:cNvPr>
          <p:cNvPicPr>
            <a:picLocks noChangeAspect="1"/>
          </p:cNvPicPr>
          <p:nvPr/>
        </p:nvPicPr>
        <p:blipFill>
          <a:blip r:embed="rId2"/>
          <a:stretch>
            <a:fillRect/>
          </a:stretch>
        </p:blipFill>
        <p:spPr>
          <a:xfrm>
            <a:off x="318494" y="2839494"/>
            <a:ext cx="8507012" cy="3181794"/>
          </a:xfrm>
          <a:prstGeom prst="rect">
            <a:avLst/>
          </a:prstGeom>
          <a:ln>
            <a:solidFill>
              <a:schemeClr val="accent1"/>
            </a:solidFill>
          </a:ln>
        </p:spPr>
      </p:pic>
    </p:spTree>
    <p:extLst>
      <p:ext uri="{BB962C8B-B14F-4D97-AF65-F5344CB8AC3E}">
        <p14:creationId xmlns:p14="http://schemas.microsoft.com/office/powerpoint/2010/main" val="353631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F842-D3B5-4908-92A5-94D7315FF04C}"/>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0F4C103-E4F6-430C-86E6-7B3FC3958972}"/>
              </a:ext>
            </a:extLst>
          </p:cNvPr>
          <p:cNvSpPr>
            <a:spLocks noGrp="1"/>
          </p:cNvSpPr>
          <p:nvPr>
            <p:ph idx="1"/>
          </p:nvPr>
        </p:nvSpPr>
        <p:spPr/>
        <p:txBody>
          <a:bodyPr>
            <a:normAutofit/>
          </a:bodyPr>
          <a:lstStyle/>
          <a:p>
            <a:r>
              <a:rPr lang="zh-CN" altLang="en-US" dirty="0"/>
              <a:t>非线性降维</a:t>
            </a:r>
            <a:endParaRPr lang="en-US" altLang="zh-CN" dirty="0"/>
          </a:p>
          <a:p>
            <a:pPr lvl="1"/>
            <a:r>
              <a:rPr lang="zh-CN" altLang="en-US" dirty="0"/>
              <a:t>流形降维方法</a:t>
            </a:r>
            <a:endParaRPr lang="en-US" altLang="zh-CN" dirty="0"/>
          </a:p>
          <a:p>
            <a:pPr lvl="2"/>
            <a:r>
              <a:rPr lang="zh-CN" altLang="en-US" dirty="0"/>
              <a:t>分布结构：邻域内的距离</a:t>
            </a:r>
            <a:endParaRPr lang="en-US" altLang="zh-CN" dirty="0"/>
          </a:p>
          <a:p>
            <a:pPr lvl="2"/>
            <a:r>
              <a:rPr lang="zh-CN" altLang="en-US" dirty="0"/>
              <a:t>分布结构：邻域内的线性关系、概率分布</a:t>
            </a:r>
            <a:endParaRPr lang="en-US" altLang="zh-CN" dirty="0"/>
          </a:p>
          <a:p>
            <a:pPr lvl="1"/>
            <a:endParaRPr lang="en-US" altLang="zh-CN" dirty="0"/>
          </a:p>
        </p:txBody>
      </p:sp>
      <p:pic>
        <p:nvPicPr>
          <p:cNvPr id="6" name="图片 5">
            <a:extLst>
              <a:ext uri="{FF2B5EF4-FFF2-40B4-BE49-F238E27FC236}">
                <a16:creationId xmlns:a16="http://schemas.microsoft.com/office/drawing/2014/main" id="{03BA3A4B-58FC-4C85-92A6-6D619AC7067C}"/>
              </a:ext>
            </a:extLst>
          </p:cNvPr>
          <p:cNvPicPr>
            <a:picLocks noChangeAspect="1"/>
          </p:cNvPicPr>
          <p:nvPr/>
        </p:nvPicPr>
        <p:blipFill>
          <a:blip r:embed="rId2"/>
          <a:stretch>
            <a:fillRect/>
          </a:stretch>
        </p:blipFill>
        <p:spPr>
          <a:xfrm>
            <a:off x="304204" y="137653"/>
            <a:ext cx="8535591" cy="6582694"/>
          </a:xfrm>
          <a:prstGeom prst="rect">
            <a:avLst/>
          </a:prstGeom>
          <a:ln>
            <a:solidFill>
              <a:schemeClr val="accent1"/>
            </a:solidFill>
          </a:ln>
        </p:spPr>
      </p:pic>
    </p:spTree>
    <p:extLst>
      <p:ext uri="{BB962C8B-B14F-4D97-AF65-F5344CB8AC3E}">
        <p14:creationId xmlns:p14="http://schemas.microsoft.com/office/powerpoint/2010/main" val="110103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F842-D3B5-4908-92A5-94D7315FF04C}"/>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0F4C103-E4F6-430C-86E6-7B3FC3958972}"/>
              </a:ext>
            </a:extLst>
          </p:cNvPr>
          <p:cNvSpPr>
            <a:spLocks noGrp="1"/>
          </p:cNvSpPr>
          <p:nvPr>
            <p:ph idx="1"/>
          </p:nvPr>
        </p:nvSpPr>
        <p:spPr/>
        <p:txBody>
          <a:bodyPr>
            <a:normAutofit/>
          </a:bodyPr>
          <a:lstStyle/>
          <a:p>
            <a:r>
              <a:rPr lang="zh-CN" altLang="en-US" dirty="0"/>
              <a:t>非线性降维</a:t>
            </a:r>
            <a:endParaRPr lang="en-US" altLang="zh-CN" dirty="0"/>
          </a:p>
          <a:p>
            <a:pPr lvl="1"/>
            <a:r>
              <a:rPr lang="en-US" altLang="zh-CN" dirty="0" err="1"/>
              <a:t>sklearn.manifold</a:t>
            </a:r>
            <a:r>
              <a:rPr lang="zh-CN" altLang="en-US" dirty="0"/>
              <a:t>模块中的</a:t>
            </a:r>
            <a:r>
              <a:rPr lang="en-US" altLang="zh-CN" dirty="0"/>
              <a:t>MDS</a:t>
            </a:r>
            <a:r>
              <a:rPr lang="zh-CN" altLang="en-US" dirty="0"/>
              <a:t>、</a:t>
            </a:r>
            <a:r>
              <a:rPr lang="en-US" altLang="zh-CN" dirty="0" err="1"/>
              <a:t>Isomap</a:t>
            </a:r>
            <a:r>
              <a:rPr lang="zh-CN" altLang="en-US" dirty="0"/>
              <a:t>、</a:t>
            </a:r>
            <a:r>
              <a:rPr lang="en-US" altLang="zh-CN" dirty="0" err="1"/>
              <a:t>LocallyLinearEmbedding</a:t>
            </a:r>
            <a:r>
              <a:rPr lang="zh-CN" altLang="en-US" dirty="0"/>
              <a:t>和</a:t>
            </a:r>
            <a:r>
              <a:rPr lang="en-US" altLang="zh-CN" dirty="0"/>
              <a:t>TSNE</a:t>
            </a:r>
            <a:r>
              <a:rPr lang="zh-CN" altLang="en-US" dirty="0"/>
              <a:t>等</a:t>
            </a:r>
            <a:r>
              <a:rPr lang="en-US" altLang="zh-CN" dirty="0"/>
              <a:t>4</a:t>
            </a:r>
            <a:r>
              <a:rPr lang="zh-CN" altLang="en-US" dirty="0"/>
              <a:t>个类</a:t>
            </a:r>
            <a:endParaRPr lang="en-US" altLang="zh-CN" dirty="0"/>
          </a:p>
          <a:p>
            <a:pPr lvl="1"/>
            <a:endParaRPr lang="en-US" altLang="zh-CN" dirty="0"/>
          </a:p>
        </p:txBody>
      </p:sp>
      <p:pic>
        <p:nvPicPr>
          <p:cNvPr id="6" name="图片 5">
            <a:extLst>
              <a:ext uri="{FF2B5EF4-FFF2-40B4-BE49-F238E27FC236}">
                <a16:creationId xmlns:a16="http://schemas.microsoft.com/office/drawing/2014/main" id="{681286FD-E5D7-4D11-90FD-688A4883B91F}"/>
              </a:ext>
            </a:extLst>
          </p:cNvPr>
          <p:cNvPicPr/>
          <p:nvPr/>
        </p:nvPicPr>
        <p:blipFill>
          <a:blip r:embed="rId2"/>
          <a:stretch>
            <a:fillRect/>
          </a:stretch>
        </p:blipFill>
        <p:spPr>
          <a:xfrm>
            <a:off x="611560" y="3213055"/>
            <a:ext cx="5274310" cy="3456305"/>
          </a:xfrm>
          <a:prstGeom prst="rect">
            <a:avLst/>
          </a:prstGeom>
        </p:spPr>
      </p:pic>
      <p:pic>
        <p:nvPicPr>
          <p:cNvPr id="7" name="图片 6">
            <a:extLst>
              <a:ext uri="{FF2B5EF4-FFF2-40B4-BE49-F238E27FC236}">
                <a16:creationId xmlns:a16="http://schemas.microsoft.com/office/drawing/2014/main" id="{55988586-B522-40BB-82AE-FC3C67326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1191" y="4045224"/>
            <a:ext cx="3499281" cy="2624136"/>
          </a:xfrm>
          <a:prstGeom prst="rect">
            <a:avLst/>
          </a:prstGeom>
        </p:spPr>
      </p:pic>
    </p:spTree>
    <p:extLst>
      <p:ext uri="{BB962C8B-B14F-4D97-AF65-F5344CB8AC3E}">
        <p14:creationId xmlns:p14="http://schemas.microsoft.com/office/powerpoint/2010/main" val="387183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C981D-749F-4CF6-B9F2-528C8E214ECA}"/>
              </a:ext>
            </a:extLst>
          </p:cNvPr>
          <p:cNvSpPr>
            <a:spLocks noGrp="1"/>
          </p:cNvSpPr>
          <p:nvPr>
            <p:ph type="title"/>
          </p:nvPr>
        </p:nvSpPr>
        <p:spPr/>
        <p:txBody>
          <a:bodyPr/>
          <a:lstStyle/>
          <a:p>
            <a:r>
              <a:rPr lang="zh-CN" altLang="en-US" dirty="0"/>
              <a:t>第</a:t>
            </a:r>
            <a:r>
              <a:rPr lang="en-US" altLang="zh-CN" dirty="0"/>
              <a:t>3</a:t>
            </a:r>
            <a:r>
              <a:rPr lang="zh-CN" altLang="en-US" dirty="0"/>
              <a:t>章 分类问题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E6EEB76-EBAD-496C-A31F-4C1874E1F48C}"/>
                  </a:ext>
                </a:extLst>
              </p:cNvPr>
              <p:cNvSpPr>
                <a:spLocks noGrp="1"/>
              </p:cNvSpPr>
              <p:nvPr>
                <p:ph idx="1"/>
              </p:nvPr>
            </p:nvSpPr>
            <p:spPr/>
            <p:txBody>
              <a:bodyPr>
                <a:normAutofit fontScale="92500" lnSpcReduction="20000"/>
              </a:bodyPr>
              <a:lstStyle/>
              <a:p>
                <a:r>
                  <a:rPr lang="zh-CN" altLang="en-US" dirty="0">
                    <a:latin typeface="黑体" panose="02010609060101010101" pitchFamily="49" charset="-122"/>
                    <a:ea typeface="黑体" panose="02010609060101010101" pitchFamily="49" charset="-122"/>
                  </a:rPr>
                  <a:t>本章学习要点</a:t>
                </a:r>
              </a:p>
              <a:p>
                <a:pPr lvl="1"/>
                <a:endParaRPr lang="en-US" altLang="zh-CN" dirty="0"/>
              </a:p>
              <a:p>
                <a:pPr lvl="1"/>
                <a:r>
                  <a:rPr lang="zh-CN" altLang="zh-CN" dirty="0"/>
                  <a:t>贝叶斯分类器、朴素贝叶斯分类器、概率分布的参数估计、逻辑斯谛回归分类器、牛顿法、二分类与多分类、交叉熵、</a:t>
                </a:r>
                <a14:m>
                  <m:oMath xmlns:m="http://schemas.openxmlformats.org/officeDocument/2006/math">
                    <m:r>
                      <a:rPr lang="en-US" altLang="zh-CN" i="1">
                        <a:latin typeface="Cambria Math" panose="02040503050406030204" pitchFamily="18" charset="0"/>
                      </a:rPr>
                      <m:t>𝑘</m:t>
                    </m:r>
                  </m:oMath>
                </a14:m>
                <a:r>
                  <a:rPr lang="zh-CN" altLang="zh-CN" dirty="0"/>
                  <a:t>近邻分类器与距离度量、线性判别分析、特征空间与向量投影、决策树及其学习算法</a:t>
                </a:r>
                <a:r>
                  <a:rPr lang="en-US" altLang="zh-CN" dirty="0"/>
                  <a:t>ID3/C4.5/CART</a:t>
                </a:r>
                <a:r>
                  <a:rPr lang="zh-CN" altLang="zh-CN" dirty="0"/>
                  <a:t>、信息熵与基尼指数</a:t>
                </a:r>
                <a:endParaRPr lang="en-US" altLang="zh-CN" dirty="0"/>
              </a:p>
              <a:p>
                <a:pPr lvl="1"/>
                <a:r>
                  <a:rPr lang="zh-CN" altLang="zh-CN" dirty="0"/>
                  <a:t>分类评价的正确率</a:t>
                </a:r>
                <a:r>
                  <a:rPr lang="en-US" altLang="zh-CN" dirty="0"/>
                  <a:t>/</a:t>
                </a:r>
                <a:r>
                  <a:rPr lang="zh-CN" altLang="zh-CN" dirty="0"/>
                  <a:t>精确率</a:t>
                </a:r>
                <a:r>
                  <a:rPr lang="en-US" altLang="zh-CN" dirty="0"/>
                  <a:t>/</a:t>
                </a:r>
                <a:r>
                  <a:rPr lang="zh-CN" altLang="zh-CN" dirty="0"/>
                  <a:t>召回率</a:t>
                </a:r>
                <a:r>
                  <a:rPr lang="en-US" altLang="zh-CN" dirty="0"/>
                  <a:t>/F1</a:t>
                </a:r>
                <a:r>
                  <a:rPr lang="zh-CN" altLang="zh-CN" dirty="0"/>
                  <a:t>值</a:t>
                </a:r>
                <a:r>
                  <a:rPr lang="en-US" altLang="zh-CN" dirty="0"/>
                  <a:t>/P-R</a:t>
                </a:r>
                <a:r>
                  <a:rPr lang="zh-CN" altLang="zh-CN" dirty="0"/>
                  <a:t>曲线</a:t>
                </a:r>
                <a:r>
                  <a:rPr lang="en-US" altLang="zh-CN" dirty="0"/>
                  <a:t>/ROC</a:t>
                </a:r>
                <a:r>
                  <a:rPr lang="zh-CN" altLang="zh-CN" dirty="0"/>
                  <a:t>曲线</a:t>
                </a:r>
                <a:endParaRPr lang="en-US" altLang="zh-CN" dirty="0"/>
              </a:p>
              <a:p>
                <a:pPr lvl="1"/>
                <a:r>
                  <a:rPr lang="zh-CN" altLang="zh-CN" dirty="0"/>
                  <a:t>特征降维、坐标变换及其矩阵表示、特征值分解、奇异值分解、</a:t>
                </a:r>
                <a:r>
                  <a:rPr lang="en-US" altLang="zh-CN" dirty="0"/>
                  <a:t>PCA/KPCA/LDA/MDS/</a:t>
                </a:r>
                <a:r>
                  <a:rPr lang="en-US" altLang="zh-CN" dirty="0" err="1"/>
                  <a:t>Isomap</a:t>
                </a:r>
                <a:r>
                  <a:rPr lang="en-US" altLang="zh-CN" dirty="0"/>
                  <a:t>/LLE/SNE</a:t>
                </a:r>
                <a:r>
                  <a:rPr lang="zh-CN" altLang="zh-CN" dirty="0"/>
                  <a:t>等降维算法</a:t>
                </a:r>
                <a:endParaRPr lang="zh-CN" altLang="en-US" dirty="0"/>
              </a:p>
            </p:txBody>
          </p:sp>
        </mc:Choice>
        <mc:Fallback xmlns="">
          <p:sp>
            <p:nvSpPr>
              <p:cNvPr id="3" name="内容占位符 2">
                <a:extLst>
                  <a:ext uri="{FF2B5EF4-FFF2-40B4-BE49-F238E27FC236}">
                    <a16:creationId xmlns:a16="http://schemas.microsoft.com/office/drawing/2014/main" id="{4E6EEB76-EBAD-496C-A31F-4C1874E1F48C}"/>
                  </a:ext>
                </a:extLst>
              </p:cNvPr>
              <p:cNvSpPr>
                <a:spLocks noGrp="1" noRot="1" noChangeAspect="1" noMove="1" noResize="1" noEditPoints="1" noAdjustHandles="1" noChangeArrowheads="1" noChangeShapeType="1" noTextEdit="1"/>
              </p:cNvSpPr>
              <p:nvPr>
                <p:ph idx="1"/>
              </p:nvPr>
            </p:nvSpPr>
            <p:spPr>
              <a:blipFill>
                <a:blip r:embed="rId2"/>
                <a:stretch>
                  <a:fillRect l="-1481" t="-3774" r="-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2428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6522B-C3FC-4628-BC97-7F77730FA8E8}"/>
              </a:ext>
            </a:extLst>
          </p:cNvPr>
          <p:cNvSpPr>
            <a:spLocks noGrp="1"/>
          </p:cNvSpPr>
          <p:nvPr>
            <p:ph type="title"/>
          </p:nvPr>
        </p:nvSpPr>
        <p:spPr/>
        <p:txBody>
          <a:bodyPr/>
          <a:lstStyle/>
          <a:p>
            <a:r>
              <a:rPr lang="en-US" altLang="zh-CN" dirty="0"/>
              <a:t>3.1 </a:t>
            </a:r>
            <a:r>
              <a:rPr lang="zh-CN" altLang="en-US"/>
              <a:t>贝叶斯分类器</a:t>
            </a:r>
          </a:p>
        </p:txBody>
      </p:sp>
      <p:sp>
        <p:nvSpPr>
          <p:cNvPr id="3" name="内容占位符 2">
            <a:extLst>
              <a:ext uri="{FF2B5EF4-FFF2-40B4-BE49-F238E27FC236}">
                <a16:creationId xmlns:a16="http://schemas.microsoft.com/office/drawing/2014/main" id="{E5D03AF8-DEF6-4EDC-B0F4-6E30F22B4CEE}"/>
              </a:ext>
            </a:extLst>
          </p:cNvPr>
          <p:cNvSpPr>
            <a:spLocks noGrp="1"/>
          </p:cNvSpPr>
          <p:nvPr>
            <p:ph idx="1"/>
          </p:nvPr>
        </p:nvSpPr>
        <p:spPr/>
        <p:txBody>
          <a:bodyPr/>
          <a:lstStyle/>
          <a:p>
            <a:r>
              <a:rPr lang="zh-CN" altLang="en-US" dirty="0"/>
              <a:t>贝叶斯分类器</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4C5C79A-9359-44DE-86FE-9419364B9894}"/>
                  </a:ext>
                </a:extLst>
              </p:cNvPr>
              <p:cNvSpPr txBox="1"/>
              <p:nvPr/>
            </p:nvSpPr>
            <p:spPr>
              <a:xfrm>
                <a:off x="3635896" y="1665005"/>
                <a:ext cx="3006080" cy="400110"/>
              </a:xfrm>
              <a:prstGeom prst="rect">
                <a:avLst/>
              </a:prstGeom>
              <a:noFill/>
            </p:spPr>
            <p:txBody>
              <a:bodyPr wrap="square">
                <a:spAutoFit/>
              </a:bodyPr>
              <a:lstStyle/>
              <a:p>
                <a14:m>
                  <m:oMath xmlns:m="http://schemas.openxmlformats.org/officeDocument/2006/math">
                    <m: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d>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和</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e>
                    </m:d>
                  </m:oMath>
                </a14:m>
                <a:endParaRPr lang="zh-CN" altLang="en-US" sz="2000" dirty="0"/>
              </a:p>
            </p:txBody>
          </p:sp>
        </mc:Choice>
        <mc:Fallback xmlns="">
          <p:sp>
            <p:nvSpPr>
              <p:cNvPr id="5" name="文本框 4">
                <a:extLst>
                  <a:ext uri="{FF2B5EF4-FFF2-40B4-BE49-F238E27FC236}">
                    <a16:creationId xmlns:a16="http://schemas.microsoft.com/office/drawing/2014/main" id="{74C5C79A-9359-44DE-86FE-9419364B9894}"/>
                  </a:ext>
                </a:extLst>
              </p:cNvPr>
              <p:cNvSpPr txBox="1">
                <a:spLocks noRot="1" noChangeAspect="1" noMove="1" noResize="1" noEditPoints="1" noAdjustHandles="1" noChangeArrowheads="1" noChangeShapeType="1" noTextEdit="1"/>
              </p:cNvSpPr>
              <p:nvPr/>
            </p:nvSpPr>
            <p:spPr>
              <a:xfrm>
                <a:off x="3635896" y="1665005"/>
                <a:ext cx="3006080" cy="400110"/>
              </a:xfrm>
              <a:prstGeom prst="rect">
                <a:avLst/>
              </a:prstGeom>
              <a:blipFill>
                <a:blip r:embed="rId2"/>
                <a:stretch>
                  <a:fillRect t="-12121"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728E56E-D6CF-4B94-845F-2EFD2C446714}"/>
                  </a:ext>
                </a:extLst>
              </p:cNvPr>
              <p:cNvSpPr txBox="1"/>
              <p:nvPr/>
            </p:nvSpPr>
            <p:spPr>
              <a:xfrm>
                <a:off x="6305364" y="1665005"/>
                <a:ext cx="165618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rgbClr val="FF0000"/>
                          </a:solidFill>
                          <a:latin typeface="Cambria Math" panose="02040503050406030204" pitchFamily="18" charset="0"/>
                        </a:rPr>
                        <m:t>𝑃</m:t>
                      </m:r>
                      <m:d>
                        <m:dPr>
                          <m:ctrlPr>
                            <a:rPr lang="zh-CN" altLang="en-US" sz="2000" i="1">
                              <a:solidFill>
                                <a:srgbClr val="FF0000"/>
                              </a:solidFill>
                              <a:latin typeface="Cambria Math" panose="02040503050406030204" pitchFamily="18" charset="0"/>
                            </a:rPr>
                          </m:ctrlPr>
                        </m:dPr>
                        <m:e>
                          <m:r>
                            <a:rPr lang="zh-CN" altLang="en-US" sz="2000" i="1">
                              <a:solidFill>
                                <a:srgbClr val="FF0000"/>
                              </a:solidFill>
                              <a:latin typeface="Cambria Math" panose="02040503050406030204" pitchFamily="18" charset="0"/>
                            </a:rPr>
                            <m:t>𝑌</m:t>
                          </m:r>
                        </m:e>
                        <m:e>
                          <m:r>
                            <a:rPr lang="zh-CN" altLang="en-US" sz="2000" i="1">
                              <a:solidFill>
                                <a:srgbClr val="FF0000"/>
                              </a:solidFill>
                              <a:latin typeface="Cambria Math" panose="02040503050406030204" pitchFamily="18" charset="0"/>
                            </a:rPr>
                            <m:t>𝑋</m:t>
                          </m:r>
                        </m:e>
                      </m:d>
                    </m:oMath>
                  </m:oMathPara>
                </a14:m>
                <a:endParaRPr lang="zh-CN" altLang="en-US" sz="2000" dirty="0">
                  <a:solidFill>
                    <a:srgbClr val="FF0000"/>
                  </a:solidFill>
                </a:endParaRPr>
              </a:p>
            </p:txBody>
          </p:sp>
        </mc:Choice>
        <mc:Fallback xmlns="">
          <p:sp>
            <p:nvSpPr>
              <p:cNvPr id="8" name="文本框 7">
                <a:extLst>
                  <a:ext uri="{FF2B5EF4-FFF2-40B4-BE49-F238E27FC236}">
                    <a16:creationId xmlns:a16="http://schemas.microsoft.com/office/drawing/2014/main" id="{2728E56E-D6CF-4B94-845F-2EFD2C446714}"/>
                  </a:ext>
                </a:extLst>
              </p:cNvPr>
              <p:cNvSpPr txBox="1">
                <a:spLocks noRot="1" noChangeAspect="1" noMove="1" noResize="1" noEditPoints="1" noAdjustHandles="1" noChangeArrowheads="1" noChangeShapeType="1" noTextEdit="1"/>
              </p:cNvSpPr>
              <p:nvPr/>
            </p:nvSpPr>
            <p:spPr>
              <a:xfrm>
                <a:off x="6305364" y="1665005"/>
                <a:ext cx="1656184" cy="4001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E3E05265-B1C2-478D-85DE-E1BA80EC22C7}"/>
                  </a:ext>
                </a:extLst>
              </p:cNvPr>
              <p:cNvGraphicFramePr>
                <a:graphicFrameLocks noGrp="1"/>
              </p:cNvGraphicFramePr>
              <p:nvPr>
                <p:extLst>
                  <p:ext uri="{D42A27DB-BD31-4B8C-83A1-F6EECF244321}">
                    <p14:modId xmlns:p14="http://schemas.microsoft.com/office/powerpoint/2010/main" val="1403620256"/>
                  </p:ext>
                </p:extLst>
              </p:nvPr>
            </p:nvGraphicFramePr>
            <p:xfrm>
              <a:off x="662880" y="4031704"/>
              <a:ext cx="8229600" cy="2133600"/>
            </p:xfrm>
            <a:graphic>
              <a:graphicData uri="http://schemas.openxmlformats.org/drawingml/2006/table">
                <a:tbl>
                  <a:tblPr firstRow="1" firstCol="1" bandRow="1">
                    <a:tableStyleId>{5940675A-B579-460E-94D1-54222C63F5DA}</a:tableStyleId>
                  </a:tblPr>
                  <a:tblGrid>
                    <a:gridCol w="1316832">
                      <a:extLst>
                        <a:ext uri="{9D8B030D-6E8A-4147-A177-3AD203B41FA5}">
                          <a16:colId xmlns:a16="http://schemas.microsoft.com/office/drawing/2014/main" val="368931872"/>
                        </a:ext>
                      </a:extLst>
                    </a:gridCol>
                    <a:gridCol w="1924861">
                      <a:extLst>
                        <a:ext uri="{9D8B030D-6E8A-4147-A177-3AD203B41FA5}">
                          <a16:colId xmlns:a16="http://schemas.microsoft.com/office/drawing/2014/main" val="1831004540"/>
                        </a:ext>
                      </a:extLst>
                    </a:gridCol>
                    <a:gridCol w="1615801">
                      <a:extLst>
                        <a:ext uri="{9D8B030D-6E8A-4147-A177-3AD203B41FA5}">
                          <a16:colId xmlns:a16="http://schemas.microsoft.com/office/drawing/2014/main" val="2696426053"/>
                        </a:ext>
                      </a:extLst>
                    </a:gridCol>
                    <a:gridCol w="1756305">
                      <a:extLst>
                        <a:ext uri="{9D8B030D-6E8A-4147-A177-3AD203B41FA5}">
                          <a16:colId xmlns:a16="http://schemas.microsoft.com/office/drawing/2014/main" val="2158656708"/>
                        </a:ext>
                      </a:extLst>
                    </a:gridCol>
                    <a:gridCol w="1615801">
                      <a:extLst>
                        <a:ext uri="{9D8B030D-6E8A-4147-A177-3AD203B41FA5}">
                          <a16:colId xmlns:a16="http://schemas.microsoft.com/office/drawing/2014/main" val="2005264710"/>
                        </a:ext>
                      </a:extLst>
                    </a:gridCol>
                  </a:tblGrid>
                  <a:tr h="0">
                    <a:tc rowSpan="3">
                      <a:txBody>
                        <a:bodyPr/>
                        <a:lstStyle/>
                        <a:p>
                          <a:pPr algn="ct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4">
                      <a:txBody>
                        <a:bodyPr/>
                        <a:lstStyle/>
                        <a:p>
                          <a:pPr algn="ctr"/>
                          <a:r>
                            <a:rPr lang="zh-CN" sz="2000" kern="100">
                              <a:effectLst/>
                            </a:rPr>
                            <a:t>品种</a:t>
                          </a:r>
                          <a14:m>
                            <m:oMath xmlns:m="http://schemas.openxmlformats.org/officeDocument/2006/math">
                              <m:r>
                                <a:rPr lang="en-US" sz="2000" kern="100">
                                  <a:effectLst/>
                                  <a:latin typeface="Cambria Math" panose="02040503050406030204" pitchFamily="18" charset="0"/>
                                </a:rPr>
                                <m:t>𝑌</m:t>
                              </m:r>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06151646"/>
                      </a:ext>
                    </a:extLst>
                  </a:tr>
                  <a:tr h="0">
                    <a:tc vMerge="1">
                      <a:txBody>
                        <a:bodyPr/>
                        <a:lstStyle/>
                        <a:p>
                          <a:endParaRPr lang="zh-CN" altLang="en-US"/>
                        </a:p>
                      </a:txBody>
                      <a:tcPr/>
                    </a:tc>
                    <a:tc gridSpan="2">
                      <a:txBody>
                        <a:bodyPr/>
                        <a:lstStyle/>
                        <a:p>
                          <a:pPr algn="ctr"/>
                          <a:r>
                            <a:rPr lang="zh-CN" sz="2000" kern="100">
                              <a:effectLst/>
                            </a:rPr>
                            <a:t>口感</a:t>
                          </a:r>
                          <a14:m>
                            <m:oMath xmlns:m="http://schemas.openxmlformats.org/officeDocument/2006/math">
                              <m:r>
                                <a:rPr lang="en-US" sz="2000" kern="100">
                                  <a:effectLst/>
                                  <a:latin typeface="Cambria Math" panose="02040503050406030204" pitchFamily="18" charset="0"/>
                                </a:rPr>
                                <m:t>𝑋</m:t>
                              </m:r>
                            </m:oMath>
                          </a14:m>
                          <a:r>
                            <a:rPr lang="en-US" sz="2000" kern="100">
                              <a:effectLst/>
                            </a:rPr>
                            <a:t>|</a:t>
                          </a:r>
                          <a14:m>
                            <m:oMath xmlns:m="http://schemas.openxmlformats.org/officeDocument/2006/math">
                              <m:r>
                                <a:rPr lang="en-US" sz="2000" kern="100">
                                  <a:effectLst/>
                                  <a:latin typeface="Cambria Math" panose="02040503050406030204" pitchFamily="18" charset="0"/>
                                </a:rPr>
                                <m:t>𝑌</m:t>
                              </m:r>
                              <m:r>
                                <a:rPr lang="en-US" sz="2000" kern="100">
                                  <a:effectLst/>
                                  <a:latin typeface="Cambria Math" panose="02040503050406030204" pitchFamily="18" charset="0"/>
                                </a:rPr>
                                <m:t>=</m:t>
                              </m:r>
                              <m:r>
                                <a:rPr lang="zh-CN" sz="2000" kern="100">
                                  <a:effectLst/>
                                  <a:latin typeface="Cambria Math" panose="02040503050406030204" pitchFamily="18" charset="0"/>
                                </a:rPr>
                                <m:t>红富士</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tc gridSpan="2">
                      <a:txBody>
                        <a:bodyPr/>
                        <a:lstStyle/>
                        <a:p>
                          <a:pPr algn="ctr"/>
                          <a:r>
                            <a:rPr lang="zh-CN" sz="2000" kern="100">
                              <a:effectLst/>
                            </a:rPr>
                            <a:t>口感</a:t>
                          </a:r>
                          <a14:m>
                            <m:oMath xmlns:m="http://schemas.openxmlformats.org/officeDocument/2006/math">
                              <m:r>
                                <a:rPr lang="en-US" sz="2000" kern="100">
                                  <a:effectLst/>
                                  <a:latin typeface="Cambria Math" panose="02040503050406030204" pitchFamily="18" charset="0"/>
                                </a:rPr>
                                <m:t>𝑋</m:t>
                              </m:r>
                            </m:oMath>
                          </a14:m>
                          <a:r>
                            <a:rPr lang="en-US" sz="2000" kern="100">
                              <a:effectLst/>
                            </a:rPr>
                            <a:t>|</a:t>
                          </a:r>
                          <a14:m>
                            <m:oMath xmlns:m="http://schemas.openxmlformats.org/officeDocument/2006/math">
                              <m:r>
                                <a:rPr lang="en-US" sz="2000" kern="100">
                                  <a:effectLst/>
                                  <a:latin typeface="Cambria Math" panose="02040503050406030204" pitchFamily="18" charset="0"/>
                                </a:rPr>
                                <m:t> </m:t>
                              </m:r>
                              <m:r>
                                <a:rPr lang="en-US" sz="2000" kern="100">
                                  <a:effectLst/>
                                  <a:latin typeface="Cambria Math" panose="02040503050406030204" pitchFamily="18" charset="0"/>
                                </a:rPr>
                                <m:t>𝑌</m:t>
                              </m:r>
                              <m:r>
                                <a:rPr lang="en-US" sz="2000" kern="100">
                                  <a:effectLst/>
                                  <a:latin typeface="Cambria Math" panose="02040503050406030204" pitchFamily="18" charset="0"/>
                                </a:rPr>
                                <m:t>=</m:t>
                              </m:r>
                            </m:oMath>
                          </a14:m>
                          <a:r>
                            <a:rPr lang="zh-CN" sz="2000" kern="100">
                              <a:effectLst/>
                            </a:rPr>
                            <a:t>国光</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459474422"/>
                      </a:ext>
                    </a:extLst>
                  </a:tr>
                  <a:tr h="0">
                    <a:tc vMerge="1">
                      <a:txBody>
                        <a:bodyPr/>
                        <a:lstStyle/>
                        <a:p>
                          <a:endParaRPr lang="zh-CN" altLang="en-US"/>
                        </a:p>
                      </a:txBody>
                      <a:tcPr/>
                    </a:tc>
                    <a:tc>
                      <a:txBody>
                        <a:bodyPr/>
                        <a:lstStyle/>
                        <a:p>
                          <a:pPr algn="ctr"/>
                          <a:r>
                            <a:rPr lang="zh-CN" sz="2000" kern="100">
                              <a:effectLst/>
                            </a:rPr>
                            <a:t>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zh-CN" sz="2000" kern="100">
                              <a:effectLst/>
                            </a:rPr>
                            <a:t>酸甜：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zh-CN" sz="2000" kern="100">
                              <a:effectLst/>
                            </a:rPr>
                            <a:t>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a:txBody>
                        <a:bodyPr/>
                        <a:lstStyle/>
                        <a:p>
                          <a:pPr algn="ctr"/>
                          <a:r>
                            <a:rPr lang="zh-CN" sz="2000" kern="100">
                              <a:effectLst/>
                            </a:rPr>
                            <a:t>酸甜：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extLst>
                      <a:ext uri="{0D108BD9-81ED-4DB2-BD59-A6C34878D82A}">
                        <a16:rowId xmlns:a16="http://schemas.microsoft.com/office/drawing/2014/main" val="4060856397"/>
                      </a:ext>
                    </a:extLst>
                  </a:tr>
                  <a:tr h="0">
                    <a:tc>
                      <a:txBody>
                        <a:bodyPr/>
                        <a:lstStyle/>
                        <a:p>
                          <a:pPr algn="ctr"/>
                          <a:r>
                            <a:rPr lang="zh-CN" sz="2000" kern="100" dirty="0">
                              <a:effectLst/>
                            </a:rPr>
                            <a:t>出现次数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2">
                      <a:txBody>
                        <a:bodyPr/>
                        <a:lstStyle/>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2</a:t>
                          </a:r>
                          <a:endParaRPr lang="zh-CN" sz="2000" kern="100">
                            <a:effectLst/>
                          </a:endParaRPr>
                        </a:p>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tc gridSpan="2">
                      <a:txBody>
                        <a:bodyPr/>
                        <a:lstStyle/>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1</a:t>
                          </a:r>
                          <a:endParaRPr lang="zh-CN" sz="2000" kern="100">
                            <a:effectLst/>
                          </a:endParaRPr>
                        </a:p>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188374475"/>
                      </a:ext>
                    </a:extLst>
                  </a:tr>
                  <a:tr h="0">
                    <a:tc>
                      <a:txBody>
                        <a:bodyPr/>
                        <a:lstStyle/>
                        <a:p>
                          <a:pPr algn="ctr"/>
                          <a:r>
                            <a:rPr lang="zh-CN" sz="2000" kern="100">
                              <a:effectLst/>
                            </a:rPr>
                            <a:t>概率分布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2">
                      <a:txBody>
                        <a:bodyPr/>
                        <a:lstStyle/>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r>
                                      <a:rPr lang="en-US" sz="2000" kern="100">
                                        <a:effectLst/>
                                        <a:latin typeface="Cambria Math" panose="02040503050406030204" pitchFamily="18" charset="0"/>
                                      </a:rPr>
                                      <m:t>|</m:t>
                                    </m:r>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e>
                                </m:d>
                                <m:r>
                                  <a:rPr lang="en-US" sz="2000" kern="100">
                                    <a:effectLst/>
                                    <a:latin typeface="Cambria Math" panose="02040503050406030204" pitchFamily="18" charset="0"/>
                                  </a:rPr>
                                  <m:t>=2/6</m:t>
                                </m:r>
                              </m:oMath>
                            </m:oMathPara>
                          </a14:m>
                          <a:endParaRPr lang="zh-CN" sz="2000" kern="100">
                            <a:effectLst/>
                          </a:endParaRPr>
                        </a:p>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r>
                                      <a:rPr lang="en-US" sz="2000" kern="100">
                                        <a:effectLst/>
                                        <a:latin typeface="Cambria Math" panose="02040503050406030204" pitchFamily="18" charset="0"/>
                                      </a:rPr>
                                      <m:t>|</m:t>
                                    </m:r>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e>
                                </m:d>
                                <m:r>
                                  <a:rPr lang="en-US" sz="2000" kern="100">
                                    <a:effectLst/>
                                    <a:latin typeface="Cambria Math" panose="02040503050406030204" pitchFamily="18" charset="0"/>
                                  </a:rPr>
                                  <m:t>=4/6</m:t>
                                </m:r>
                              </m:oMath>
                            </m:oMathPara>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r>
                                      <a:rPr lang="en-US" sz="2000" kern="100">
                                        <a:effectLst/>
                                        <a:latin typeface="Cambria Math" panose="02040503050406030204" pitchFamily="18" charset="0"/>
                                      </a:rPr>
                                      <m:t>|</m:t>
                                    </m:r>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e>
                                </m:d>
                                <m:r>
                                  <a:rPr lang="en-US" sz="2000" kern="100">
                                    <a:effectLst/>
                                    <a:latin typeface="Cambria Math" panose="02040503050406030204" pitchFamily="18" charset="0"/>
                                  </a:rPr>
                                  <m:t>=1/4</m:t>
                                </m:r>
                              </m:oMath>
                            </m:oMathPara>
                          </a14:m>
                          <a:endParaRPr lang="zh-CN" sz="2000" kern="100" dirty="0">
                            <a:effectLst/>
                          </a:endParaRPr>
                        </a:p>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r>
                                      <a:rPr lang="en-US" sz="2000" kern="100">
                                        <a:effectLst/>
                                        <a:latin typeface="Cambria Math" panose="02040503050406030204" pitchFamily="18" charset="0"/>
                                      </a:rPr>
                                      <m:t>|</m:t>
                                    </m:r>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e>
                                </m:d>
                                <m:r>
                                  <a:rPr lang="en-US" sz="2000" kern="100">
                                    <a:effectLst/>
                                    <a:latin typeface="Cambria Math" panose="02040503050406030204" pitchFamily="18" charset="0"/>
                                  </a:rPr>
                                  <m:t>=3/4</m:t>
                                </m:r>
                              </m:oMath>
                            </m:oMathPara>
                          </a14:m>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3817671801"/>
                      </a:ext>
                    </a:extLst>
                  </a:tr>
                </a:tbl>
              </a:graphicData>
            </a:graphic>
          </p:graphicFrame>
        </mc:Choice>
        <mc:Fallback xmlns="">
          <p:graphicFrame>
            <p:nvGraphicFramePr>
              <p:cNvPr id="4" name="表格 3">
                <a:extLst>
                  <a:ext uri="{FF2B5EF4-FFF2-40B4-BE49-F238E27FC236}">
                    <a16:creationId xmlns:a16="http://schemas.microsoft.com/office/drawing/2014/main" id="{E3E05265-B1C2-478D-85DE-E1BA80EC22C7}"/>
                  </a:ext>
                </a:extLst>
              </p:cNvPr>
              <p:cNvGraphicFramePr>
                <a:graphicFrameLocks noGrp="1"/>
              </p:cNvGraphicFramePr>
              <p:nvPr>
                <p:extLst>
                  <p:ext uri="{D42A27DB-BD31-4B8C-83A1-F6EECF244321}">
                    <p14:modId xmlns:p14="http://schemas.microsoft.com/office/powerpoint/2010/main" val="1403620256"/>
                  </p:ext>
                </p:extLst>
              </p:nvPr>
            </p:nvGraphicFramePr>
            <p:xfrm>
              <a:off x="662880" y="4031704"/>
              <a:ext cx="8229600" cy="2133600"/>
            </p:xfrm>
            <a:graphic>
              <a:graphicData uri="http://schemas.openxmlformats.org/drawingml/2006/table">
                <a:tbl>
                  <a:tblPr firstRow="1" firstCol="1" bandRow="1">
                    <a:tableStyleId>{5940675A-B579-460E-94D1-54222C63F5DA}</a:tableStyleId>
                  </a:tblPr>
                  <a:tblGrid>
                    <a:gridCol w="1316832">
                      <a:extLst>
                        <a:ext uri="{9D8B030D-6E8A-4147-A177-3AD203B41FA5}">
                          <a16:colId xmlns:a16="http://schemas.microsoft.com/office/drawing/2014/main" val="368931872"/>
                        </a:ext>
                      </a:extLst>
                    </a:gridCol>
                    <a:gridCol w="1924861">
                      <a:extLst>
                        <a:ext uri="{9D8B030D-6E8A-4147-A177-3AD203B41FA5}">
                          <a16:colId xmlns:a16="http://schemas.microsoft.com/office/drawing/2014/main" val="1831004540"/>
                        </a:ext>
                      </a:extLst>
                    </a:gridCol>
                    <a:gridCol w="1615801">
                      <a:extLst>
                        <a:ext uri="{9D8B030D-6E8A-4147-A177-3AD203B41FA5}">
                          <a16:colId xmlns:a16="http://schemas.microsoft.com/office/drawing/2014/main" val="2696426053"/>
                        </a:ext>
                      </a:extLst>
                    </a:gridCol>
                    <a:gridCol w="1756305">
                      <a:extLst>
                        <a:ext uri="{9D8B030D-6E8A-4147-A177-3AD203B41FA5}">
                          <a16:colId xmlns:a16="http://schemas.microsoft.com/office/drawing/2014/main" val="2158656708"/>
                        </a:ext>
                      </a:extLst>
                    </a:gridCol>
                    <a:gridCol w="1615801">
                      <a:extLst>
                        <a:ext uri="{9D8B030D-6E8A-4147-A177-3AD203B41FA5}">
                          <a16:colId xmlns:a16="http://schemas.microsoft.com/office/drawing/2014/main" val="2005264710"/>
                        </a:ext>
                      </a:extLst>
                    </a:gridCol>
                  </a:tblGrid>
                  <a:tr h="304800">
                    <a:tc rowSpan="3">
                      <a:txBody>
                        <a:bodyPr/>
                        <a:lstStyle/>
                        <a:p>
                          <a:pPr algn="ct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4">
                      <a:txBody>
                        <a:bodyPr/>
                        <a:lstStyle/>
                        <a:p>
                          <a:endParaRPr lang="zh-CN"/>
                        </a:p>
                      </a:txBody>
                      <a:tcPr marL="68580" marR="68580" marT="0" marB="0" anchor="ctr">
                        <a:blipFill>
                          <a:blip r:embed="rId4"/>
                          <a:stretch>
                            <a:fillRect l="-19119" t="-32000" r="-176" b="-636000"/>
                          </a:stretch>
                        </a:blip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06151646"/>
                      </a:ext>
                    </a:extLst>
                  </a:tr>
                  <a:tr h="304800">
                    <a:tc vMerge="1">
                      <a:txBody>
                        <a:bodyPr/>
                        <a:lstStyle/>
                        <a:p>
                          <a:endParaRPr lang="zh-CN" altLang="en-US"/>
                        </a:p>
                      </a:txBody>
                      <a:tcPr/>
                    </a:tc>
                    <a:tc gridSpan="2">
                      <a:txBody>
                        <a:bodyPr/>
                        <a:lstStyle/>
                        <a:p>
                          <a:endParaRPr lang="zh-CN"/>
                        </a:p>
                      </a:txBody>
                      <a:tcPr marL="68580" marR="68580" marT="0" marB="0" anchor="ctr">
                        <a:blipFill>
                          <a:blip r:embed="rId4"/>
                          <a:stretch>
                            <a:fillRect l="-37349" t="-132000" r="-95697" b="-536000"/>
                          </a:stretch>
                        </a:blipFill>
                      </a:tcPr>
                    </a:tc>
                    <a:tc hMerge="1">
                      <a:txBody>
                        <a:bodyPr/>
                        <a:lstStyle/>
                        <a:p>
                          <a:endParaRPr lang="zh-CN" altLang="en-US"/>
                        </a:p>
                      </a:txBody>
                      <a:tcPr/>
                    </a:tc>
                    <a:tc gridSpan="2">
                      <a:txBody>
                        <a:bodyPr/>
                        <a:lstStyle/>
                        <a:p>
                          <a:endParaRPr lang="zh-CN"/>
                        </a:p>
                      </a:txBody>
                      <a:tcPr marL="68580" marR="68580" marT="0" marB="0" anchor="ctr">
                        <a:blipFill>
                          <a:blip r:embed="rId4"/>
                          <a:stretch>
                            <a:fillRect l="-144043" t="-132000" r="-361" b="-536000"/>
                          </a:stretch>
                        </a:blipFill>
                      </a:tcPr>
                    </a:tc>
                    <a:tc hMerge="1">
                      <a:txBody>
                        <a:bodyPr/>
                        <a:lstStyle/>
                        <a:p>
                          <a:endParaRPr lang="zh-CN" altLang="en-US"/>
                        </a:p>
                      </a:txBody>
                      <a:tcPr/>
                    </a:tc>
                    <a:extLst>
                      <a:ext uri="{0D108BD9-81ED-4DB2-BD59-A6C34878D82A}">
                        <a16:rowId xmlns:a16="http://schemas.microsoft.com/office/drawing/2014/main" val="1459474422"/>
                      </a:ext>
                    </a:extLst>
                  </a:tr>
                  <a:tr h="304800">
                    <a:tc vMerge="1">
                      <a:txBody>
                        <a:bodyPr/>
                        <a:lstStyle/>
                        <a:p>
                          <a:endParaRPr lang="zh-CN" altLang="en-US"/>
                        </a:p>
                      </a:txBody>
                      <a:tcPr/>
                    </a:tc>
                    <a:tc>
                      <a:txBody>
                        <a:bodyPr/>
                        <a:lstStyle/>
                        <a:p>
                          <a:endParaRPr lang="zh-CN"/>
                        </a:p>
                      </a:txBody>
                      <a:tcPr marL="68580" marR="68580" marT="0" marB="0" anchor="ctr">
                        <a:blipFill>
                          <a:blip r:embed="rId4"/>
                          <a:stretch>
                            <a:fillRect l="-68671" t="-232000" r="-259810" b="-436000"/>
                          </a:stretch>
                        </a:blipFill>
                      </a:tcPr>
                    </a:tc>
                    <a:tc>
                      <a:txBody>
                        <a:bodyPr/>
                        <a:lstStyle/>
                        <a:p>
                          <a:endParaRPr lang="zh-CN"/>
                        </a:p>
                      </a:txBody>
                      <a:tcPr marL="68580" marR="68580" marT="0" marB="0" anchor="ctr">
                        <a:blipFill>
                          <a:blip r:embed="rId4"/>
                          <a:stretch>
                            <a:fillRect l="-201132" t="-232000" r="-209811" b="-436000"/>
                          </a:stretch>
                        </a:blipFill>
                      </a:tcPr>
                    </a:tc>
                    <a:tc>
                      <a:txBody>
                        <a:bodyPr/>
                        <a:lstStyle/>
                        <a:p>
                          <a:endParaRPr lang="zh-CN"/>
                        </a:p>
                      </a:txBody>
                      <a:tcPr marL="68580" marR="68580" marT="0" marB="0" anchor="ctr">
                        <a:blipFill>
                          <a:blip r:embed="rId4"/>
                          <a:stretch>
                            <a:fillRect l="-276125" t="-232000" r="-92388" b="-436000"/>
                          </a:stretch>
                        </a:blipFill>
                      </a:tcPr>
                    </a:tc>
                    <a:tc>
                      <a:txBody>
                        <a:bodyPr/>
                        <a:lstStyle/>
                        <a:p>
                          <a:endParaRPr lang="zh-CN"/>
                        </a:p>
                      </a:txBody>
                      <a:tcPr marL="68580" marR="68580" marT="0" marB="0" anchor="ctr">
                        <a:blipFill>
                          <a:blip r:embed="rId4"/>
                          <a:stretch>
                            <a:fillRect l="-410189" t="-232000" r="-755" b="-436000"/>
                          </a:stretch>
                        </a:blipFill>
                      </a:tcPr>
                    </a:tc>
                    <a:extLst>
                      <a:ext uri="{0D108BD9-81ED-4DB2-BD59-A6C34878D82A}">
                        <a16:rowId xmlns:a16="http://schemas.microsoft.com/office/drawing/2014/main" val="4060856397"/>
                      </a:ext>
                    </a:extLst>
                  </a:tr>
                  <a:tr h="609600">
                    <a:tc>
                      <a:txBody>
                        <a:bodyPr/>
                        <a:lstStyle/>
                        <a:p>
                          <a:pPr algn="ctr"/>
                          <a:r>
                            <a:rPr lang="zh-CN" sz="2000" kern="100" dirty="0">
                              <a:effectLst/>
                            </a:rPr>
                            <a:t>出现次数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2">
                      <a:txBody>
                        <a:bodyPr/>
                        <a:lstStyle/>
                        <a:p>
                          <a:endParaRPr lang="zh-CN"/>
                        </a:p>
                      </a:txBody>
                      <a:tcPr marL="68580" marR="68580" marT="0" marB="0" anchor="ctr">
                        <a:blipFill>
                          <a:blip r:embed="rId4"/>
                          <a:stretch>
                            <a:fillRect l="-37349" t="-164356" r="-95697" b="-115842"/>
                          </a:stretch>
                        </a:blipFill>
                      </a:tcPr>
                    </a:tc>
                    <a:tc hMerge="1">
                      <a:txBody>
                        <a:bodyPr/>
                        <a:lstStyle/>
                        <a:p>
                          <a:endParaRPr lang="zh-CN" altLang="en-US"/>
                        </a:p>
                      </a:txBody>
                      <a:tcPr/>
                    </a:tc>
                    <a:tc gridSpan="2">
                      <a:txBody>
                        <a:bodyPr/>
                        <a:lstStyle/>
                        <a:p>
                          <a:endParaRPr lang="zh-CN"/>
                        </a:p>
                      </a:txBody>
                      <a:tcPr marL="68580" marR="68580" marT="0" marB="0" anchor="ctr">
                        <a:blipFill>
                          <a:blip r:embed="rId4"/>
                          <a:stretch>
                            <a:fillRect l="-144043" t="-164356" r="-361" b="-115842"/>
                          </a:stretch>
                        </a:blipFill>
                      </a:tcPr>
                    </a:tc>
                    <a:tc hMerge="1">
                      <a:txBody>
                        <a:bodyPr/>
                        <a:lstStyle/>
                        <a:p>
                          <a:endParaRPr lang="zh-CN" altLang="en-US"/>
                        </a:p>
                      </a:txBody>
                      <a:tcPr/>
                    </a:tc>
                    <a:extLst>
                      <a:ext uri="{0D108BD9-81ED-4DB2-BD59-A6C34878D82A}">
                        <a16:rowId xmlns:a16="http://schemas.microsoft.com/office/drawing/2014/main" val="1188374475"/>
                      </a:ext>
                    </a:extLst>
                  </a:tr>
                  <a:tr h="609600">
                    <a:tc>
                      <a:txBody>
                        <a:bodyPr/>
                        <a:lstStyle/>
                        <a:p>
                          <a:pPr algn="ctr"/>
                          <a:r>
                            <a:rPr lang="zh-CN" sz="2000" kern="100">
                              <a:effectLst/>
                            </a:rPr>
                            <a:t>概率分布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85000"/>
                          </a:schemeClr>
                        </a:solidFill>
                      </a:tcPr>
                    </a:tc>
                    <a:tc gridSpan="2">
                      <a:txBody>
                        <a:bodyPr/>
                        <a:lstStyle/>
                        <a:p>
                          <a:endParaRPr lang="zh-CN"/>
                        </a:p>
                      </a:txBody>
                      <a:tcPr marL="68580" marR="68580" marT="0" marB="0" anchor="ctr">
                        <a:blipFill>
                          <a:blip r:embed="rId4"/>
                          <a:stretch>
                            <a:fillRect l="-37349" t="-267000" r="-95697" b="-17000"/>
                          </a:stretch>
                        </a:blipFill>
                      </a:tcPr>
                    </a:tc>
                    <a:tc hMerge="1">
                      <a:txBody>
                        <a:bodyPr/>
                        <a:lstStyle/>
                        <a:p>
                          <a:endParaRPr lang="zh-CN" altLang="en-US"/>
                        </a:p>
                      </a:txBody>
                      <a:tcPr/>
                    </a:tc>
                    <a:tc gridSpan="2">
                      <a:txBody>
                        <a:bodyPr/>
                        <a:lstStyle/>
                        <a:p>
                          <a:endParaRPr lang="zh-CN"/>
                        </a:p>
                      </a:txBody>
                      <a:tcPr marL="68580" marR="68580" marT="0" marB="0" anchor="ctr">
                        <a:blipFill>
                          <a:blip r:embed="rId4"/>
                          <a:stretch>
                            <a:fillRect l="-144043" t="-267000" r="-361" b="-17000"/>
                          </a:stretch>
                        </a:blipFill>
                      </a:tcPr>
                    </a:tc>
                    <a:tc hMerge="1">
                      <a:txBody>
                        <a:bodyPr/>
                        <a:lstStyle/>
                        <a:p>
                          <a:endParaRPr lang="zh-CN" altLang="en-US"/>
                        </a:p>
                      </a:txBody>
                      <a:tcPr/>
                    </a:tc>
                    <a:extLst>
                      <a:ext uri="{0D108BD9-81ED-4DB2-BD59-A6C34878D82A}">
                        <a16:rowId xmlns:a16="http://schemas.microsoft.com/office/drawing/2014/main" val="38176718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74FF4068-FF51-4F63-B505-239CFCDE32CF}"/>
                  </a:ext>
                </a:extLst>
              </p:cNvPr>
              <p:cNvGraphicFramePr>
                <a:graphicFrameLocks noGrp="1"/>
              </p:cNvGraphicFramePr>
              <p:nvPr>
                <p:extLst>
                  <p:ext uri="{D42A27DB-BD31-4B8C-83A1-F6EECF244321}">
                    <p14:modId xmlns:p14="http://schemas.microsoft.com/office/powerpoint/2010/main" val="2219455989"/>
                  </p:ext>
                </p:extLst>
              </p:nvPr>
            </p:nvGraphicFramePr>
            <p:xfrm>
              <a:off x="662881" y="2204864"/>
              <a:ext cx="8229600" cy="1828800"/>
            </p:xfrm>
            <a:graphic>
              <a:graphicData uri="http://schemas.openxmlformats.org/drawingml/2006/table">
                <a:tbl>
                  <a:tblPr firstRow="1" firstCol="1" bandRow="1">
                    <a:tableStyleId>{5940675A-B579-460E-94D1-54222C63F5DA}</a:tableStyleId>
                  </a:tblPr>
                  <a:tblGrid>
                    <a:gridCol w="1316831">
                      <a:extLst>
                        <a:ext uri="{9D8B030D-6E8A-4147-A177-3AD203B41FA5}">
                          <a16:colId xmlns:a16="http://schemas.microsoft.com/office/drawing/2014/main" val="2292290302"/>
                        </a:ext>
                      </a:extLst>
                    </a:gridCol>
                    <a:gridCol w="1867143">
                      <a:extLst>
                        <a:ext uri="{9D8B030D-6E8A-4147-A177-3AD203B41FA5}">
                          <a16:colId xmlns:a16="http://schemas.microsoft.com/office/drawing/2014/main" val="3366992398"/>
                        </a:ext>
                      </a:extLst>
                    </a:gridCol>
                    <a:gridCol w="1655596">
                      <a:extLst>
                        <a:ext uri="{9D8B030D-6E8A-4147-A177-3AD203B41FA5}">
                          <a16:colId xmlns:a16="http://schemas.microsoft.com/office/drawing/2014/main" val="4181996132"/>
                        </a:ext>
                      </a:extLst>
                    </a:gridCol>
                    <a:gridCol w="1892109">
                      <a:extLst>
                        <a:ext uri="{9D8B030D-6E8A-4147-A177-3AD203B41FA5}">
                          <a16:colId xmlns:a16="http://schemas.microsoft.com/office/drawing/2014/main" val="3171447831"/>
                        </a:ext>
                      </a:extLst>
                    </a:gridCol>
                    <a:gridCol w="1497921">
                      <a:extLst>
                        <a:ext uri="{9D8B030D-6E8A-4147-A177-3AD203B41FA5}">
                          <a16:colId xmlns:a16="http://schemas.microsoft.com/office/drawing/2014/main" val="190051986"/>
                        </a:ext>
                      </a:extLst>
                    </a:gridCol>
                  </a:tblGrid>
                  <a:tr h="0">
                    <a:tc rowSpan="2">
                      <a:txBody>
                        <a:bodyPr/>
                        <a:lstStyle/>
                        <a:p>
                          <a:pPr algn="ct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pPr algn="ctr"/>
                          <a:r>
                            <a:rPr lang="zh-CN" sz="2000" kern="100">
                              <a:effectLst/>
                            </a:rPr>
                            <a:t>口感：</a:t>
                          </a:r>
                          <a14:m>
                            <m:oMath xmlns:m="http://schemas.openxmlformats.org/officeDocument/2006/math">
                              <m:r>
                                <a:rPr lang="en-US" sz="2000" kern="100">
                                  <a:effectLst/>
                                  <a:latin typeface="Cambria Math" panose="02040503050406030204" pitchFamily="18" charset="0"/>
                                </a:rPr>
                                <m:t>𝑋</m:t>
                              </m:r>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tc gridSpan="2">
                      <a:txBody>
                        <a:bodyPr/>
                        <a:lstStyle/>
                        <a:p>
                          <a:pPr algn="ctr"/>
                          <a:r>
                            <a:rPr lang="zh-CN" sz="2000" kern="100">
                              <a:effectLst/>
                            </a:rPr>
                            <a:t>品种：</a:t>
                          </a:r>
                          <a14:m>
                            <m:oMath xmlns:m="http://schemas.openxmlformats.org/officeDocument/2006/math">
                              <m:r>
                                <a:rPr lang="en-US" sz="2000" kern="100">
                                  <a:effectLst/>
                                  <a:latin typeface="Cambria Math" panose="02040503050406030204" pitchFamily="18" charset="0"/>
                                </a:rPr>
                                <m:t>𝑌</m:t>
                              </m:r>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extLst>
                      <a:ext uri="{0D108BD9-81ED-4DB2-BD59-A6C34878D82A}">
                        <a16:rowId xmlns:a16="http://schemas.microsoft.com/office/drawing/2014/main" val="337022584"/>
                      </a:ext>
                    </a:extLst>
                  </a:tr>
                  <a:tr h="0">
                    <a:tc vMerge="1">
                      <a:txBody>
                        <a:bodyPr/>
                        <a:lstStyle/>
                        <a:p>
                          <a:endParaRPr lang="zh-CN" altLang="en-US"/>
                        </a:p>
                      </a:txBody>
                      <a:tcPr/>
                    </a:tc>
                    <a:tc>
                      <a:txBody>
                        <a:bodyPr/>
                        <a:lstStyle/>
                        <a:p>
                          <a:pPr algn="ctr"/>
                          <a:r>
                            <a:rPr lang="zh-CN" sz="2000" kern="100">
                              <a:effectLst/>
                            </a:rPr>
                            <a:t>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a:txBody>
                        <a:bodyPr/>
                        <a:lstStyle/>
                        <a:p>
                          <a:pPr algn="ctr"/>
                          <a:r>
                            <a:rPr lang="zh-CN" sz="2000" kern="100">
                              <a:effectLst/>
                            </a:rPr>
                            <a:t>酸甜：</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a:txBody>
                        <a:bodyPr/>
                        <a:lstStyle/>
                        <a:p>
                          <a:pPr algn="ctr"/>
                          <a:r>
                            <a:rPr lang="zh-CN" sz="2000" kern="100">
                              <a:effectLst/>
                            </a:rPr>
                            <a:t>红富士：</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a:txBody>
                        <a:bodyPr/>
                        <a:lstStyle/>
                        <a:p>
                          <a:pPr algn="ctr"/>
                          <a:r>
                            <a:rPr lang="zh-CN" sz="2000" kern="100">
                              <a:effectLst/>
                            </a:rPr>
                            <a:t>国光：</a:t>
                          </a:r>
                          <a14:m>
                            <m:oMath xmlns:m="http://schemas.openxmlformats.org/officeDocument/2006/math">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oMath>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extLst>
                      <a:ext uri="{0D108BD9-81ED-4DB2-BD59-A6C34878D82A}">
                        <a16:rowId xmlns:a16="http://schemas.microsoft.com/office/drawing/2014/main" val="2389896641"/>
                      </a:ext>
                    </a:extLst>
                  </a:tr>
                  <a:tr h="0">
                    <a:tc>
                      <a:txBody>
                        <a:bodyPr/>
                        <a:lstStyle/>
                        <a:p>
                          <a:pPr algn="ctr"/>
                          <a:r>
                            <a:rPr lang="zh-CN" sz="2000" kern="100">
                              <a:effectLst/>
                            </a:rPr>
                            <a:t>出现次数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3</a:t>
                          </a:r>
                          <a:endParaRPr lang="zh-CN" sz="2000" kern="100">
                            <a:effectLst/>
                          </a:endParaRPr>
                        </a:p>
                        <a:p>
                          <a:pPr algn="ctr"/>
                          <a14:m>
                            <m:oMath xmlns:m="http://schemas.openxmlformats.org/officeDocument/2006/math">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oMath>
                          </a14:m>
                          <a:r>
                            <a:rPr lang="zh-CN" sz="2000" kern="100">
                              <a:effectLst/>
                            </a:rPr>
                            <a:t>：</a:t>
                          </a:r>
                          <a:r>
                            <a:rPr lang="en-US" sz="2000" kern="100">
                              <a:effectLst/>
                            </a:rPr>
                            <a:t>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tc gridSpan="2">
                      <a:txBody>
                        <a:bodyPr/>
                        <a:lstStyle/>
                        <a:p>
                          <a:pPr algn="ctr"/>
                          <a14:m>
                            <m:oMath xmlns:m="http://schemas.openxmlformats.org/officeDocument/2006/math">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oMath>
                          </a14:m>
                          <a:r>
                            <a:rPr lang="zh-CN" sz="2000" kern="100">
                              <a:effectLst/>
                            </a:rPr>
                            <a:t>：</a:t>
                          </a:r>
                          <a:r>
                            <a:rPr lang="en-US" sz="2000" kern="100">
                              <a:effectLst/>
                            </a:rPr>
                            <a:t>6</a:t>
                          </a:r>
                          <a:endParaRPr lang="zh-CN" sz="2000" kern="100">
                            <a:effectLst/>
                          </a:endParaRPr>
                        </a:p>
                        <a:p>
                          <a:pPr algn="ctr"/>
                          <a14:m>
                            <m:oMath xmlns:m="http://schemas.openxmlformats.org/officeDocument/2006/math">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oMath>
                          </a14:m>
                          <a:r>
                            <a:rPr lang="zh-CN" sz="2000" kern="100">
                              <a:effectLst/>
                            </a:rPr>
                            <a:t>：</a:t>
                          </a:r>
                          <a:r>
                            <a:rPr lang="en-US" sz="20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extLst>
                      <a:ext uri="{0D108BD9-81ED-4DB2-BD59-A6C34878D82A}">
                        <a16:rowId xmlns:a16="http://schemas.microsoft.com/office/drawing/2014/main" val="3171966269"/>
                      </a:ext>
                    </a:extLst>
                  </a:tr>
                  <a:tr h="0">
                    <a:tc>
                      <a:txBody>
                        <a:bodyPr/>
                        <a:lstStyle/>
                        <a:p>
                          <a:pPr algn="ctr"/>
                          <a:r>
                            <a:rPr lang="zh-CN" sz="2000" kern="100">
                              <a:effectLst/>
                            </a:rPr>
                            <a:t>概率分布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1</m:t>
                                        </m:r>
                                      </m:sub>
                                    </m:sSub>
                                  </m:e>
                                </m:d>
                                <m:r>
                                  <a:rPr lang="en-US" sz="2000" kern="100">
                                    <a:effectLst/>
                                    <a:latin typeface="Cambria Math" panose="02040503050406030204" pitchFamily="18" charset="0"/>
                                  </a:rPr>
                                  <m:t>=3/10</m:t>
                                </m:r>
                              </m:oMath>
                            </m:oMathPara>
                          </a14:m>
                          <a:endParaRPr lang="zh-CN" sz="2000" kern="100">
                            <a:effectLst/>
                          </a:endParaRPr>
                        </a:p>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𝑋</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𝑥</m:t>
                                        </m:r>
                                      </m:e>
                                      <m:sub>
                                        <m:r>
                                          <a:rPr lang="en-US" sz="2000" kern="100">
                                            <a:effectLst/>
                                            <a:latin typeface="Cambria Math" panose="02040503050406030204" pitchFamily="18" charset="0"/>
                                          </a:rPr>
                                          <m:t>2</m:t>
                                        </m:r>
                                      </m:sub>
                                    </m:sSub>
                                  </m:e>
                                </m:d>
                                <m:r>
                                  <a:rPr lang="en-US" sz="2000" kern="100">
                                    <a:effectLst/>
                                    <a:latin typeface="Cambria Math" panose="02040503050406030204" pitchFamily="18" charset="0"/>
                                  </a:rPr>
                                  <m:t>=7/10</m:t>
                                </m:r>
                              </m:oMath>
                            </m:oMathPara>
                          </a14:m>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tc gridSpan="2">
                      <a:txBody>
                        <a:bodyPr/>
                        <a:lstStyle/>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1</m:t>
                                        </m:r>
                                      </m:sub>
                                    </m:sSub>
                                  </m:e>
                                </m:d>
                                <m:r>
                                  <a:rPr lang="en-US" sz="2000" kern="100">
                                    <a:effectLst/>
                                    <a:latin typeface="Cambria Math" panose="02040503050406030204" pitchFamily="18" charset="0"/>
                                  </a:rPr>
                                  <m:t>=6/10</m:t>
                                </m:r>
                              </m:oMath>
                            </m:oMathPara>
                          </a14:m>
                          <a:endParaRPr lang="zh-CN" sz="2000" kern="100" dirty="0">
                            <a:effectLst/>
                          </a:endParaRPr>
                        </a:p>
                        <a:p>
                          <a:pPr algn="ctr"/>
                          <a14:m>
                            <m:oMathPara xmlns:m="http://schemas.openxmlformats.org/officeDocument/2006/math">
                              <m:oMathParaPr>
                                <m:jc m:val="centerGroup"/>
                              </m:oMathParaPr>
                              <m:oMath xmlns:m="http://schemas.openxmlformats.org/officeDocument/2006/math">
                                <m:r>
                                  <a:rPr lang="en-US" sz="2000" kern="100">
                                    <a:effectLst/>
                                    <a:latin typeface="Cambria Math" panose="02040503050406030204" pitchFamily="18" charset="0"/>
                                  </a:rPr>
                                  <m:t>𝑃</m:t>
                                </m:r>
                                <m:d>
                                  <m:dPr>
                                    <m:ctrlPr>
                                      <a:rPr lang="zh-CN" sz="2000" i="1" kern="100">
                                        <a:effectLst/>
                                        <a:latin typeface="Cambria Math" panose="02040503050406030204" pitchFamily="18" charset="0"/>
                                      </a:rPr>
                                    </m:ctrlPr>
                                  </m:dPr>
                                  <m:e>
                                    <m:r>
                                      <a:rPr lang="en-US" sz="2000" kern="100">
                                        <a:effectLst/>
                                        <a:latin typeface="Cambria Math" panose="02040503050406030204" pitchFamily="18" charset="0"/>
                                      </a:rPr>
                                      <m:t>𝑌</m:t>
                                    </m:r>
                                    <m:r>
                                      <a:rPr lang="en-US" sz="2000" kern="100">
                                        <a:effectLst/>
                                        <a:latin typeface="Cambria Math" panose="02040503050406030204" pitchFamily="18" charset="0"/>
                                      </a:rPr>
                                      <m:t>=</m:t>
                                    </m:r>
                                    <m:sSub>
                                      <m:sSubPr>
                                        <m:ctrlPr>
                                          <a:rPr lang="zh-CN" sz="2000" i="1" kern="100">
                                            <a:effectLst/>
                                            <a:latin typeface="Cambria Math" panose="02040503050406030204" pitchFamily="18" charset="0"/>
                                          </a:rPr>
                                        </m:ctrlPr>
                                      </m:sSubPr>
                                      <m:e>
                                        <m:r>
                                          <a:rPr lang="en-US" sz="2000" kern="100">
                                            <a:effectLst/>
                                            <a:latin typeface="Cambria Math" panose="02040503050406030204" pitchFamily="18" charset="0"/>
                                          </a:rPr>
                                          <m:t>𝑐</m:t>
                                        </m:r>
                                      </m:e>
                                      <m:sub>
                                        <m:r>
                                          <a:rPr lang="en-US" sz="2000" kern="100">
                                            <a:effectLst/>
                                            <a:latin typeface="Cambria Math" panose="02040503050406030204" pitchFamily="18" charset="0"/>
                                          </a:rPr>
                                          <m:t>2</m:t>
                                        </m:r>
                                      </m:sub>
                                    </m:sSub>
                                  </m:e>
                                </m:d>
                                <m:r>
                                  <a:rPr lang="en-US" sz="2000" kern="100">
                                    <a:effectLst/>
                                    <a:latin typeface="Cambria Math" panose="02040503050406030204" pitchFamily="18" charset="0"/>
                                  </a:rPr>
                                  <m:t>=4/10</m:t>
                                </m:r>
                              </m:oMath>
                            </m:oMathPara>
                          </a14:m>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hMerge="1">
                      <a:txBody>
                        <a:bodyPr/>
                        <a:lstStyle/>
                        <a:p>
                          <a:endParaRPr lang="zh-CN" altLang="en-US"/>
                        </a:p>
                      </a:txBody>
                      <a:tcPr/>
                    </a:tc>
                    <a:extLst>
                      <a:ext uri="{0D108BD9-81ED-4DB2-BD59-A6C34878D82A}">
                        <a16:rowId xmlns:a16="http://schemas.microsoft.com/office/drawing/2014/main" val="2589528800"/>
                      </a:ext>
                    </a:extLst>
                  </a:tr>
                </a:tbl>
              </a:graphicData>
            </a:graphic>
          </p:graphicFrame>
        </mc:Choice>
        <mc:Fallback xmlns="">
          <p:graphicFrame>
            <p:nvGraphicFramePr>
              <p:cNvPr id="9" name="表格 8">
                <a:extLst>
                  <a:ext uri="{FF2B5EF4-FFF2-40B4-BE49-F238E27FC236}">
                    <a16:creationId xmlns:a16="http://schemas.microsoft.com/office/drawing/2014/main" id="{74FF4068-FF51-4F63-B505-239CFCDE32CF}"/>
                  </a:ext>
                </a:extLst>
              </p:cNvPr>
              <p:cNvGraphicFramePr>
                <a:graphicFrameLocks noGrp="1"/>
              </p:cNvGraphicFramePr>
              <p:nvPr>
                <p:extLst>
                  <p:ext uri="{D42A27DB-BD31-4B8C-83A1-F6EECF244321}">
                    <p14:modId xmlns:p14="http://schemas.microsoft.com/office/powerpoint/2010/main" val="2219455989"/>
                  </p:ext>
                </p:extLst>
              </p:nvPr>
            </p:nvGraphicFramePr>
            <p:xfrm>
              <a:off x="662881" y="2204864"/>
              <a:ext cx="8229600" cy="1828800"/>
            </p:xfrm>
            <a:graphic>
              <a:graphicData uri="http://schemas.openxmlformats.org/drawingml/2006/table">
                <a:tbl>
                  <a:tblPr firstRow="1" firstCol="1" bandRow="1">
                    <a:tableStyleId>{5940675A-B579-460E-94D1-54222C63F5DA}</a:tableStyleId>
                  </a:tblPr>
                  <a:tblGrid>
                    <a:gridCol w="1316831">
                      <a:extLst>
                        <a:ext uri="{9D8B030D-6E8A-4147-A177-3AD203B41FA5}">
                          <a16:colId xmlns:a16="http://schemas.microsoft.com/office/drawing/2014/main" val="2292290302"/>
                        </a:ext>
                      </a:extLst>
                    </a:gridCol>
                    <a:gridCol w="1867143">
                      <a:extLst>
                        <a:ext uri="{9D8B030D-6E8A-4147-A177-3AD203B41FA5}">
                          <a16:colId xmlns:a16="http://schemas.microsoft.com/office/drawing/2014/main" val="3366992398"/>
                        </a:ext>
                      </a:extLst>
                    </a:gridCol>
                    <a:gridCol w="1655596">
                      <a:extLst>
                        <a:ext uri="{9D8B030D-6E8A-4147-A177-3AD203B41FA5}">
                          <a16:colId xmlns:a16="http://schemas.microsoft.com/office/drawing/2014/main" val="4181996132"/>
                        </a:ext>
                      </a:extLst>
                    </a:gridCol>
                    <a:gridCol w="1892109">
                      <a:extLst>
                        <a:ext uri="{9D8B030D-6E8A-4147-A177-3AD203B41FA5}">
                          <a16:colId xmlns:a16="http://schemas.microsoft.com/office/drawing/2014/main" val="3171447831"/>
                        </a:ext>
                      </a:extLst>
                    </a:gridCol>
                    <a:gridCol w="1497921">
                      <a:extLst>
                        <a:ext uri="{9D8B030D-6E8A-4147-A177-3AD203B41FA5}">
                          <a16:colId xmlns:a16="http://schemas.microsoft.com/office/drawing/2014/main" val="190051986"/>
                        </a:ext>
                      </a:extLst>
                    </a:gridCol>
                  </a:tblGrid>
                  <a:tr h="304800">
                    <a:tc rowSpan="2">
                      <a:txBody>
                        <a:bodyPr/>
                        <a:lstStyle/>
                        <a:p>
                          <a:pPr algn="ctr"/>
                          <a:r>
                            <a:rPr lang="en-US" sz="2000" kern="100">
                              <a:effectLst/>
                            </a:rPr>
                            <a:t> </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endParaRPr lang="zh-CN"/>
                        </a:p>
                      </a:txBody>
                      <a:tcPr marL="68580" marR="68580" marT="0" marB="0" anchor="ctr">
                        <a:blipFill>
                          <a:blip r:embed="rId5"/>
                          <a:stretch>
                            <a:fillRect l="-37543" t="-30000" r="-96713" b="-536000"/>
                          </a:stretch>
                        </a:blipFill>
                      </a:tcPr>
                    </a:tc>
                    <a:tc hMerge="1">
                      <a:txBody>
                        <a:bodyPr/>
                        <a:lstStyle/>
                        <a:p>
                          <a:endParaRPr lang="zh-CN" altLang="en-US"/>
                        </a:p>
                      </a:txBody>
                      <a:tcPr/>
                    </a:tc>
                    <a:tc gridSpan="2">
                      <a:txBody>
                        <a:bodyPr/>
                        <a:lstStyle/>
                        <a:p>
                          <a:endParaRPr lang="zh-CN"/>
                        </a:p>
                      </a:txBody>
                      <a:tcPr marL="68580" marR="68580" marT="0" marB="0" anchor="ctr">
                        <a:blipFill>
                          <a:blip r:embed="rId5"/>
                          <a:stretch>
                            <a:fillRect l="-142729" t="-30000" r="-359" b="-536000"/>
                          </a:stretch>
                        </a:blipFill>
                      </a:tcPr>
                    </a:tc>
                    <a:tc hMerge="1">
                      <a:txBody>
                        <a:bodyPr/>
                        <a:lstStyle/>
                        <a:p>
                          <a:endParaRPr lang="zh-CN" altLang="en-US"/>
                        </a:p>
                      </a:txBody>
                      <a:tcPr/>
                    </a:tc>
                    <a:extLst>
                      <a:ext uri="{0D108BD9-81ED-4DB2-BD59-A6C34878D82A}">
                        <a16:rowId xmlns:a16="http://schemas.microsoft.com/office/drawing/2014/main" val="337022584"/>
                      </a:ext>
                    </a:extLst>
                  </a:tr>
                  <a:tr h="304800">
                    <a:tc vMerge="1">
                      <a:txBody>
                        <a:bodyPr/>
                        <a:lstStyle/>
                        <a:p>
                          <a:endParaRPr lang="zh-CN" altLang="en-US"/>
                        </a:p>
                      </a:txBody>
                      <a:tcPr/>
                    </a:tc>
                    <a:tc>
                      <a:txBody>
                        <a:bodyPr/>
                        <a:lstStyle/>
                        <a:p>
                          <a:endParaRPr lang="zh-CN"/>
                        </a:p>
                      </a:txBody>
                      <a:tcPr marL="68580" marR="68580" marT="0" marB="0" anchor="ctr">
                        <a:blipFill>
                          <a:blip r:embed="rId5"/>
                          <a:stretch>
                            <a:fillRect l="-70684" t="-130000" r="-270358" b="-436000"/>
                          </a:stretch>
                        </a:blipFill>
                      </a:tcPr>
                    </a:tc>
                    <a:tc>
                      <a:txBody>
                        <a:bodyPr/>
                        <a:lstStyle/>
                        <a:p>
                          <a:endParaRPr lang="zh-CN"/>
                        </a:p>
                      </a:txBody>
                      <a:tcPr marL="68580" marR="68580" marT="0" marB="0" anchor="ctr">
                        <a:blipFill>
                          <a:blip r:embed="rId5"/>
                          <a:stretch>
                            <a:fillRect l="-193358" t="-130000" r="-206273" b="-436000"/>
                          </a:stretch>
                        </a:blipFill>
                      </a:tcPr>
                    </a:tc>
                    <a:tc>
                      <a:txBody>
                        <a:bodyPr/>
                        <a:lstStyle/>
                        <a:p>
                          <a:endParaRPr lang="zh-CN"/>
                        </a:p>
                      </a:txBody>
                      <a:tcPr marL="68580" marR="68580" marT="0" marB="0" anchor="ctr">
                        <a:blipFill>
                          <a:blip r:embed="rId5"/>
                          <a:stretch>
                            <a:fillRect l="-255627" t="-130000" r="-79743" b="-436000"/>
                          </a:stretch>
                        </a:blipFill>
                      </a:tcPr>
                    </a:tc>
                    <a:tc>
                      <a:txBody>
                        <a:bodyPr/>
                        <a:lstStyle/>
                        <a:p>
                          <a:endParaRPr lang="zh-CN"/>
                        </a:p>
                      </a:txBody>
                      <a:tcPr marL="68580" marR="68580" marT="0" marB="0" anchor="ctr">
                        <a:blipFill>
                          <a:blip r:embed="rId5"/>
                          <a:stretch>
                            <a:fillRect l="-449593" t="-130000" r="-813" b="-436000"/>
                          </a:stretch>
                        </a:blipFill>
                      </a:tcPr>
                    </a:tc>
                    <a:extLst>
                      <a:ext uri="{0D108BD9-81ED-4DB2-BD59-A6C34878D82A}">
                        <a16:rowId xmlns:a16="http://schemas.microsoft.com/office/drawing/2014/main" val="2389896641"/>
                      </a:ext>
                    </a:extLst>
                  </a:tr>
                  <a:tr h="609600">
                    <a:tc>
                      <a:txBody>
                        <a:bodyPr/>
                        <a:lstStyle/>
                        <a:p>
                          <a:pPr algn="ctr"/>
                          <a:r>
                            <a:rPr lang="zh-CN" sz="2000" kern="100">
                              <a:effectLst/>
                            </a:rPr>
                            <a:t>出现次数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endParaRPr lang="zh-CN"/>
                        </a:p>
                      </a:txBody>
                      <a:tcPr marL="68580" marR="68580" marT="0" marB="0" anchor="ctr">
                        <a:blipFill>
                          <a:blip r:embed="rId5"/>
                          <a:stretch>
                            <a:fillRect l="-37543" t="-113861" r="-96713" b="-115842"/>
                          </a:stretch>
                        </a:blipFill>
                      </a:tcPr>
                    </a:tc>
                    <a:tc hMerge="1">
                      <a:txBody>
                        <a:bodyPr/>
                        <a:lstStyle/>
                        <a:p>
                          <a:endParaRPr lang="zh-CN" altLang="en-US"/>
                        </a:p>
                      </a:txBody>
                      <a:tcPr/>
                    </a:tc>
                    <a:tc gridSpan="2">
                      <a:txBody>
                        <a:bodyPr/>
                        <a:lstStyle/>
                        <a:p>
                          <a:endParaRPr lang="zh-CN"/>
                        </a:p>
                      </a:txBody>
                      <a:tcPr marL="68580" marR="68580" marT="0" marB="0" anchor="ctr">
                        <a:blipFill>
                          <a:blip r:embed="rId5"/>
                          <a:stretch>
                            <a:fillRect l="-142729" t="-113861" r="-359" b="-115842"/>
                          </a:stretch>
                        </a:blipFill>
                      </a:tcPr>
                    </a:tc>
                    <a:tc hMerge="1">
                      <a:txBody>
                        <a:bodyPr/>
                        <a:lstStyle/>
                        <a:p>
                          <a:endParaRPr lang="zh-CN" altLang="en-US"/>
                        </a:p>
                      </a:txBody>
                      <a:tcPr/>
                    </a:tc>
                    <a:extLst>
                      <a:ext uri="{0D108BD9-81ED-4DB2-BD59-A6C34878D82A}">
                        <a16:rowId xmlns:a16="http://schemas.microsoft.com/office/drawing/2014/main" val="3171966269"/>
                      </a:ext>
                    </a:extLst>
                  </a:tr>
                  <a:tr h="609600">
                    <a:tc>
                      <a:txBody>
                        <a:bodyPr/>
                        <a:lstStyle/>
                        <a:p>
                          <a:pPr algn="ctr"/>
                          <a:r>
                            <a:rPr lang="zh-CN" sz="2000" kern="100">
                              <a:effectLst/>
                            </a:rPr>
                            <a:t>概率分布</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chemeClr val="bg1">
                            <a:lumMod val="95000"/>
                          </a:schemeClr>
                        </a:solidFill>
                      </a:tcPr>
                    </a:tc>
                    <a:tc gridSpan="2">
                      <a:txBody>
                        <a:bodyPr/>
                        <a:lstStyle/>
                        <a:p>
                          <a:endParaRPr lang="zh-CN"/>
                        </a:p>
                      </a:txBody>
                      <a:tcPr marL="68580" marR="68580" marT="0" marB="0" anchor="ctr">
                        <a:blipFill>
                          <a:blip r:embed="rId5"/>
                          <a:stretch>
                            <a:fillRect l="-37543" t="-216000" r="-96713" b="-17000"/>
                          </a:stretch>
                        </a:blipFill>
                      </a:tcPr>
                    </a:tc>
                    <a:tc hMerge="1">
                      <a:txBody>
                        <a:bodyPr/>
                        <a:lstStyle/>
                        <a:p>
                          <a:endParaRPr lang="zh-CN" altLang="en-US"/>
                        </a:p>
                      </a:txBody>
                      <a:tcPr/>
                    </a:tc>
                    <a:tc gridSpan="2">
                      <a:txBody>
                        <a:bodyPr/>
                        <a:lstStyle/>
                        <a:p>
                          <a:endParaRPr lang="zh-CN"/>
                        </a:p>
                      </a:txBody>
                      <a:tcPr marL="68580" marR="68580" marT="0" marB="0" anchor="ctr">
                        <a:blipFill>
                          <a:blip r:embed="rId5"/>
                          <a:stretch>
                            <a:fillRect l="-142729" t="-216000" r="-359" b="-17000"/>
                          </a:stretch>
                        </a:blipFill>
                      </a:tcPr>
                    </a:tc>
                    <a:tc hMerge="1">
                      <a:txBody>
                        <a:bodyPr/>
                        <a:lstStyle/>
                        <a:p>
                          <a:endParaRPr lang="zh-CN" altLang="en-US"/>
                        </a:p>
                      </a:txBody>
                      <a:tcPr/>
                    </a:tc>
                    <a:extLst>
                      <a:ext uri="{0D108BD9-81ED-4DB2-BD59-A6C34878D82A}">
                        <a16:rowId xmlns:a16="http://schemas.microsoft.com/office/drawing/2014/main" val="2589528800"/>
                      </a:ext>
                    </a:extLst>
                  </a:tr>
                </a:tbl>
              </a:graphicData>
            </a:graphic>
          </p:graphicFrame>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8C89747-B3B3-4BE4-89C3-065E02866CC8}"/>
                  </a:ext>
                </a:extLst>
              </p:cNvPr>
              <p:cNvSpPr txBox="1"/>
              <p:nvPr/>
            </p:nvSpPr>
            <p:spPr>
              <a:xfrm>
                <a:off x="662880" y="2852936"/>
                <a:ext cx="8229600" cy="3787832"/>
              </a:xfrm>
              <a:prstGeom prst="rect">
                <a:avLst/>
              </a:prstGeom>
              <a:solidFill>
                <a:schemeClr val="bg1"/>
              </a:solidFill>
              <a:ln>
                <a:solidFill>
                  <a:schemeClr val="accent1"/>
                </a:solidFill>
              </a:ln>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2000" i="1" kern="100"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6</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10</m:t>
                              </m:r>
                            </m:den>
                          </m:f>
                        </m:num>
                        <m:den>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7</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10</m:t>
                              </m:r>
                            </m:den>
                          </m:f>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7</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或</a:t>
                </a:r>
              </a:p>
              <a:p>
                <a:pPr algn="just"/>
                <a14:m>
                  <m:oMathPara xmlns:m="http://schemas.openxmlformats.org/officeDocument/2006/math">
                    <m:oMathParaPr>
                      <m:jc m:val="centerGroup"/>
                    </m:oMathParaPr>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limLoc m:val="undOv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sup>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e>
                          </m:nary>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6</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10</m:t>
                              </m:r>
                            </m:den>
                          </m:f>
                        </m:num>
                        <m:den>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6</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6</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10</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3</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4</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10</m:t>
                              </m:r>
                            </m:den>
                          </m:f>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7</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同理可得，</a:t>
                </a:r>
              </a:p>
              <a:p>
                <a:pPr algn="just"/>
                <a14:m>
                  <m:oMathPara xmlns:m="http://schemas.openxmlformats.org/officeDocument/2006/math">
                    <m:oMathParaPr>
                      <m:jc m:val="centerGroup"/>
                    </m:oMathParaPr>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3</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4</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4</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10</m:t>
                              </m:r>
                            </m:den>
                          </m:f>
                        </m:num>
                        <m:den>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7</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10</m:t>
                              </m:r>
                            </m:den>
                          </m:f>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3</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7</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28C89747-B3B3-4BE4-89C3-065E02866CC8}"/>
                  </a:ext>
                </a:extLst>
              </p:cNvPr>
              <p:cNvSpPr txBox="1">
                <a:spLocks noRot="1" noChangeAspect="1" noMove="1" noResize="1" noEditPoints="1" noAdjustHandles="1" noChangeArrowheads="1" noChangeShapeType="1" noTextEdit="1"/>
              </p:cNvSpPr>
              <p:nvPr/>
            </p:nvSpPr>
            <p:spPr>
              <a:xfrm>
                <a:off x="662880" y="2852936"/>
                <a:ext cx="8229600" cy="3787832"/>
              </a:xfrm>
              <a:prstGeom prst="rect">
                <a:avLst/>
              </a:prstGeom>
              <a:blipFill>
                <a:blip r:embed="rId6"/>
                <a:stretch>
                  <a:fillRect l="-740"/>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29858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6522B-C3FC-4628-BC97-7F77730FA8E8}"/>
              </a:ext>
            </a:extLst>
          </p:cNvPr>
          <p:cNvSpPr>
            <a:spLocks noGrp="1"/>
          </p:cNvSpPr>
          <p:nvPr>
            <p:ph type="title"/>
          </p:nvPr>
        </p:nvSpPr>
        <p:spPr/>
        <p:txBody>
          <a:bodyPr/>
          <a:lstStyle/>
          <a:p>
            <a:r>
              <a:rPr lang="en-US" altLang="zh-CN" dirty="0"/>
              <a:t>3.1 </a:t>
            </a:r>
            <a:r>
              <a:rPr lang="zh-CN" altLang="en-US"/>
              <a:t>贝叶斯分类器</a:t>
            </a:r>
          </a:p>
        </p:txBody>
      </p:sp>
      <p:sp>
        <p:nvSpPr>
          <p:cNvPr id="3" name="内容占位符 2">
            <a:extLst>
              <a:ext uri="{FF2B5EF4-FFF2-40B4-BE49-F238E27FC236}">
                <a16:creationId xmlns:a16="http://schemas.microsoft.com/office/drawing/2014/main" id="{E5D03AF8-DEF6-4EDC-B0F4-6E30F22B4CEE}"/>
              </a:ext>
            </a:extLst>
          </p:cNvPr>
          <p:cNvSpPr>
            <a:spLocks noGrp="1"/>
          </p:cNvSpPr>
          <p:nvPr>
            <p:ph idx="1"/>
          </p:nvPr>
        </p:nvSpPr>
        <p:spPr/>
        <p:txBody>
          <a:bodyPr/>
          <a:lstStyle/>
          <a:p>
            <a:r>
              <a:rPr lang="zh-CN" altLang="en-US" dirty="0"/>
              <a:t>贝叶斯分类器</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使用两个离散型特征</a:t>
            </a:r>
            <a:endParaRPr lang="en-US" altLang="zh-CN" dirty="0"/>
          </a:p>
          <a:p>
            <a:pPr lvl="2"/>
            <a:r>
              <a:rPr lang="zh-CN" altLang="en-US" dirty="0"/>
              <a:t>口感和外形</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4C5C79A-9359-44DE-86FE-9419364B9894}"/>
                  </a:ext>
                </a:extLst>
              </p:cNvPr>
              <p:cNvSpPr txBox="1"/>
              <p:nvPr/>
            </p:nvSpPr>
            <p:spPr>
              <a:xfrm>
                <a:off x="755576" y="2348880"/>
                <a:ext cx="2674640" cy="400110"/>
              </a:xfrm>
              <a:prstGeom prst="rect">
                <a:avLst/>
              </a:prstGeom>
              <a:noFill/>
            </p:spPr>
            <p:txBody>
              <a:bodyPr wrap="square">
                <a:spAutoFit/>
              </a:bodyPr>
              <a:lstStyle/>
              <a:p>
                <a:pPr algn="ctr"/>
                <a14:m>
                  <m:oMath xmlns:m="http://schemas.openxmlformats.org/officeDocument/2006/math">
                    <m: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d>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和</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e>
                    </m:d>
                  </m:oMath>
                </a14:m>
                <a:endParaRPr lang="zh-CN" altLang="en-US" sz="2000" dirty="0"/>
              </a:p>
            </p:txBody>
          </p:sp>
        </mc:Choice>
        <mc:Fallback xmlns="">
          <p:sp>
            <p:nvSpPr>
              <p:cNvPr id="5" name="文本框 4">
                <a:extLst>
                  <a:ext uri="{FF2B5EF4-FFF2-40B4-BE49-F238E27FC236}">
                    <a16:creationId xmlns:a16="http://schemas.microsoft.com/office/drawing/2014/main" id="{74C5C79A-9359-44DE-86FE-9419364B9894}"/>
                  </a:ext>
                </a:extLst>
              </p:cNvPr>
              <p:cNvSpPr txBox="1">
                <a:spLocks noRot="1" noChangeAspect="1" noMove="1" noResize="1" noEditPoints="1" noAdjustHandles="1" noChangeArrowheads="1" noChangeShapeType="1" noTextEdit="1"/>
              </p:cNvSpPr>
              <p:nvPr/>
            </p:nvSpPr>
            <p:spPr>
              <a:xfrm>
                <a:off x="755576" y="2348880"/>
                <a:ext cx="2674640" cy="400110"/>
              </a:xfrm>
              <a:prstGeom prst="rect">
                <a:avLst/>
              </a:prstGeom>
              <a:blipFill>
                <a:blip r:embed="rId2"/>
                <a:stretch>
                  <a:fillRect t="-12121" b="-21212"/>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419B9B7F-72DB-4429-9E61-99BB820049DC}"/>
              </a:ext>
            </a:extLst>
          </p:cNvPr>
          <p:cNvGraphicFramePr>
            <a:graphicFrameLocks noGrp="1"/>
          </p:cNvGraphicFramePr>
          <p:nvPr/>
        </p:nvGraphicFramePr>
        <p:xfrm>
          <a:off x="3635896" y="1700808"/>
          <a:ext cx="5256584" cy="2926080"/>
        </p:xfrm>
        <a:graphic>
          <a:graphicData uri="http://schemas.openxmlformats.org/drawingml/2006/table">
            <a:tbl>
              <a:tblPr firstRow="1" firstCol="1" bandRow="1">
                <a:tableStyleId>{5C22544A-7EE6-4342-B048-85BDC9FD1C3A}</a:tableStyleId>
              </a:tblPr>
              <a:tblGrid>
                <a:gridCol w="875747">
                  <a:extLst>
                    <a:ext uri="{9D8B030D-6E8A-4147-A177-3AD203B41FA5}">
                      <a16:colId xmlns:a16="http://schemas.microsoft.com/office/drawing/2014/main" val="3558616524"/>
                    </a:ext>
                  </a:extLst>
                </a:gridCol>
                <a:gridCol w="875747">
                  <a:extLst>
                    <a:ext uri="{9D8B030D-6E8A-4147-A177-3AD203B41FA5}">
                      <a16:colId xmlns:a16="http://schemas.microsoft.com/office/drawing/2014/main" val="622250617"/>
                    </a:ext>
                  </a:extLst>
                </a:gridCol>
                <a:gridCol w="876798">
                  <a:extLst>
                    <a:ext uri="{9D8B030D-6E8A-4147-A177-3AD203B41FA5}">
                      <a16:colId xmlns:a16="http://schemas.microsoft.com/office/drawing/2014/main" val="520755048"/>
                    </a:ext>
                  </a:extLst>
                </a:gridCol>
                <a:gridCol w="875747">
                  <a:extLst>
                    <a:ext uri="{9D8B030D-6E8A-4147-A177-3AD203B41FA5}">
                      <a16:colId xmlns:a16="http://schemas.microsoft.com/office/drawing/2014/main" val="4280408807"/>
                    </a:ext>
                  </a:extLst>
                </a:gridCol>
                <a:gridCol w="875747">
                  <a:extLst>
                    <a:ext uri="{9D8B030D-6E8A-4147-A177-3AD203B41FA5}">
                      <a16:colId xmlns:a16="http://schemas.microsoft.com/office/drawing/2014/main" val="3260259725"/>
                    </a:ext>
                  </a:extLst>
                </a:gridCol>
                <a:gridCol w="876798">
                  <a:extLst>
                    <a:ext uri="{9D8B030D-6E8A-4147-A177-3AD203B41FA5}">
                      <a16:colId xmlns:a16="http://schemas.microsoft.com/office/drawing/2014/main" val="3227598167"/>
                    </a:ext>
                  </a:extLst>
                </a:gridCol>
              </a:tblGrid>
              <a:tr h="0">
                <a:tc>
                  <a:txBody>
                    <a:bodyPr/>
                    <a:lstStyle/>
                    <a:p>
                      <a:pPr algn="ctr"/>
                      <a:r>
                        <a:rPr lang="zh-CN" sz="1600" kern="100">
                          <a:effectLst/>
                        </a:rPr>
                        <a:t>编号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底色</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外形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口感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果重（克）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品种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3134701"/>
                  </a:ext>
                </a:extLst>
              </a:tr>
              <a:tr h="0">
                <a:tc>
                  <a:txBody>
                    <a:bodyPr/>
                    <a:lstStyle/>
                    <a:p>
                      <a:pPr algn="ctr"/>
                      <a:r>
                        <a:rPr lang="en-US" sz="16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190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3762997"/>
                  </a:ext>
                </a:extLst>
              </a:tr>
              <a:tr h="0">
                <a:tc>
                  <a:txBody>
                    <a:bodyPr/>
                    <a:lstStyle/>
                    <a:p>
                      <a:pPr algn="ctr"/>
                      <a:r>
                        <a:rPr lang="en-US" sz="16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260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301392"/>
                  </a:ext>
                </a:extLst>
              </a:tr>
              <a:tr h="0">
                <a:tc>
                  <a:txBody>
                    <a:bodyPr/>
                    <a:lstStyle/>
                    <a:p>
                      <a:pPr algn="ctr"/>
                      <a:r>
                        <a:rPr lang="en-US" sz="16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扁圆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0485076"/>
                  </a:ext>
                </a:extLst>
              </a:tr>
              <a:tr h="0">
                <a:tc>
                  <a:txBody>
                    <a:bodyPr/>
                    <a:lstStyle/>
                    <a:p>
                      <a:pPr algn="ctr"/>
                      <a:r>
                        <a:rPr lang="en-US" sz="16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512767"/>
                  </a:ext>
                </a:extLst>
              </a:tr>
              <a:tr h="0">
                <a:tc>
                  <a:txBody>
                    <a:bodyPr/>
                    <a:lstStyle/>
                    <a:p>
                      <a:pPr algn="ctr"/>
                      <a:r>
                        <a:rPr lang="en-US" sz="16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8229244"/>
                  </a:ext>
                </a:extLst>
              </a:tr>
              <a:tr h="0">
                <a:tc>
                  <a:txBody>
                    <a:bodyPr/>
                    <a:lstStyle/>
                    <a:p>
                      <a:pPr algn="ctr"/>
                      <a:r>
                        <a:rPr lang="en-US" sz="16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3473954"/>
                  </a:ext>
                </a:extLst>
              </a:tr>
              <a:tr h="0">
                <a:tc>
                  <a:txBody>
                    <a:bodyPr/>
                    <a:lstStyle/>
                    <a:p>
                      <a:pPr algn="ctr"/>
                      <a:r>
                        <a:rPr lang="en-US" sz="1600" kern="100">
                          <a:effectLst/>
                        </a:rPr>
                        <a:t>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0776183"/>
                  </a:ext>
                </a:extLst>
              </a:tr>
              <a:tr h="0">
                <a:tc>
                  <a:txBody>
                    <a:bodyPr/>
                    <a:lstStyle/>
                    <a:p>
                      <a:pPr algn="ctr"/>
                      <a:r>
                        <a:rPr lang="en-US" sz="1600" kern="100">
                          <a:effectLst/>
                        </a:rPr>
                        <a:t>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230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2093266"/>
                  </a:ext>
                </a:extLst>
              </a:tr>
              <a:tr h="0">
                <a:tc>
                  <a:txBody>
                    <a:bodyPr/>
                    <a:lstStyle/>
                    <a:p>
                      <a:pPr algn="ctr"/>
                      <a:r>
                        <a:rPr lang="en-US" sz="1600" kern="100">
                          <a:effectLst/>
                        </a:rPr>
                        <a:t>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9241630"/>
                  </a:ext>
                </a:extLst>
              </a:tr>
              <a:tr h="0">
                <a:tc>
                  <a:txBody>
                    <a:bodyPr/>
                    <a:lstStyle/>
                    <a:p>
                      <a:pPr algn="ctr"/>
                      <a:r>
                        <a:rPr lang="en-US" sz="16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240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红富士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1775362"/>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728E56E-D6CF-4B94-845F-2EFD2C446714}"/>
                  </a:ext>
                </a:extLst>
              </p:cNvPr>
              <p:cNvSpPr txBox="1"/>
              <p:nvPr/>
            </p:nvSpPr>
            <p:spPr>
              <a:xfrm>
                <a:off x="1331640" y="2924944"/>
                <a:ext cx="1656184" cy="400110"/>
              </a:xfrm>
              <a:prstGeom prst="rect">
                <a:avLst/>
              </a:prstGeom>
              <a:solidFill>
                <a:schemeClr val="bg1">
                  <a:lumMod val="9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𝑃</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𝑌</m:t>
                          </m:r>
                        </m:e>
                        <m:e>
                          <m:r>
                            <a:rPr lang="zh-CN" altLang="en-US" sz="2000" i="1">
                              <a:latin typeface="Cambria Math" panose="02040503050406030204" pitchFamily="18" charset="0"/>
                            </a:rPr>
                            <m:t>𝑋</m:t>
                          </m:r>
                        </m:e>
                      </m:d>
                    </m:oMath>
                  </m:oMathPara>
                </a14:m>
                <a:endParaRPr lang="zh-CN" altLang="en-US" sz="2000" dirty="0"/>
              </a:p>
            </p:txBody>
          </p:sp>
        </mc:Choice>
        <mc:Fallback xmlns="">
          <p:sp>
            <p:nvSpPr>
              <p:cNvPr id="8" name="文本框 7">
                <a:extLst>
                  <a:ext uri="{FF2B5EF4-FFF2-40B4-BE49-F238E27FC236}">
                    <a16:creationId xmlns:a16="http://schemas.microsoft.com/office/drawing/2014/main" id="{2728E56E-D6CF-4B94-845F-2EFD2C446714}"/>
                  </a:ext>
                </a:extLst>
              </p:cNvPr>
              <p:cNvSpPr txBox="1">
                <a:spLocks noRot="1" noChangeAspect="1" noMove="1" noResize="1" noEditPoints="1" noAdjustHandles="1" noChangeArrowheads="1" noChangeShapeType="1" noTextEdit="1"/>
              </p:cNvSpPr>
              <p:nvPr/>
            </p:nvSpPr>
            <p:spPr>
              <a:xfrm>
                <a:off x="1331640" y="2924944"/>
                <a:ext cx="1656184" cy="400110"/>
              </a:xfrm>
              <a:prstGeom prst="rect">
                <a:avLst/>
              </a:prstGeom>
              <a:blipFill>
                <a:blip r:embed="rId3"/>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7EB1AE7-3064-4BA8-A8C2-40DE1A861009}"/>
                  </a:ext>
                </a:extLst>
              </p:cNvPr>
              <p:cNvSpPr txBox="1"/>
              <p:nvPr/>
            </p:nvSpPr>
            <p:spPr>
              <a:xfrm>
                <a:off x="4049688" y="5261138"/>
                <a:ext cx="4986808" cy="400110"/>
              </a:xfrm>
              <a:prstGeom prst="rect">
                <a:avLst/>
              </a:prstGeom>
              <a:solidFill>
                <a:schemeClr val="bg1">
                  <a:lumMod val="95000"/>
                </a:schemeClr>
              </a:solidFill>
              <a:ln>
                <a:solidFill>
                  <a:schemeClr val="accent1"/>
                </a:solidFill>
              </a:ln>
            </p:spPr>
            <p:txBody>
              <a:bodyPr wrap="square">
                <a:spAutoFit/>
              </a:bodyPr>
              <a:lstStyle/>
              <a:p>
                <a:pPr algn="ctr"/>
                <a:r>
                  <a:rPr lang="zh-CN" altLang="zh-CN" sz="20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分类特征</a:t>
                </a:r>
                <a14:m>
                  <m:oMath xmlns:m="http://schemas.openxmlformats.org/officeDocument/2006/math">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2</m:t>
                        </m:r>
                      </m:sub>
                    </m:sSub>
                    <m:r>
                      <a:rPr lang="en-US" altLang="zh-CN" i="1">
                        <a:latin typeface="Cambria Math" panose="02040503050406030204" pitchFamily="18" charset="0"/>
                      </a:rPr>
                      <m:t>)</m:t>
                    </m:r>
                  </m:oMath>
                </a14:m>
                <a:endParaRPr lang="zh-CN" altLang="en-US" sz="2000" dirty="0"/>
              </a:p>
            </p:txBody>
          </p:sp>
        </mc:Choice>
        <mc:Fallback xmlns="">
          <p:sp>
            <p:nvSpPr>
              <p:cNvPr id="10" name="文本框 9">
                <a:extLst>
                  <a:ext uri="{FF2B5EF4-FFF2-40B4-BE49-F238E27FC236}">
                    <a16:creationId xmlns:a16="http://schemas.microsoft.com/office/drawing/2014/main" id="{77EB1AE7-3064-4BA8-A8C2-40DE1A861009}"/>
                  </a:ext>
                </a:extLst>
              </p:cNvPr>
              <p:cNvSpPr txBox="1">
                <a:spLocks noRot="1" noChangeAspect="1" noMove="1" noResize="1" noEditPoints="1" noAdjustHandles="1" noChangeArrowheads="1" noChangeShapeType="1" noTextEdit="1"/>
              </p:cNvSpPr>
              <p:nvPr/>
            </p:nvSpPr>
            <p:spPr>
              <a:xfrm>
                <a:off x="4049688" y="5261138"/>
                <a:ext cx="4986808" cy="400110"/>
              </a:xfrm>
              <a:prstGeom prst="rect">
                <a:avLst/>
              </a:prstGeom>
              <a:blipFill>
                <a:blip r:embed="rId4"/>
                <a:stretch>
                  <a:fillRect t="-8824" b="-20588"/>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1A6EFBB-F853-4DB8-9A50-0216854D5023}"/>
                  </a:ext>
                </a:extLst>
              </p:cNvPr>
              <p:cNvSpPr txBox="1"/>
              <p:nvPr/>
            </p:nvSpPr>
            <p:spPr>
              <a:xfrm>
                <a:off x="575048" y="5723964"/>
                <a:ext cx="8461448" cy="369332"/>
              </a:xfrm>
              <a:prstGeom prst="rect">
                <a:avLst/>
              </a:prstGeom>
              <a:solidFill>
                <a:schemeClr val="bg1">
                  <a:lumMod val="85000"/>
                </a:schemeClr>
              </a:solidFill>
              <a:ln>
                <a:solidFill>
                  <a:schemeClr val="accent1"/>
                </a:solidFill>
              </a:ln>
            </p:spPr>
            <p:txBody>
              <a:bodyPr wrap="square">
                <a:spAutoFit/>
              </a:bodyPr>
              <a:lstStyle/>
              <a:p>
                <a14:m>
                  <m:oMath xmlns:m="http://schemas.openxmlformats.org/officeDocument/2006/math">
                    <m:r>
                      <a:rPr lang="en-US" altLang="zh-CN" i="1">
                        <a:latin typeface="Cambria Math" panose="02040503050406030204" pitchFamily="18" charset="0"/>
                      </a:rPr>
                      <m:t>𝑃</m:t>
                    </m:r>
                    <m:d>
                      <m:dPr>
                        <m:ctrlPr>
                          <a:rPr lang="zh-CN"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11</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21</m:t>
                            </m:r>
                          </m:sub>
                        </m:sSub>
                        <m:r>
                          <a:rPr lang="en-US" altLang="zh-CN">
                            <a:latin typeface="Cambria Math" panose="02040503050406030204" pitchFamily="18" charset="0"/>
                          </a:rPr>
                          <m:t>)</m:t>
                        </m:r>
                      </m:e>
                    </m:d>
                  </m:oMath>
                </a14:m>
                <a:r>
                  <a:rPr lang="zh-CN" altLang="zh-CN" dirty="0"/>
                  <a:t>、</a:t>
                </a:r>
                <a14:m>
                  <m:oMath xmlns:m="http://schemas.openxmlformats.org/officeDocument/2006/math">
                    <m:r>
                      <a:rPr lang="en-US" altLang="zh-CN" i="1">
                        <a:latin typeface="Cambria Math" panose="02040503050406030204" pitchFamily="18" charset="0"/>
                      </a:rPr>
                      <m:t>𝑃</m:t>
                    </m:r>
                    <m:d>
                      <m:dPr>
                        <m:ctrlPr>
                          <a:rPr lang="zh-CN"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11</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22</m:t>
                            </m:r>
                          </m:sub>
                        </m:sSub>
                        <m:r>
                          <a:rPr lang="en-US" altLang="zh-CN">
                            <a:latin typeface="Cambria Math" panose="02040503050406030204" pitchFamily="18" charset="0"/>
                          </a:rPr>
                          <m:t>)</m:t>
                        </m:r>
                      </m:e>
                    </m:d>
                  </m:oMath>
                </a14:m>
                <a:r>
                  <a:rPr lang="zh-CN" altLang="zh-CN" dirty="0"/>
                  <a:t>、</a:t>
                </a:r>
                <a14:m>
                  <m:oMath xmlns:m="http://schemas.openxmlformats.org/officeDocument/2006/math">
                    <m:r>
                      <a:rPr lang="en-US" altLang="zh-CN" i="1">
                        <a:latin typeface="Cambria Math" panose="02040503050406030204" pitchFamily="18" charset="0"/>
                      </a:rPr>
                      <m:t>𝑃</m:t>
                    </m:r>
                    <m:d>
                      <m:dPr>
                        <m:ctrlPr>
                          <a:rPr lang="zh-CN"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12</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21</m:t>
                            </m:r>
                          </m:sub>
                        </m:sSub>
                        <m:r>
                          <a:rPr lang="en-US" altLang="zh-CN">
                            <a:latin typeface="Cambria Math" panose="02040503050406030204" pitchFamily="18" charset="0"/>
                          </a:rPr>
                          <m:t>)</m:t>
                        </m:r>
                      </m:e>
                    </m:d>
                  </m:oMath>
                </a14:m>
                <a:r>
                  <a:rPr lang="zh-CN" altLang="zh-CN" dirty="0"/>
                  <a:t>和</a:t>
                </a:r>
                <a14:m>
                  <m:oMath xmlns:m="http://schemas.openxmlformats.org/officeDocument/2006/math">
                    <m:r>
                      <a:rPr lang="en-US" altLang="zh-CN" i="1">
                        <a:latin typeface="Cambria Math" panose="02040503050406030204" pitchFamily="18" charset="0"/>
                      </a:rPr>
                      <m:t>𝑃</m:t>
                    </m:r>
                    <m:d>
                      <m:dPr>
                        <m:ctrlPr>
                          <a:rPr lang="zh-CN"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12</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22</m:t>
                            </m:r>
                          </m:sub>
                        </m:sSub>
                        <m:r>
                          <a:rPr lang="en-US" altLang="zh-CN">
                            <a:latin typeface="Cambria Math" panose="02040503050406030204" pitchFamily="18" charset="0"/>
                          </a:rPr>
                          <m:t>)</m:t>
                        </m:r>
                      </m:e>
                    </m:d>
                  </m:oMath>
                </a14:m>
                <a:endParaRPr lang="zh-CN" altLang="en-US" sz="2000" dirty="0"/>
              </a:p>
            </p:txBody>
          </p:sp>
        </mc:Choice>
        <mc:Fallback xmlns="">
          <p:sp>
            <p:nvSpPr>
              <p:cNvPr id="12" name="文本框 11">
                <a:extLst>
                  <a:ext uri="{FF2B5EF4-FFF2-40B4-BE49-F238E27FC236}">
                    <a16:creationId xmlns:a16="http://schemas.microsoft.com/office/drawing/2014/main" id="{41A6EFBB-F853-4DB8-9A50-0216854D5023}"/>
                  </a:ext>
                </a:extLst>
              </p:cNvPr>
              <p:cNvSpPr txBox="1">
                <a:spLocks noRot="1" noChangeAspect="1" noMove="1" noResize="1" noEditPoints="1" noAdjustHandles="1" noChangeArrowheads="1" noChangeShapeType="1" noTextEdit="1"/>
              </p:cNvSpPr>
              <p:nvPr/>
            </p:nvSpPr>
            <p:spPr>
              <a:xfrm>
                <a:off x="575048" y="5723964"/>
                <a:ext cx="8461448" cy="369332"/>
              </a:xfrm>
              <a:prstGeom prst="rect">
                <a:avLst/>
              </a:prstGeom>
              <a:blipFill>
                <a:blip r:embed="rId5"/>
                <a:stretch>
                  <a:fillRect t="-12698" b="-17460"/>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216799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6522B-C3FC-4628-BC97-7F77730FA8E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E5D03AF8-DEF6-4EDC-B0F4-6E30F22B4CEE}"/>
              </a:ext>
            </a:extLst>
          </p:cNvPr>
          <p:cNvSpPr>
            <a:spLocks noGrp="1"/>
          </p:cNvSpPr>
          <p:nvPr>
            <p:ph idx="1"/>
          </p:nvPr>
        </p:nvSpPr>
        <p:spPr/>
        <p:txBody>
          <a:bodyPr/>
          <a:lstStyle/>
          <a:p>
            <a:r>
              <a:rPr lang="zh-CN" altLang="en-US" dirty="0"/>
              <a:t>贝叶斯分类器</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使用离散型、连续型混合特征</a:t>
            </a:r>
            <a:endParaRPr lang="en-US" altLang="zh-CN" dirty="0"/>
          </a:p>
          <a:p>
            <a:pPr lvl="2"/>
            <a:r>
              <a:rPr lang="zh-CN" altLang="en-US" dirty="0"/>
              <a:t>口感和果重</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4C5C79A-9359-44DE-86FE-9419364B9894}"/>
                  </a:ext>
                </a:extLst>
              </p:cNvPr>
              <p:cNvSpPr txBox="1"/>
              <p:nvPr/>
            </p:nvSpPr>
            <p:spPr>
              <a:xfrm>
                <a:off x="755576" y="2348880"/>
                <a:ext cx="2674640" cy="400110"/>
              </a:xfrm>
              <a:prstGeom prst="rect">
                <a:avLst/>
              </a:prstGeom>
              <a:noFill/>
            </p:spPr>
            <p:txBody>
              <a:bodyPr wrap="square">
                <a:spAutoFit/>
              </a:bodyPr>
              <a:lstStyle/>
              <a:p>
                <a:pPr algn="ctr"/>
                <a14:m>
                  <m:oMath xmlns:m="http://schemas.openxmlformats.org/officeDocument/2006/math">
                    <m: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d>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和</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e>
                    </m:d>
                  </m:oMath>
                </a14:m>
                <a:endParaRPr lang="zh-CN" altLang="en-US" sz="2000" dirty="0"/>
              </a:p>
            </p:txBody>
          </p:sp>
        </mc:Choice>
        <mc:Fallback xmlns="">
          <p:sp>
            <p:nvSpPr>
              <p:cNvPr id="5" name="文本框 4">
                <a:extLst>
                  <a:ext uri="{FF2B5EF4-FFF2-40B4-BE49-F238E27FC236}">
                    <a16:creationId xmlns:a16="http://schemas.microsoft.com/office/drawing/2014/main" id="{74C5C79A-9359-44DE-86FE-9419364B9894}"/>
                  </a:ext>
                </a:extLst>
              </p:cNvPr>
              <p:cNvSpPr txBox="1">
                <a:spLocks noRot="1" noChangeAspect="1" noMove="1" noResize="1" noEditPoints="1" noAdjustHandles="1" noChangeArrowheads="1" noChangeShapeType="1" noTextEdit="1"/>
              </p:cNvSpPr>
              <p:nvPr/>
            </p:nvSpPr>
            <p:spPr>
              <a:xfrm>
                <a:off x="755576" y="2348880"/>
                <a:ext cx="2674640" cy="400110"/>
              </a:xfrm>
              <a:prstGeom prst="rect">
                <a:avLst/>
              </a:prstGeom>
              <a:blipFill>
                <a:blip r:embed="rId2"/>
                <a:stretch>
                  <a:fillRect t="-12121" b="-21212"/>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419B9B7F-72DB-4429-9E61-99BB820049DC}"/>
              </a:ext>
            </a:extLst>
          </p:cNvPr>
          <p:cNvGraphicFramePr>
            <a:graphicFrameLocks noGrp="1"/>
          </p:cNvGraphicFramePr>
          <p:nvPr>
            <p:extLst>
              <p:ext uri="{D42A27DB-BD31-4B8C-83A1-F6EECF244321}">
                <p14:modId xmlns:p14="http://schemas.microsoft.com/office/powerpoint/2010/main" val="325101689"/>
              </p:ext>
            </p:extLst>
          </p:nvPr>
        </p:nvGraphicFramePr>
        <p:xfrm>
          <a:off x="3635896" y="1700808"/>
          <a:ext cx="5256584" cy="2926080"/>
        </p:xfrm>
        <a:graphic>
          <a:graphicData uri="http://schemas.openxmlformats.org/drawingml/2006/table">
            <a:tbl>
              <a:tblPr firstRow="1" firstCol="1" bandRow="1">
                <a:tableStyleId>{5C22544A-7EE6-4342-B048-85BDC9FD1C3A}</a:tableStyleId>
              </a:tblPr>
              <a:tblGrid>
                <a:gridCol w="875747">
                  <a:extLst>
                    <a:ext uri="{9D8B030D-6E8A-4147-A177-3AD203B41FA5}">
                      <a16:colId xmlns:a16="http://schemas.microsoft.com/office/drawing/2014/main" val="3558616524"/>
                    </a:ext>
                  </a:extLst>
                </a:gridCol>
                <a:gridCol w="875747">
                  <a:extLst>
                    <a:ext uri="{9D8B030D-6E8A-4147-A177-3AD203B41FA5}">
                      <a16:colId xmlns:a16="http://schemas.microsoft.com/office/drawing/2014/main" val="622250617"/>
                    </a:ext>
                  </a:extLst>
                </a:gridCol>
                <a:gridCol w="876798">
                  <a:extLst>
                    <a:ext uri="{9D8B030D-6E8A-4147-A177-3AD203B41FA5}">
                      <a16:colId xmlns:a16="http://schemas.microsoft.com/office/drawing/2014/main" val="520755048"/>
                    </a:ext>
                  </a:extLst>
                </a:gridCol>
                <a:gridCol w="875747">
                  <a:extLst>
                    <a:ext uri="{9D8B030D-6E8A-4147-A177-3AD203B41FA5}">
                      <a16:colId xmlns:a16="http://schemas.microsoft.com/office/drawing/2014/main" val="4280408807"/>
                    </a:ext>
                  </a:extLst>
                </a:gridCol>
                <a:gridCol w="875747">
                  <a:extLst>
                    <a:ext uri="{9D8B030D-6E8A-4147-A177-3AD203B41FA5}">
                      <a16:colId xmlns:a16="http://schemas.microsoft.com/office/drawing/2014/main" val="3260259725"/>
                    </a:ext>
                  </a:extLst>
                </a:gridCol>
                <a:gridCol w="876798">
                  <a:extLst>
                    <a:ext uri="{9D8B030D-6E8A-4147-A177-3AD203B41FA5}">
                      <a16:colId xmlns:a16="http://schemas.microsoft.com/office/drawing/2014/main" val="3227598167"/>
                    </a:ext>
                  </a:extLst>
                </a:gridCol>
              </a:tblGrid>
              <a:tr h="0">
                <a:tc>
                  <a:txBody>
                    <a:bodyPr/>
                    <a:lstStyle/>
                    <a:p>
                      <a:pPr algn="ctr"/>
                      <a:r>
                        <a:rPr lang="zh-CN" sz="1600" kern="100">
                          <a:effectLst/>
                        </a:rPr>
                        <a:t>编号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底色</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外形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口感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果重（克）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品种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3134701"/>
                  </a:ext>
                </a:extLst>
              </a:tr>
              <a:tr h="0">
                <a:tc>
                  <a:txBody>
                    <a:bodyPr/>
                    <a:lstStyle/>
                    <a:p>
                      <a:pPr algn="ctr"/>
                      <a:r>
                        <a:rPr lang="en-US" sz="16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190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3762997"/>
                  </a:ext>
                </a:extLst>
              </a:tr>
              <a:tr h="0">
                <a:tc>
                  <a:txBody>
                    <a:bodyPr/>
                    <a:lstStyle/>
                    <a:p>
                      <a:pPr algn="ctr"/>
                      <a:r>
                        <a:rPr lang="en-US" sz="16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260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301392"/>
                  </a:ext>
                </a:extLst>
              </a:tr>
              <a:tr h="0">
                <a:tc>
                  <a:txBody>
                    <a:bodyPr/>
                    <a:lstStyle/>
                    <a:p>
                      <a:pPr algn="ctr"/>
                      <a:r>
                        <a:rPr lang="en-US" sz="16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扁圆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0485076"/>
                  </a:ext>
                </a:extLst>
              </a:tr>
              <a:tr h="0">
                <a:tc>
                  <a:txBody>
                    <a:bodyPr/>
                    <a:lstStyle/>
                    <a:p>
                      <a:pPr algn="ctr"/>
                      <a:r>
                        <a:rPr lang="en-US" sz="16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512767"/>
                  </a:ext>
                </a:extLst>
              </a:tr>
              <a:tr h="0">
                <a:tc>
                  <a:txBody>
                    <a:bodyPr/>
                    <a:lstStyle/>
                    <a:p>
                      <a:pPr algn="ctr"/>
                      <a:r>
                        <a:rPr lang="en-US" sz="16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8229244"/>
                  </a:ext>
                </a:extLst>
              </a:tr>
              <a:tr h="0">
                <a:tc>
                  <a:txBody>
                    <a:bodyPr/>
                    <a:lstStyle/>
                    <a:p>
                      <a:pPr algn="ctr"/>
                      <a:r>
                        <a:rPr lang="en-US" sz="16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3473954"/>
                  </a:ext>
                </a:extLst>
              </a:tr>
              <a:tr h="0">
                <a:tc>
                  <a:txBody>
                    <a:bodyPr/>
                    <a:lstStyle/>
                    <a:p>
                      <a:pPr algn="ctr"/>
                      <a:r>
                        <a:rPr lang="en-US" sz="1600" kern="100">
                          <a:effectLst/>
                        </a:rPr>
                        <a:t>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0776183"/>
                  </a:ext>
                </a:extLst>
              </a:tr>
              <a:tr h="0">
                <a:tc>
                  <a:txBody>
                    <a:bodyPr/>
                    <a:lstStyle/>
                    <a:p>
                      <a:pPr algn="ctr"/>
                      <a:r>
                        <a:rPr lang="en-US" sz="1600" kern="100">
                          <a:effectLst/>
                        </a:rPr>
                        <a:t>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230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2093266"/>
                  </a:ext>
                </a:extLst>
              </a:tr>
              <a:tr h="0">
                <a:tc>
                  <a:txBody>
                    <a:bodyPr/>
                    <a:lstStyle/>
                    <a:p>
                      <a:pPr algn="ctr"/>
                      <a:r>
                        <a:rPr lang="en-US" sz="1600" kern="100">
                          <a:effectLst/>
                        </a:rPr>
                        <a:t>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9241630"/>
                  </a:ext>
                </a:extLst>
              </a:tr>
              <a:tr h="0">
                <a:tc>
                  <a:txBody>
                    <a:bodyPr/>
                    <a:lstStyle/>
                    <a:p>
                      <a:pPr algn="ctr"/>
                      <a:r>
                        <a:rPr lang="en-US" sz="16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240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红富士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1775362"/>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728E56E-D6CF-4B94-845F-2EFD2C446714}"/>
                  </a:ext>
                </a:extLst>
              </p:cNvPr>
              <p:cNvSpPr txBox="1"/>
              <p:nvPr/>
            </p:nvSpPr>
            <p:spPr>
              <a:xfrm>
                <a:off x="1331640" y="2924944"/>
                <a:ext cx="1656184" cy="400110"/>
              </a:xfrm>
              <a:prstGeom prst="rect">
                <a:avLst/>
              </a:prstGeom>
              <a:solidFill>
                <a:schemeClr val="bg1">
                  <a:lumMod val="9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𝑃</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𝑌</m:t>
                          </m:r>
                        </m:e>
                        <m:e>
                          <m:r>
                            <a:rPr lang="zh-CN" altLang="en-US" sz="2000" i="1">
                              <a:latin typeface="Cambria Math" panose="02040503050406030204" pitchFamily="18" charset="0"/>
                            </a:rPr>
                            <m:t>𝑋</m:t>
                          </m:r>
                        </m:e>
                      </m:d>
                    </m:oMath>
                  </m:oMathPara>
                </a14:m>
                <a:endParaRPr lang="zh-CN" altLang="en-US" sz="2000" dirty="0"/>
              </a:p>
            </p:txBody>
          </p:sp>
        </mc:Choice>
        <mc:Fallback xmlns="">
          <p:sp>
            <p:nvSpPr>
              <p:cNvPr id="8" name="文本框 7">
                <a:extLst>
                  <a:ext uri="{FF2B5EF4-FFF2-40B4-BE49-F238E27FC236}">
                    <a16:creationId xmlns:a16="http://schemas.microsoft.com/office/drawing/2014/main" id="{2728E56E-D6CF-4B94-845F-2EFD2C446714}"/>
                  </a:ext>
                </a:extLst>
              </p:cNvPr>
              <p:cNvSpPr txBox="1">
                <a:spLocks noRot="1" noChangeAspect="1" noMove="1" noResize="1" noEditPoints="1" noAdjustHandles="1" noChangeArrowheads="1" noChangeShapeType="1" noTextEdit="1"/>
              </p:cNvSpPr>
              <p:nvPr/>
            </p:nvSpPr>
            <p:spPr>
              <a:xfrm>
                <a:off x="1331640" y="2924944"/>
                <a:ext cx="1656184" cy="400110"/>
              </a:xfrm>
              <a:prstGeom prst="rect">
                <a:avLst/>
              </a:prstGeom>
              <a:blipFill>
                <a:blip r:embed="rId3"/>
                <a:stretch>
                  <a:fillRect/>
                </a:stretch>
              </a:blipFill>
              <a:ln>
                <a:solidFill>
                  <a:schemeClr val="accent1"/>
                </a:solidFill>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7EB1AE7-3064-4BA8-A8C2-40DE1A861009}"/>
              </a:ext>
            </a:extLst>
          </p:cNvPr>
          <p:cNvSpPr txBox="1"/>
          <p:nvPr/>
        </p:nvSpPr>
        <p:spPr>
          <a:xfrm>
            <a:off x="4049688" y="5261138"/>
            <a:ext cx="4986808" cy="400110"/>
          </a:xfrm>
          <a:prstGeom prst="rect">
            <a:avLst/>
          </a:prstGeom>
          <a:solidFill>
            <a:schemeClr val="bg1">
              <a:lumMod val="95000"/>
            </a:schemeClr>
          </a:solidFill>
          <a:ln>
            <a:solidFill>
              <a:schemeClr val="accent1"/>
            </a:solidFill>
          </a:ln>
        </p:spPr>
        <p:txBody>
          <a:bodyPr wrap="square">
            <a:spAutoFit/>
          </a:bodyPr>
          <a:lstStyle/>
          <a:p>
            <a:pPr algn="ctr"/>
            <a:r>
              <a:rPr lang="zh-CN" altLang="en-US" sz="2000" dirty="0">
                <a:latin typeface="Calibri" panose="020F0502020204030204" pitchFamily="34" charset="0"/>
                <a:cs typeface="Times New Roman" panose="02020603050405020304" pitchFamily="18" charset="0"/>
              </a:rPr>
              <a:t>估计</a:t>
            </a:r>
            <a:r>
              <a:rPr lang="zh-CN" altLang="en-US" sz="2000" dirty="0">
                <a:solidFill>
                  <a:srgbClr val="FF0000"/>
                </a:solidFill>
                <a:latin typeface="Calibri" panose="020F0502020204030204" pitchFamily="34" charset="0"/>
                <a:cs typeface="Times New Roman" panose="02020603050405020304" pitchFamily="18" charset="0"/>
              </a:rPr>
              <a:t>连续型</a:t>
            </a:r>
            <a:r>
              <a:rPr lang="zh-CN" altLang="en-US" sz="2000" dirty="0">
                <a:latin typeface="Calibri" panose="020F0502020204030204" pitchFamily="34" charset="0"/>
                <a:cs typeface="Times New Roman" panose="02020603050405020304" pitchFamily="18" charset="0"/>
              </a:rPr>
              <a:t>随机变量概率分布</a:t>
            </a:r>
            <a:endParaRPr lang="zh-CN" altLang="en-US" sz="20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1A6EFBB-F853-4DB8-9A50-0216854D5023}"/>
                  </a:ext>
                </a:extLst>
              </p:cNvPr>
              <p:cNvSpPr txBox="1"/>
              <p:nvPr/>
            </p:nvSpPr>
            <p:spPr>
              <a:xfrm>
                <a:off x="791072" y="5693186"/>
                <a:ext cx="8245424" cy="439736"/>
              </a:xfrm>
              <a:prstGeom prst="rect">
                <a:avLst/>
              </a:prstGeom>
              <a:solidFill>
                <a:schemeClr val="bg1">
                  <a:lumMod val="85000"/>
                </a:schemeClr>
              </a:solidFill>
              <a:ln>
                <a:solidFill>
                  <a:schemeClr val="accent1"/>
                </a:solidFill>
              </a:ln>
            </p:spPr>
            <p:txBody>
              <a:bodyPr wrap="square">
                <a:spAutoFit/>
              </a:bodyPr>
              <a:lstStyle/>
              <a:p>
                <a:pPr algn="ctr"/>
                <a:r>
                  <a:rPr lang="zh-CN" altLang="zh-CN" sz="2000" dirty="0"/>
                  <a:t>例如正态分布</a:t>
                </a:r>
                <a14:m>
                  <m:oMath xmlns:m="http://schemas.openxmlformats.org/officeDocument/2006/math">
                    <m:r>
                      <a:rPr lang="en-US" altLang="zh-CN" sz="2000" i="1">
                        <a:latin typeface="Cambria Math" panose="02040503050406030204" pitchFamily="18" charset="0"/>
                      </a:rPr>
                      <m:t>𝑁</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𝜇</m:t>
                        </m:r>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2</m:t>
                            </m:r>
                          </m:sup>
                        </m:sSup>
                      </m:e>
                    </m:d>
                    <m:r>
                      <a:rPr lang="zh-CN" altLang="en-US" sz="2000" i="1">
                        <a:latin typeface="Cambria Math" panose="02040503050406030204" pitchFamily="18" charset="0"/>
                      </a:rPr>
                      <m:t>，</m:t>
                    </m:r>
                  </m:oMath>
                </a14:m>
                <a:r>
                  <a:rPr lang="zh-CN" altLang="zh-CN" sz="2000" dirty="0"/>
                  <a:t>使用极大似然估计，估计出其中的参数</a:t>
                </a:r>
                <a14:m>
                  <m:oMath xmlns:m="http://schemas.openxmlformats.org/officeDocument/2006/math">
                    <m:r>
                      <a:rPr lang="en-US" altLang="zh-CN" sz="2000" i="1">
                        <a:latin typeface="Cambria Math" panose="02040503050406030204" pitchFamily="18" charset="0"/>
                      </a:rPr>
                      <m:t>𝜇</m:t>
                    </m:r>
                    <m:r>
                      <a:rPr lang="zh-CN" altLang="zh-CN" sz="2000">
                        <a:latin typeface="Cambria Math" panose="02040503050406030204" pitchFamily="18" charset="0"/>
                      </a:rPr>
                      <m:t>和</m:t>
                    </m:r>
                    <m:r>
                      <a:rPr lang="en-US" altLang="zh-CN" sz="2000" i="1">
                        <a:latin typeface="Cambria Math" panose="02040503050406030204" pitchFamily="18" charset="0"/>
                      </a:rPr>
                      <m:t>𝜎</m:t>
                    </m:r>
                  </m:oMath>
                </a14:m>
                <a:endParaRPr lang="zh-CN" altLang="en-US" sz="2400" dirty="0"/>
              </a:p>
            </p:txBody>
          </p:sp>
        </mc:Choice>
        <mc:Fallback xmlns="">
          <p:sp>
            <p:nvSpPr>
              <p:cNvPr id="12" name="文本框 11">
                <a:extLst>
                  <a:ext uri="{FF2B5EF4-FFF2-40B4-BE49-F238E27FC236}">
                    <a16:creationId xmlns:a16="http://schemas.microsoft.com/office/drawing/2014/main" id="{41A6EFBB-F853-4DB8-9A50-0216854D5023}"/>
                  </a:ext>
                </a:extLst>
              </p:cNvPr>
              <p:cNvSpPr txBox="1">
                <a:spLocks noRot="1" noChangeAspect="1" noMove="1" noResize="1" noEditPoints="1" noAdjustHandles="1" noChangeArrowheads="1" noChangeShapeType="1" noTextEdit="1"/>
              </p:cNvSpPr>
              <p:nvPr/>
            </p:nvSpPr>
            <p:spPr>
              <a:xfrm>
                <a:off x="791072" y="5693186"/>
                <a:ext cx="8245424" cy="439736"/>
              </a:xfrm>
              <a:prstGeom prst="rect">
                <a:avLst/>
              </a:prstGeom>
              <a:blipFill>
                <a:blip r:embed="rId4"/>
                <a:stretch>
                  <a:fillRect t="-10811" b="-9459"/>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237722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2ED84-6745-4D95-B788-D963FC782BD1}"/>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361295BC-90AE-431D-B299-6EB8540C981D}"/>
              </a:ext>
            </a:extLst>
          </p:cNvPr>
          <p:cNvSpPr>
            <a:spLocks noGrp="1"/>
          </p:cNvSpPr>
          <p:nvPr>
            <p:ph idx="1"/>
          </p:nvPr>
        </p:nvSpPr>
        <p:spPr/>
        <p:txBody>
          <a:bodyPr>
            <a:normAutofit fontScale="92500"/>
          </a:bodyPr>
          <a:lstStyle/>
          <a:p>
            <a:r>
              <a:rPr lang="zh-CN" altLang="en-US"/>
              <a:t>贝叶斯分类器总结</a:t>
            </a:r>
            <a:endParaRPr lang="en-US" altLang="zh-CN" dirty="0"/>
          </a:p>
          <a:p>
            <a:pPr lvl="1"/>
            <a:r>
              <a:rPr lang="zh-CN" altLang="en-US" dirty="0"/>
              <a:t>随着特征数的增加、离散型与连续型的混合，特征联合概率密度的估计难度不断加大，贝叶斯分类器的难点在于概率分布估计</a:t>
            </a:r>
            <a:endParaRPr lang="en-US" altLang="zh-CN" dirty="0"/>
          </a:p>
          <a:p>
            <a:pPr lvl="1"/>
            <a:r>
              <a:rPr lang="zh-CN" altLang="en-US" dirty="0"/>
              <a:t>在已知概率分布的情况下，贝叶斯分类器在理论上是错误率最小的分类器</a:t>
            </a:r>
            <a:endParaRPr lang="en-US" altLang="zh-CN" dirty="0"/>
          </a:p>
          <a:p>
            <a:pPr lvl="1"/>
            <a:r>
              <a:rPr lang="zh-CN" altLang="en-US" dirty="0"/>
              <a:t>但实际应用中，由于估计多个特征之间联合概率分布的难度非常大，因此贝叶斯分类器难以实施</a:t>
            </a:r>
            <a:endParaRPr lang="en-US" altLang="zh-CN" dirty="0"/>
          </a:p>
          <a:p>
            <a:pPr lvl="1"/>
            <a:r>
              <a:rPr lang="zh-CN" altLang="en-US" dirty="0"/>
              <a:t>贝叶斯分类器通常被作为研究分类器性能时的一种基准模型</a:t>
            </a:r>
          </a:p>
        </p:txBody>
      </p:sp>
    </p:spTree>
    <p:extLst>
      <p:ext uri="{BB962C8B-B14F-4D97-AF65-F5344CB8AC3E}">
        <p14:creationId xmlns:p14="http://schemas.microsoft.com/office/powerpoint/2010/main" val="195861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F1029-74C8-43B7-B736-CD09B9CC7AF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D4F351E1-F28E-4B20-B494-69E7101AE432}"/>
              </a:ext>
            </a:extLst>
          </p:cNvPr>
          <p:cNvSpPr>
            <a:spLocks noGrp="1"/>
          </p:cNvSpPr>
          <p:nvPr>
            <p:ph idx="1"/>
          </p:nvPr>
        </p:nvSpPr>
        <p:spPr/>
        <p:txBody>
          <a:bodyPr>
            <a:normAutofit/>
          </a:bodyPr>
          <a:lstStyle/>
          <a:p>
            <a:r>
              <a:rPr lang="zh-CN" altLang="en-US" dirty="0"/>
              <a:t>朴素贝叶斯与参数估计</a:t>
            </a:r>
            <a:endParaRPr lang="en-US" altLang="zh-CN" dirty="0"/>
          </a:p>
          <a:p>
            <a:pPr lvl="1"/>
            <a:r>
              <a:rPr lang="zh-CN" altLang="en-US" dirty="0"/>
              <a:t>贝叶斯分类器的难点在于概率分布估计，特别是高维特征的联合概率分布</a:t>
            </a:r>
            <a:endParaRPr lang="en-US" altLang="zh-CN" dirty="0"/>
          </a:p>
          <a:p>
            <a:pPr lvl="1"/>
            <a:endParaRPr lang="en-US" altLang="zh-CN" dirty="0"/>
          </a:p>
          <a:p>
            <a:pPr lvl="1"/>
            <a:endParaRPr lang="en-US" altLang="zh-CN" dirty="0"/>
          </a:p>
          <a:p>
            <a:pPr lvl="1"/>
            <a:r>
              <a:rPr lang="zh-CN" altLang="en-US" dirty="0"/>
              <a:t>假设所有特征之间相互独立，则联合概率分布可简化为</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C487355-B077-4983-9AF3-88E08D30819D}"/>
                  </a:ext>
                </a:extLst>
              </p:cNvPr>
              <p:cNvSpPr txBox="1"/>
              <p:nvPr/>
            </p:nvSpPr>
            <p:spPr>
              <a:xfrm>
                <a:off x="1187624" y="3081734"/>
                <a:ext cx="6912768" cy="923330"/>
              </a:xfrm>
              <a:prstGeom prst="rect">
                <a:avLst/>
              </a:prstGeom>
              <a:noFill/>
            </p:spPr>
            <p:txBody>
              <a:bodyPr wrap="square">
                <a:spAutoFit/>
              </a:bodyPr>
              <a:lstStyle/>
              <a:p>
                <a:pPr marL="266700" indent="266700" algn="just"/>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d>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533400" indent="266700"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d>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533400" indent="266700"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EC487355-B077-4983-9AF3-88E08D30819D}"/>
                  </a:ext>
                </a:extLst>
              </p:cNvPr>
              <p:cNvSpPr txBox="1">
                <a:spLocks noRot="1" noChangeAspect="1" noMove="1" noResize="1" noEditPoints="1" noAdjustHandles="1" noChangeArrowheads="1" noChangeShapeType="1" noTextEdit="1"/>
              </p:cNvSpPr>
              <p:nvPr/>
            </p:nvSpPr>
            <p:spPr>
              <a:xfrm>
                <a:off x="1187624" y="3081734"/>
                <a:ext cx="6912768" cy="923330"/>
              </a:xfrm>
              <a:prstGeom prst="rect">
                <a:avLst/>
              </a:prstGeom>
              <a:blipFill>
                <a:blip r:embed="rId2"/>
                <a:stretch>
                  <a:fillRect b="-4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98B62B8-6AE0-4EA2-81D3-5512E432C551}"/>
                  </a:ext>
                </a:extLst>
              </p:cNvPr>
              <p:cNvSpPr txBox="1"/>
              <p:nvPr/>
            </p:nvSpPr>
            <p:spPr>
              <a:xfrm>
                <a:off x="1331640" y="4797152"/>
                <a:ext cx="7047656"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sub>
                          </m:sSub>
                        </m:e>
                      </m:d>
                      <m:r>
                        <a:rPr lang="zh-CN" altLang="en-US" i="0">
                          <a:latin typeface="Cambria Math" panose="02040503050406030204" pitchFamily="18" charset="0"/>
                        </a:rPr>
                        <m:t>=</m:t>
                      </m:r>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e>
                      </m:d>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e>
                      </m:d>
                      <m:r>
                        <a:rPr lang="zh-CN" altLang="en-US" i="0">
                          <a:latin typeface="Cambria Math" panose="02040503050406030204" pitchFamily="18" charset="0"/>
                        </a:rPr>
                        <m:t>…</m:t>
                      </m:r>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sub>
                          </m:sSub>
                        </m:e>
                      </m:d>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𝑑</m:t>
                          </m:r>
                        </m:sup>
                        <m:e>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e>
                          </m:d>
                        </m:e>
                      </m:nary>
                      <m:r>
                        <a:rPr lang="zh-CN" altLang="en-US" i="0">
                          <a:latin typeface="Cambria Math" panose="02040503050406030204" pitchFamily="18" charset="0"/>
                        </a:rPr>
                        <m:t>.  </m:t>
                      </m:r>
                      <m:r>
                        <a:rPr lang="zh-CN" altLang="en-US" i="0">
                          <a:latin typeface="Cambria Math" panose="02040503050406030204" pitchFamily="18" charset="0"/>
                        </a:rPr>
                        <m:t>（</m:t>
                      </m:r>
                      <m:r>
                        <a:rPr lang="zh-CN" altLang="en-US" i="0">
                          <a:latin typeface="Cambria Math" panose="02040503050406030204" pitchFamily="18" charset="0"/>
                        </a:rPr>
                        <m:t>3−5</m:t>
                      </m:r>
                      <m:r>
                        <a:rPr lang="zh-CN" altLang="en-US" i="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798B62B8-6AE0-4EA2-81D3-5512E432C551}"/>
                  </a:ext>
                </a:extLst>
              </p:cNvPr>
              <p:cNvSpPr txBox="1">
                <a:spLocks noRot="1" noChangeAspect="1" noMove="1" noResize="1" noEditPoints="1" noAdjustHandles="1" noChangeArrowheads="1" noChangeShapeType="1" noTextEdit="1"/>
              </p:cNvSpPr>
              <p:nvPr/>
            </p:nvSpPr>
            <p:spPr>
              <a:xfrm>
                <a:off x="1331640" y="4797152"/>
                <a:ext cx="7047656" cy="8769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F644881-3C60-408D-99B8-59AF43459151}"/>
                  </a:ext>
                </a:extLst>
              </p:cNvPr>
              <p:cNvSpPr txBox="1"/>
              <p:nvPr/>
            </p:nvSpPr>
            <p:spPr>
              <a:xfrm>
                <a:off x="1133872" y="5504421"/>
                <a:ext cx="7542584"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𝑑</m:t>
                          </m:r>
                        </m:sup>
                        <m:e>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𝑌</m:t>
                              </m:r>
                            </m:e>
                          </m:d>
                        </m:e>
                      </m:nary>
                      <m:r>
                        <a:rPr lang="zh-CN" altLang="en-US" i="0">
                          <a:latin typeface="Cambria Math" panose="02040503050406030204" pitchFamily="18" charset="0"/>
                        </a:rPr>
                        <m:t>.  </m:t>
                      </m:r>
                      <m:r>
                        <a:rPr lang="zh-CN" altLang="en-US" i="0">
                          <a:latin typeface="Cambria Math" panose="02040503050406030204" pitchFamily="18" charset="0"/>
                        </a:rPr>
                        <m:t>（</m:t>
                      </m:r>
                      <m:r>
                        <a:rPr lang="zh-CN" altLang="en-US" i="0">
                          <a:latin typeface="Cambria Math" panose="02040503050406030204" pitchFamily="18" charset="0"/>
                        </a:rPr>
                        <m:t>3−6</m:t>
                      </m:r>
                      <m:r>
                        <a:rPr lang="zh-CN" altLang="en-US" i="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2F644881-3C60-408D-99B8-59AF43459151}"/>
                  </a:ext>
                </a:extLst>
              </p:cNvPr>
              <p:cNvSpPr txBox="1">
                <a:spLocks noRot="1" noChangeAspect="1" noMove="1" noResize="1" noEditPoints="1" noAdjustHandles="1" noChangeArrowheads="1" noChangeShapeType="1" noTextEdit="1"/>
              </p:cNvSpPr>
              <p:nvPr/>
            </p:nvSpPr>
            <p:spPr>
              <a:xfrm>
                <a:off x="1133872" y="5504421"/>
                <a:ext cx="7542584" cy="87690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263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F1029-74C8-43B7-B736-CD09B9CC7AF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D4F351E1-F28E-4B20-B494-69E7101AE432}"/>
              </a:ext>
            </a:extLst>
          </p:cNvPr>
          <p:cNvSpPr>
            <a:spLocks noGrp="1"/>
          </p:cNvSpPr>
          <p:nvPr>
            <p:ph idx="1"/>
          </p:nvPr>
        </p:nvSpPr>
        <p:spPr/>
        <p:txBody>
          <a:bodyPr>
            <a:normAutofit/>
          </a:bodyPr>
          <a:lstStyle/>
          <a:p>
            <a:r>
              <a:rPr lang="zh-CN" altLang="en-US" dirty="0"/>
              <a:t>朴素贝叶斯与参数估计</a:t>
            </a:r>
            <a:endParaRPr lang="en-US" altLang="zh-CN" dirty="0"/>
          </a:p>
          <a:p>
            <a:pPr lvl="1"/>
            <a:endParaRPr lang="en-US" altLang="zh-CN" dirty="0"/>
          </a:p>
          <a:p>
            <a:pPr lvl="1"/>
            <a:endParaRPr lang="en-US" altLang="zh-CN" dirty="0"/>
          </a:p>
          <a:p>
            <a:pPr lvl="1"/>
            <a:r>
              <a:rPr lang="zh-CN" altLang="en-US" dirty="0"/>
              <a:t>特征条件概率的估计</a:t>
            </a:r>
            <a:endParaRPr lang="en-US" altLang="zh-CN" dirty="0"/>
          </a:p>
          <a:p>
            <a:pPr lvl="1"/>
            <a:endParaRPr lang="en-US" altLang="zh-CN"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F644881-3C60-408D-99B8-59AF43459151}"/>
                  </a:ext>
                </a:extLst>
              </p:cNvPr>
              <p:cNvSpPr txBox="1"/>
              <p:nvPr/>
            </p:nvSpPr>
            <p:spPr>
              <a:xfrm>
                <a:off x="989856" y="2204864"/>
                <a:ext cx="7542584"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𝑑</m:t>
                          </m:r>
                        </m:sup>
                        <m:e>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𝑌</m:t>
                              </m:r>
                            </m:e>
                          </m:d>
                        </m:e>
                      </m:nary>
                      <m:r>
                        <a:rPr lang="zh-CN" altLang="en-US" i="0">
                          <a:latin typeface="Cambria Math" panose="02040503050406030204" pitchFamily="18" charset="0"/>
                        </a:rPr>
                        <m:t>.  </m:t>
                      </m:r>
                      <m:r>
                        <a:rPr lang="zh-CN" altLang="en-US" i="0">
                          <a:latin typeface="Cambria Math" panose="02040503050406030204" pitchFamily="18" charset="0"/>
                        </a:rPr>
                        <m:t>（</m:t>
                      </m:r>
                      <m:r>
                        <a:rPr lang="zh-CN" altLang="en-US" i="0">
                          <a:latin typeface="Cambria Math" panose="02040503050406030204" pitchFamily="18" charset="0"/>
                        </a:rPr>
                        <m:t>3−6</m:t>
                      </m:r>
                      <m:r>
                        <a:rPr lang="zh-CN" altLang="en-US" i="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2F644881-3C60-408D-99B8-59AF43459151}"/>
                  </a:ext>
                </a:extLst>
              </p:cNvPr>
              <p:cNvSpPr txBox="1">
                <a:spLocks noRot="1" noChangeAspect="1" noMove="1" noResize="1" noEditPoints="1" noAdjustHandles="1" noChangeArrowheads="1" noChangeShapeType="1" noTextEdit="1"/>
              </p:cNvSpPr>
              <p:nvPr/>
            </p:nvSpPr>
            <p:spPr>
              <a:xfrm>
                <a:off x="989856" y="2204864"/>
                <a:ext cx="7542584" cy="87690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79F0E1F-DD7E-41A2-8EE2-1055F9C279D6}"/>
                  </a:ext>
                </a:extLst>
              </p:cNvPr>
              <p:cNvSpPr txBox="1"/>
              <p:nvPr/>
            </p:nvSpPr>
            <p:spPr>
              <a:xfrm>
                <a:off x="1403648" y="3820978"/>
                <a:ext cx="6912768" cy="400110"/>
              </a:xfrm>
              <a:prstGeom prst="rect">
                <a:avLst/>
              </a:prstGeom>
              <a:solidFill>
                <a:schemeClr val="bg1">
                  <a:lumMod val="95000"/>
                </a:schemeClr>
              </a:solidFill>
              <a:ln>
                <a:solidFill>
                  <a:schemeClr val="accent1"/>
                </a:solidFill>
              </a:ln>
            </p:spPr>
            <p:txBody>
              <a:bodyPr wrap="square">
                <a:spAutoFit/>
              </a:bodyPr>
              <a:lstStyle/>
              <a:p>
                <a:pPr algn="ctr"/>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给定类别</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𝑦</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的条件下各项特征</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的概率分布</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𝑦</m:t>
                        </m:r>
                      </m:e>
                    </m:d>
                  </m:oMath>
                </a14:m>
                <a:endParaRPr lang="zh-CN" altLang="en-US" sz="2000" dirty="0"/>
              </a:p>
            </p:txBody>
          </p:sp>
        </mc:Choice>
        <mc:Fallback xmlns="">
          <p:sp>
            <p:nvSpPr>
              <p:cNvPr id="8" name="文本框 7">
                <a:extLst>
                  <a:ext uri="{FF2B5EF4-FFF2-40B4-BE49-F238E27FC236}">
                    <a16:creationId xmlns:a16="http://schemas.microsoft.com/office/drawing/2014/main" id="{F79F0E1F-DD7E-41A2-8EE2-1055F9C279D6}"/>
                  </a:ext>
                </a:extLst>
              </p:cNvPr>
              <p:cNvSpPr txBox="1">
                <a:spLocks noRot="1" noChangeAspect="1" noMove="1" noResize="1" noEditPoints="1" noAdjustHandles="1" noChangeArrowheads="1" noChangeShapeType="1" noTextEdit="1"/>
              </p:cNvSpPr>
              <p:nvPr/>
            </p:nvSpPr>
            <p:spPr>
              <a:xfrm>
                <a:off x="1403648" y="3820978"/>
                <a:ext cx="6912768" cy="400110"/>
              </a:xfrm>
              <a:prstGeom prst="rect">
                <a:avLst/>
              </a:prstGeom>
              <a:blipFill>
                <a:blip r:embed="rId3"/>
                <a:stretch>
                  <a:fillRect t="-11940" b="-20896"/>
                </a:stretch>
              </a:blipFill>
              <a:ln>
                <a:solidFill>
                  <a:schemeClr val="accent1"/>
                </a:solidFill>
              </a:ln>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704FB53-C91B-425B-8DAF-E62401FDA8BB}"/>
              </a:ext>
            </a:extLst>
          </p:cNvPr>
          <p:cNvPicPr>
            <a:picLocks noChangeAspect="1"/>
          </p:cNvPicPr>
          <p:nvPr/>
        </p:nvPicPr>
        <p:blipFill>
          <a:blip r:embed="rId4"/>
          <a:stretch>
            <a:fillRect/>
          </a:stretch>
        </p:blipFill>
        <p:spPr>
          <a:xfrm>
            <a:off x="299441" y="3789040"/>
            <a:ext cx="8545118" cy="2800741"/>
          </a:xfrm>
          <a:prstGeom prst="rect">
            <a:avLst/>
          </a:prstGeom>
        </p:spPr>
      </p:pic>
    </p:spTree>
    <p:extLst>
      <p:ext uri="{BB962C8B-B14F-4D97-AF65-F5344CB8AC3E}">
        <p14:creationId xmlns:p14="http://schemas.microsoft.com/office/powerpoint/2010/main" val="105032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F1029-74C8-43B7-B736-CD09B9CC7AF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D4F351E1-F28E-4B20-B494-69E7101AE432}"/>
              </a:ext>
            </a:extLst>
          </p:cNvPr>
          <p:cNvSpPr>
            <a:spLocks noGrp="1"/>
          </p:cNvSpPr>
          <p:nvPr>
            <p:ph idx="1"/>
          </p:nvPr>
        </p:nvSpPr>
        <p:spPr/>
        <p:txBody>
          <a:bodyPr>
            <a:normAutofit/>
          </a:bodyPr>
          <a:lstStyle/>
          <a:p>
            <a:r>
              <a:rPr lang="zh-CN" altLang="en-US" dirty="0"/>
              <a:t>朴素贝叶斯与参数估计</a:t>
            </a:r>
            <a:endParaRPr lang="en-US" altLang="zh-CN" dirty="0"/>
          </a:p>
          <a:p>
            <a:pPr lvl="1"/>
            <a:endParaRPr lang="en-US" altLang="zh-CN" dirty="0"/>
          </a:p>
          <a:p>
            <a:pPr lvl="1"/>
            <a:endParaRPr lang="en-US" altLang="zh-CN" dirty="0"/>
          </a:p>
          <a:p>
            <a:pPr lvl="1"/>
            <a:r>
              <a:rPr lang="zh-CN" altLang="en-US" dirty="0"/>
              <a:t>特征条件概率的估计</a:t>
            </a:r>
            <a:endParaRPr lang="en-US" altLang="zh-CN" dirty="0"/>
          </a:p>
          <a:p>
            <a:pPr lvl="1"/>
            <a:endParaRPr lang="en-US" altLang="zh-CN"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F644881-3C60-408D-99B8-59AF43459151}"/>
                  </a:ext>
                </a:extLst>
              </p:cNvPr>
              <p:cNvSpPr txBox="1"/>
              <p:nvPr/>
            </p:nvSpPr>
            <p:spPr>
              <a:xfrm>
                <a:off x="989856" y="2204864"/>
                <a:ext cx="7542584"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𝑑</m:t>
                          </m:r>
                        </m:sup>
                        <m:e>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𝑌</m:t>
                              </m:r>
                            </m:e>
                          </m:d>
                        </m:e>
                      </m:nary>
                      <m:r>
                        <a:rPr lang="zh-CN" altLang="en-US" i="0">
                          <a:latin typeface="Cambria Math" panose="02040503050406030204" pitchFamily="18" charset="0"/>
                        </a:rPr>
                        <m:t>.  </m:t>
                      </m:r>
                      <m:r>
                        <a:rPr lang="zh-CN" altLang="en-US" i="0">
                          <a:latin typeface="Cambria Math" panose="02040503050406030204" pitchFamily="18" charset="0"/>
                        </a:rPr>
                        <m:t>（</m:t>
                      </m:r>
                      <m:r>
                        <a:rPr lang="zh-CN" altLang="en-US" i="0">
                          <a:latin typeface="Cambria Math" panose="02040503050406030204" pitchFamily="18" charset="0"/>
                        </a:rPr>
                        <m:t>3−6</m:t>
                      </m:r>
                      <m:r>
                        <a:rPr lang="zh-CN" altLang="en-US" i="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2F644881-3C60-408D-99B8-59AF43459151}"/>
                  </a:ext>
                </a:extLst>
              </p:cNvPr>
              <p:cNvSpPr txBox="1">
                <a:spLocks noRot="1" noChangeAspect="1" noMove="1" noResize="1" noEditPoints="1" noAdjustHandles="1" noChangeArrowheads="1" noChangeShapeType="1" noTextEdit="1"/>
              </p:cNvSpPr>
              <p:nvPr/>
            </p:nvSpPr>
            <p:spPr>
              <a:xfrm>
                <a:off x="989856" y="2204864"/>
                <a:ext cx="7542584" cy="8769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79F0E1F-DD7E-41A2-8EE2-1055F9C279D6}"/>
                  </a:ext>
                </a:extLst>
              </p:cNvPr>
              <p:cNvSpPr txBox="1"/>
              <p:nvPr/>
            </p:nvSpPr>
            <p:spPr>
              <a:xfrm>
                <a:off x="1403648" y="3820978"/>
                <a:ext cx="6912768" cy="400110"/>
              </a:xfrm>
              <a:prstGeom prst="rect">
                <a:avLst/>
              </a:prstGeom>
              <a:solidFill>
                <a:schemeClr val="bg1">
                  <a:lumMod val="95000"/>
                </a:schemeClr>
              </a:solidFill>
              <a:ln>
                <a:solidFill>
                  <a:schemeClr val="accent1"/>
                </a:solidFill>
              </a:ln>
            </p:spPr>
            <p:txBody>
              <a:bodyPr wrap="square">
                <a:spAutoFit/>
              </a:bodyPr>
              <a:lstStyle/>
              <a:p>
                <a:pPr algn="ctr"/>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给定类别</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𝑦</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的条件下各项特征</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的概率分布</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𝑦</m:t>
                        </m:r>
                      </m:e>
                    </m:d>
                  </m:oMath>
                </a14:m>
                <a:endParaRPr lang="zh-CN" altLang="en-US" sz="2000" dirty="0"/>
              </a:p>
            </p:txBody>
          </p:sp>
        </mc:Choice>
        <mc:Fallback xmlns="">
          <p:sp>
            <p:nvSpPr>
              <p:cNvPr id="8" name="文本框 7">
                <a:extLst>
                  <a:ext uri="{FF2B5EF4-FFF2-40B4-BE49-F238E27FC236}">
                    <a16:creationId xmlns:a16="http://schemas.microsoft.com/office/drawing/2014/main" id="{F79F0E1F-DD7E-41A2-8EE2-1055F9C279D6}"/>
                  </a:ext>
                </a:extLst>
              </p:cNvPr>
              <p:cNvSpPr txBox="1">
                <a:spLocks noRot="1" noChangeAspect="1" noMove="1" noResize="1" noEditPoints="1" noAdjustHandles="1" noChangeArrowheads="1" noChangeShapeType="1" noTextEdit="1"/>
              </p:cNvSpPr>
              <p:nvPr/>
            </p:nvSpPr>
            <p:spPr>
              <a:xfrm>
                <a:off x="1403648" y="3820978"/>
                <a:ext cx="6912768" cy="400110"/>
              </a:xfrm>
              <a:prstGeom prst="rect">
                <a:avLst/>
              </a:prstGeom>
              <a:blipFill>
                <a:blip r:embed="rId4"/>
                <a:stretch>
                  <a:fillRect t="-11940" b="-20896"/>
                </a:stretch>
              </a:blipFill>
              <a:ln>
                <a:solidFill>
                  <a:schemeClr val="accent1"/>
                </a:solidFill>
              </a:ln>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51067FE-65A7-4345-A0EF-6B608D6BA356}"/>
              </a:ext>
            </a:extLst>
          </p:cNvPr>
          <p:cNvPicPr>
            <a:picLocks noChangeAspect="1"/>
          </p:cNvPicPr>
          <p:nvPr/>
        </p:nvPicPr>
        <p:blipFill>
          <a:blip r:embed="rId5"/>
          <a:stretch>
            <a:fillRect/>
          </a:stretch>
        </p:blipFill>
        <p:spPr>
          <a:xfrm>
            <a:off x="467544" y="2132856"/>
            <a:ext cx="8229600" cy="4608945"/>
          </a:xfrm>
          <a:prstGeom prst="rect">
            <a:avLst/>
          </a:prstGeom>
        </p:spPr>
      </p:pic>
    </p:spTree>
    <p:extLst>
      <p:ext uri="{BB962C8B-B14F-4D97-AF65-F5344CB8AC3E}">
        <p14:creationId xmlns:p14="http://schemas.microsoft.com/office/powerpoint/2010/main" val="421664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F1029-74C8-43B7-B736-CD09B9CC7AF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D4F351E1-F28E-4B20-B494-69E7101AE432}"/>
              </a:ext>
            </a:extLst>
          </p:cNvPr>
          <p:cNvSpPr>
            <a:spLocks noGrp="1"/>
          </p:cNvSpPr>
          <p:nvPr>
            <p:ph idx="1"/>
          </p:nvPr>
        </p:nvSpPr>
        <p:spPr/>
        <p:txBody>
          <a:bodyPr>
            <a:normAutofit/>
          </a:bodyPr>
          <a:lstStyle/>
          <a:p>
            <a:r>
              <a:rPr lang="zh-CN" altLang="en-US" dirty="0"/>
              <a:t>朴素贝叶斯与参数估计</a:t>
            </a:r>
            <a:endParaRPr lang="en-US" altLang="zh-CN" dirty="0"/>
          </a:p>
          <a:p>
            <a:pPr lvl="1"/>
            <a:endParaRPr lang="en-US" altLang="zh-CN" dirty="0"/>
          </a:p>
          <a:p>
            <a:pPr lvl="1"/>
            <a:endParaRPr lang="en-US" altLang="zh-CN" dirty="0"/>
          </a:p>
          <a:p>
            <a:pPr lvl="1"/>
            <a:r>
              <a:rPr lang="zh-CN" altLang="en-US" dirty="0"/>
              <a:t>特征条件概率的估计</a:t>
            </a:r>
            <a:endParaRPr lang="en-US" altLang="zh-CN" dirty="0"/>
          </a:p>
          <a:p>
            <a:pPr lvl="1"/>
            <a:endParaRPr lang="en-US" altLang="zh-CN"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F644881-3C60-408D-99B8-59AF43459151}"/>
                  </a:ext>
                </a:extLst>
              </p:cNvPr>
              <p:cNvSpPr txBox="1"/>
              <p:nvPr/>
            </p:nvSpPr>
            <p:spPr>
              <a:xfrm>
                <a:off x="989856" y="2204864"/>
                <a:ext cx="7542584"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sub>
                          </m:sSub>
                          <m:r>
                            <a:rPr lang="zh-CN" altLang="en-US" i="0">
                              <a:latin typeface="Cambria Math" panose="02040503050406030204" pitchFamily="18" charset="0"/>
                            </a:rPr>
                            <m:t>|</m:t>
                          </m:r>
                          <m:r>
                            <a:rPr lang="zh-CN" altLang="en-US" i="1">
                              <a:latin typeface="Cambria Math" panose="02040503050406030204" pitchFamily="18" charset="0"/>
                            </a:rPr>
                            <m:t>𝑌</m:t>
                          </m:r>
                        </m:e>
                      </m:d>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𝑑</m:t>
                          </m:r>
                        </m:sup>
                        <m:e>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𝑌</m:t>
                              </m:r>
                            </m:e>
                          </m:d>
                        </m:e>
                      </m:nary>
                      <m:r>
                        <a:rPr lang="zh-CN" altLang="en-US" i="0">
                          <a:latin typeface="Cambria Math" panose="02040503050406030204" pitchFamily="18" charset="0"/>
                        </a:rPr>
                        <m:t>.  </m:t>
                      </m:r>
                      <m:r>
                        <a:rPr lang="zh-CN" altLang="en-US" i="0">
                          <a:latin typeface="Cambria Math" panose="02040503050406030204" pitchFamily="18" charset="0"/>
                        </a:rPr>
                        <m:t>（</m:t>
                      </m:r>
                      <m:r>
                        <a:rPr lang="zh-CN" altLang="en-US" i="0">
                          <a:latin typeface="Cambria Math" panose="02040503050406030204" pitchFamily="18" charset="0"/>
                        </a:rPr>
                        <m:t>3−6</m:t>
                      </m:r>
                      <m:r>
                        <a:rPr lang="zh-CN" altLang="en-US" i="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2F644881-3C60-408D-99B8-59AF43459151}"/>
                  </a:ext>
                </a:extLst>
              </p:cNvPr>
              <p:cNvSpPr txBox="1">
                <a:spLocks noRot="1" noChangeAspect="1" noMove="1" noResize="1" noEditPoints="1" noAdjustHandles="1" noChangeArrowheads="1" noChangeShapeType="1" noTextEdit="1"/>
              </p:cNvSpPr>
              <p:nvPr/>
            </p:nvSpPr>
            <p:spPr>
              <a:xfrm>
                <a:off x="989856" y="2204864"/>
                <a:ext cx="7542584" cy="87690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79F0E1F-DD7E-41A2-8EE2-1055F9C279D6}"/>
                  </a:ext>
                </a:extLst>
              </p:cNvPr>
              <p:cNvSpPr txBox="1"/>
              <p:nvPr/>
            </p:nvSpPr>
            <p:spPr>
              <a:xfrm>
                <a:off x="1403648" y="3820978"/>
                <a:ext cx="6912768" cy="400110"/>
              </a:xfrm>
              <a:prstGeom prst="rect">
                <a:avLst/>
              </a:prstGeom>
              <a:solidFill>
                <a:schemeClr val="bg1">
                  <a:lumMod val="95000"/>
                </a:schemeClr>
              </a:solidFill>
              <a:ln>
                <a:solidFill>
                  <a:schemeClr val="accent1"/>
                </a:solidFill>
              </a:ln>
            </p:spPr>
            <p:txBody>
              <a:bodyPr wrap="square">
                <a:spAutoFit/>
              </a:bodyPr>
              <a:lstStyle/>
              <a:p>
                <a:pPr algn="ctr"/>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给定类别</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𝑦</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的条件下各项特征</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的概率分布</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𝑦</m:t>
                        </m:r>
                      </m:e>
                    </m:d>
                  </m:oMath>
                </a14:m>
                <a:endParaRPr lang="zh-CN" altLang="en-US" sz="2000" dirty="0"/>
              </a:p>
            </p:txBody>
          </p:sp>
        </mc:Choice>
        <mc:Fallback xmlns="">
          <p:sp>
            <p:nvSpPr>
              <p:cNvPr id="8" name="文本框 7">
                <a:extLst>
                  <a:ext uri="{FF2B5EF4-FFF2-40B4-BE49-F238E27FC236}">
                    <a16:creationId xmlns:a16="http://schemas.microsoft.com/office/drawing/2014/main" id="{F79F0E1F-DD7E-41A2-8EE2-1055F9C279D6}"/>
                  </a:ext>
                </a:extLst>
              </p:cNvPr>
              <p:cNvSpPr txBox="1">
                <a:spLocks noRot="1" noChangeAspect="1" noMove="1" noResize="1" noEditPoints="1" noAdjustHandles="1" noChangeArrowheads="1" noChangeShapeType="1" noTextEdit="1"/>
              </p:cNvSpPr>
              <p:nvPr/>
            </p:nvSpPr>
            <p:spPr>
              <a:xfrm>
                <a:off x="1403648" y="3820978"/>
                <a:ext cx="6912768" cy="400110"/>
              </a:xfrm>
              <a:prstGeom prst="rect">
                <a:avLst/>
              </a:prstGeom>
              <a:blipFill>
                <a:blip r:embed="rId4"/>
                <a:stretch>
                  <a:fillRect t="-11940" b="-20896"/>
                </a:stretch>
              </a:blipFill>
              <a:ln>
                <a:solidFill>
                  <a:schemeClr val="accent1"/>
                </a:solidFill>
              </a:ln>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84171A1-27A0-4C58-996C-6BDA945AF0FC}"/>
              </a:ext>
            </a:extLst>
          </p:cNvPr>
          <p:cNvPicPr>
            <a:picLocks noChangeAspect="1"/>
          </p:cNvPicPr>
          <p:nvPr/>
        </p:nvPicPr>
        <p:blipFill>
          <a:blip r:embed="rId5"/>
          <a:stretch>
            <a:fillRect/>
          </a:stretch>
        </p:blipFill>
        <p:spPr>
          <a:xfrm>
            <a:off x="318494" y="2276872"/>
            <a:ext cx="8507012" cy="3410426"/>
          </a:xfrm>
          <a:prstGeom prst="rect">
            <a:avLst/>
          </a:prstGeom>
        </p:spPr>
      </p:pic>
    </p:spTree>
    <p:extLst>
      <p:ext uri="{BB962C8B-B14F-4D97-AF65-F5344CB8AC3E}">
        <p14:creationId xmlns:p14="http://schemas.microsoft.com/office/powerpoint/2010/main" val="213505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6A12B-30E3-43FB-9C74-178E1F4C9B9E}"/>
              </a:ext>
            </a:extLst>
          </p:cNvPr>
          <p:cNvSpPr>
            <a:spLocks noGrp="1"/>
          </p:cNvSpPr>
          <p:nvPr>
            <p:ph type="title"/>
          </p:nvPr>
        </p:nvSpPr>
        <p:spPr/>
        <p:txBody>
          <a:bodyPr/>
          <a:lstStyle/>
          <a:p>
            <a:r>
              <a:rPr lang="zh-CN" altLang="en-US" dirty="0"/>
              <a:t>第</a:t>
            </a:r>
            <a:r>
              <a:rPr lang="en-US" altLang="zh-CN" dirty="0"/>
              <a:t>3</a:t>
            </a:r>
            <a:r>
              <a:rPr lang="zh-CN" altLang="en-US" dirty="0"/>
              <a:t>章 分类问题</a:t>
            </a:r>
          </a:p>
        </p:txBody>
      </p:sp>
      <p:sp>
        <p:nvSpPr>
          <p:cNvPr id="3" name="内容占位符 2">
            <a:extLst>
              <a:ext uri="{FF2B5EF4-FFF2-40B4-BE49-F238E27FC236}">
                <a16:creationId xmlns:a16="http://schemas.microsoft.com/office/drawing/2014/main" id="{5160FDC8-5B56-4408-A6DD-391174D0DBC0}"/>
              </a:ext>
            </a:extLst>
          </p:cNvPr>
          <p:cNvSpPr>
            <a:spLocks noGrp="1"/>
          </p:cNvSpPr>
          <p:nvPr>
            <p:ph idx="1"/>
          </p:nvPr>
        </p:nvSpPr>
        <p:spPr/>
        <p:txBody>
          <a:bodyPr>
            <a:normAutofit fontScale="62500" lnSpcReduction="20000"/>
          </a:bodyPr>
          <a:lstStyle/>
          <a:p>
            <a:r>
              <a:rPr lang="zh-CN" altLang="en-US" dirty="0"/>
              <a:t>为了认识客观世界，人们按相似程度将客观事物划分成</a:t>
            </a:r>
            <a:r>
              <a:rPr lang="zh-CN" altLang="en-US" dirty="0">
                <a:solidFill>
                  <a:srgbClr val="FF0000"/>
                </a:solidFill>
              </a:rPr>
              <a:t>类别</a:t>
            </a:r>
            <a:r>
              <a:rPr lang="zh-CN" altLang="en-US" dirty="0"/>
              <a:t>（</a:t>
            </a:r>
            <a:r>
              <a:rPr lang="en-US" altLang="zh-CN" dirty="0"/>
              <a:t>class</a:t>
            </a:r>
            <a:r>
              <a:rPr lang="zh-CN" altLang="en-US" dirty="0"/>
              <a:t>）</a:t>
            </a:r>
            <a:endParaRPr lang="en-US" altLang="zh-CN" dirty="0"/>
          </a:p>
          <a:p>
            <a:endParaRPr lang="en-US" altLang="zh-CN" dirty="0"/>
          </a:p>
          <a:p>
            <a:r>
              <a:rPr lang="zh-CN" altLang="en-US" dirty="0"/>
              <a:t>从不同角度观察客观事物会得到不同的属性，这种属性就被称为客观事物的</a:t>
            </a:r>
            <a:r>
              <a:rPr lang="zh-CN" altLang="en-US" dirty="0">
                <a:solidFill>
                  <a:srgbClr val="FF0000"/>
                </a:solidFill>
              </a:rPr>
              <a:t>特征</a:t>
            </a:r>
            <a:r>
              <a:rPr lang="zh-CN" altLang="en-US" dirty="0"/>
              <a:t>（</a:t>
            </a:r>
            <a:r>
              <a:rPr lang="en-US" altLang="zh-CN" dirty="0"/>
              <a:t>feature</a:t>
            </a:r>
            <a:r>
              <a:rPr lang="zh-CN" altLang="en-US" dirty="0"/>
              <a:t>）。度量事物之间的相似程度，可以基于特征定义不同形式的</a:t>
            </a:r>
            <a:r>
              <a:rPr lang="zh-CN" altLang="en-US" dirty="0">
                <a:solidFill>
                  <a:srgbClr val="FF0000"/>
                </a:solidFill>
              </a:rPr>
              <a:t>距离</a:t>
            </a:r>
            <a:r>
              <a:rPr lang="zh-CN" altLang="en-US" dirty="0"/>
              <a:t>（</a:t>
            </a:r>
            <a:r>
              <a:rPr lang="en-US" altLang="zh-CN" dirty="0"/>
              <a:t>distance</a:t>
            </a:r>
            <a:r>
              <a:rPr lang="zh-CN" altLang="en-US" dirty="0"/>
              <a:t>）</a:t>
            </a:r>
            <a:endParaRPr lang="en-US" altLang="zh-CN" dirty="0"/>
          </a:p>
          <a:p>
            <a:r>
              <a:rPr lang="zh-CN" altLang="en-US" dirty="0">
                <a:solidFill>
                  <a:srgbClr val="FF0000"/>
                </a:solidFill>
              </a:rPr>
              <a:t>同类</a:t>
            </a:r>
            <a:r>
              <a:rPr lang="zh-CN" altLang="en-US" dirty="0"/>
              <a:t>事物之间的相似度高，相互间的特征距离就小；反之，</a:t>
            </a:r>
            <a:r>
              <a:rPr lang="zh-CN" altLang="en-US" dirty="0">
                <a:solidFill>
                  <a:srgbClr val="FF0000"/>
                </a:solidFill>
              </a:rPr>
              <a:t>不同类</a:t>
            </a:r>
            <a:r>
              <a:rPr lang="zh-CN" altLang="en-US" dirty="0"/>
              <a:t>事物之间的相似度低，特征距离就大</a:t>
            </a:r>
            <a:endParaRPr lang="en-US" altLang="zh-CN" dirty="0"/>
          </a:p>
          <a:p>
            <a:endParaRPr lang="en-US" altLang="zh-CN" dirty="0"/>
          </a:p>
          <a:p>
            <a:r>
              <a:rPr lang="zh-CN" altLang="en-US" dirty="0"/>
              <a:t>给定样本特征，将其划归某一类别，这就是</a:t>
            </a:r>
            <a:r>
              <a:rPr lang="zh-CN" altLang="en-US" dirty="0">
                <a:solidFill>
                  <a:srgbClr val="FF0000"/>
                </a:solidFill>
              </a:rPr>
              <a:t>分类</a:t>
            </a:r>
            <a:r>
              <a:rPr lang="zh-CN" altLang="en-US" dirty="0"/>
              <a:t>（</a:t>
            </a:r>
            <a:r>
              <a:rPr lang="en-US" altLang="zh-CN" dirty="0"/>
              <a:t>classification</a:t>
            </a:r>
            <a:r>
              <a:rPr lang="zh-CN" altLang="en-US" dirty="0"/>
              <a:t>）问题，或称为</a:t>
            </a:r>
            <a:r>
              <a:rPr lang="zh-CN" altLang="en-US" dirty="0">
                <a:solidFill>
                  <a:srgbClr val="FF0000"/>
                </a:solidFill>
              </a:rPr>
              <a:t>识别</a:t>
            </a:r>
            <a:r>
              <a:rPr lang="zh-CN" altLang="en-US" dirty="0"/>
              <a:t>（</a:t>
            </a:r>
            <a:r>
              <a:rPr lang="en-US" altLang="zh-CN" dirty="0"/>
              <a:t>recognition</a:t>
            </a:r>
            <a:r>
              <a:rPr lang="zh-CN" altLang="en-US" dirty="0"/>
              <a:t>）问题</a:t>
            </a:r>
            <a:endParaRPr lang="en-US" altLang="zh-CN" dirty="0"/>
          </a:p>
          <a:p>
            <a:endParaRPr lang="en-US" altLang="zh-CN" dirty="0"/>
          </a:p>
          <a:p>
            <a:r>
              <a:rPr lang="zh-CN" altLang="en-US" dirty="0"/>
              <a:t>对分类问题进行抽象、建模，然后基于类别特征建立</a:t>
            </a:r>
            <a:r>
              <a:rPr lang="zh-CN" altLang="en-US" dirty="0">
                <a:solidFill>
                  <a:srgbClr val="FF0000"/>
                </a:solidFill>
              </a:rPr>
              <a:t>判别函数</a:t>
            </a:r>
            <a:r>
              <a:rPr lang="zh-CN" altLang="en-US" dirty="0"/>
              <a:t>（</a:t>
            </a:r>
            <a:r>
              <a:rPr lang="en-US" altLang="zh-CN" dirty="0"/>
              <a:t>discriminant function</a:t>
            </a:r>
            <a:r>
              <a:rPr lang="zh-CN" altLang="en-US" dirty="0"/>
              <a:t>，或称决策函数），并根据判别函数进行分类决策</a:t>
            </a:r>
            <a:endParaRPr lang="en-US" altLang="zh-CN" dirty="0"/>
          </a:p>
          <a:p>
            <a:r>
              <a:rPr lang="zh-CN" altLang="en-US" dirty="0"/>
              <a:t>机器学习将分类所用的判别函数称作</a:t>
            </a:r>
            <a:r>
              <a:rPr lang="zh-CN" altLang="en-US" dirty="0">
                <a:solidFill>
                  <a:srgbClr val="FF0000"/>
                </a:solidFill>
              </a:rPr>
              <a:t>分类器</a:t>
            </a:r>
            <a:r>
              <a:rPr lang="zh-CN" altLang="en-US" dirty="0"/>
              <a:t>（</a:t>
            </a:r>
            <a:r>
              <a:rPr lang="en-US" altLang="zh-CN" dirty="0"/>
              <a:t>classifier</a:t>
            </a:r>
            <a:r>
              <a:rPr lang="zh-CN" altLang="en-US" dirty="0"/>
              <a:t>）</a:t>
            </a:r>
          </a:p>
        </p:txBody>
      </p:sp>
    </p:spTree>
    <p:extLst>
      <p:ext uri="{BB962C8B-B14F-4D97-AF65-F5344CB8AC3E}">
        <p14:creationId xmlns:p14="http://schemas.microsoft.com/office/powerpoint/2010/main" val="130887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F1029-74C8-43B7-B736-CD09B9CC7AF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D4F351E1-F28E-4B20-B494-69E7101AE432}"/>
              </a:ext>
            </a:extLst>
          </p:cNvPr>
          <p:cNvSpPr>
            <a:spLocks noGrp="1"/>
          </p:cNvSpPr>
          <p:nvPr>
            <p:ph idx="1"/>
          </p:nvPr>
        </p:nvSpPr>
        <p:spPr/>
        <p:txBody>
          <a:bodyPr>
            <a:normAutofit/>
          </a:bodyPr>
          <a:lstStyle/>
          <a:p>
            <a:r>
              <a:rPr lang="zh-CN" altLang="en-US" dirty="0"/>
              <a:t>朴素贝叶斯与参数估计</a:t>
            </a:r>
            <a:endParaRPr lang="en-US" altLang="zh-CN" dirty="0"/>
          </a:p>
          <a:p>
            <a:pPr lvl="1"/>
            <a:r>
              <a:rPr lang="zh-CN" altLang="en-US" dirty="0"/>
              <a:t>乳腺癌数据集“</a:t>
            </a:r>
            <a:r>
              <a:rPr lang="en-US" altLang="zh-CN" dirty="0"/>
              <a:t>breast cancer </a:t>
            </a:r>
            <a:r>
              <a:rPr lang="en-US" altLang="zh-CN" dirty="0" err="1"/>
              <a:t>wisconsin</a:t>
            </a:r>
            <a:r>
              <a:rPr lang="en-US" altLang="zh-CN" dirty="0"/>
              <a:t> dataset”</a:t>
            </a:r>
          </a:p>
          <a:p>
            <a:pPr lvl="1"/>
            <a:endParaRPr lang="en-US" altLang="zh-CN" dirty="0"/>
          </a:p>
        </p:txBody>
      </p:sp>
      <p:pic>
        <p:nvPicPr>
          <p:cNvPr id="7" name="图片 6">
            <a:extLst>
              <a:ext uri="{FF2B5EF4-FFF2-40B4-BE49-F238E27FC236}">
                <a16:creationId xmlns:a16="http://schemas.microsoft.com/office/drawing/2014/main" id="{625F2340-6614-44FD-893A-97C05936CA25}"/>
              </a:ext>
            </a:extLst>
          </p:cNvPr>
          <p:cNvPicPr/>
          <p:nvPr/>
        </p:nvPicPr>
        <p:blipFill>
          <a:blip r:embed="rId2"/>
          <a:stretch>
            <a:fillRect/>
          </a:stretch>
        </p:blipFill>
        <p:spPr>
          <a:xfrm>
            <a:off x="1385922" y="2802602"/>
            <a:ext cx="5274310" cy="3074670"/>
          </a:xfrm>
          <a:prstGeom prst="rect">
            <a:avLst/>
          </a:prstGeom>
        </p:spPr>
      </p:pic>
    </p:spTree>
    <p:extLst>
      <p:ext uri="{BB962C8B-B14F-4D97-AF65-F5344CB8AC3E}">
        <p14:creationId xmlns:p14="http://schemas.microsoft.com/office/powerpoint/2010/main" val="341612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F1029-74C8-43B7-B736-CD09B9CC7AF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D4F351E1-F28E-4B20-B494-69E7101AE432}"/>
              </a:ext>
            </a:extLst>
          </p:cNvPr>
          <p:cNvSpPr>
            <a:spLocks noGrp="1"/>
          </p:cNvSpPr>
          <p:nvPr>
            <p:ph idx="1"/>
          </p:nvPr>
        </p:nvSpPr>
        <p:spPr/>
        <p:txBody>
          <a:bodyPr>
            <a:normAutofit/>
          </a:bodyPr>
          <a:lstStyle/>
          <a:p>
            <a:r>
              <a:rPr lang="zh-CN" altLang="en-US" dirty="0"/>
              <a:t>朴素贝叶斯与参数估计</a:t>
            </a:r>
            <a:endParaRPr lang="en-US" altLang="zh-CN" dirty="0"/>
          </a:p>
          <a:p>
            <a:pPr lvl="1"/>
            <a:r>
              <a:rPr lang="zh-CN" altLang="en-US" dirty="0"/>
              <a:t>乳腺癌数据集“</a:t>
            </a:r>
            <a:r>
              <a:rPr lang="en-US" altLang="zh-CN" dirty="0"/>
              <a:t>breast cancer </a:t>
            </a:r>
            <a:r>
              <a:rPr lang="en-US" altLang="zh-CN" dirty="0" err="1"/>
              <a:t>wisconsin</a:t>
            </a:r>
            <a:r>
              <a:rPr lang="en-US" altLang="zh-CN" dirty="0"/>
              <a:t> dataset”</a:t>
            </a:r>
          </a:p>
          <a:p>
            <a:pPr lvl="1"/>
            <a:endParaRPr lang="en-US" altLang="zh-CN" dirty="0"/>
          </a:p>
          <a:p>
            <a:pPr lvl="1"/>
            <a:r>
              <a:rPr lang="zh-CN" altLang="en-US" dirty="0"/>
              <a:t>使用</a:t>
            </a:r>
            <a:r>
              <a:rPr lang="en-US" altLang="zh-CN" dirty="0"/>
              <a:t>Scikit-learn</a:t>
            </a:r>
            <a:r>
              <a:rPr lang="zh-CN" altLang="en-US" dirty="0"/>
              <a:t>库中的朴素贝叶斯模型</a:t>
            </a:r>
            <a:endParaRPr lang="en-US" altLang="zh-CN" dirty="0"/>
          </a:p>
          <a:p>
            <a:pPr lvl="2"/>
            <a:r>
              <a:rPr lang="en-US" altLang="zh-CN" dirty="0" err="1"/>
              <a:t>GaussianNB</a:t>
            </a:r>
            <a:r>
              <a:rPr lang="zh-CN" altLang="en-US" dirty="0"/>
              <a:t>（高斯分布特征）</a:t>
            </a:r>
            <a:endParaRPr lang="en-US" altLang="zh-CN" dirty="0"/>
          </a:p>
          <a:p>
            <a:pPr lvl="2"/>
            <a:r>
              <a:rPr lang="en-US" altLang="zh-CN" dirty="0" err="1"/>
              <a:t>MultinomialNB</a:t>
            </a:r>
            <a:r>
              <a:rPr lang="zh-CN" altLang="en-US" dirty="0"/>
              <a:t>（多项分布特征）</a:t>
            </a:r>
            <a:endParaRPr lang="en-US" altLang="zh-CN" dirty="0"/>
          </a:p>
          <a:p>
            <a:pPr lvl="2"/>
            <a:r>
              <a:rPr lang="en-US" altLang="zh-CN" dirty="0" err="1"/>
              <a:t>BernoulliNB</a:t>
            </a:r>
            <a:r>
              <a:rPr lang="zh-CN" altLang="en-US" dirty="0"/>
              <a:t>（伯努利分布特征）</a:t>
            </a:r>
            <a:endParaRPr lang="en-US" altLang="zh-CN" dirty="0"/>
          </a:p>
          <a:p>
            <a:pPr lvl="2"/>
            <a:endParaRPr lang="en-US" altLang="zh-CN" dirty="0"/>
          </a:p>
          <a:p>
            <a:pPr lvl="2"/>
            <a:r>
              <a:rPr lang="zh-CN" altLang="zh-CN" dirty="0"/>
              <a:t>学习算法</a:t>
            </a:r>
            <a:r>
              <a:rPr lang="en-US" altLang="zh-CN" b="1" dirty="0"/>
              <a:t>fit</a:t>
            </a:r>
            <a:r>
              <a:rPr lang="en-US" altLang="zh-CN" dirty="0"/>
              <a:t>()</a:t>
            </a:r>
            <a:r>
              <a:rPr lang="zh-CN" altLang="zh-CN" dirty="0"/>
              <a:t>、预测算法</a:t>
            </a:r>
            <a:r>
              <a:rPr lang="en-US" altLang="zh-CN" b="1" dirty="0"/>
              <a:t>predict</a:t>
            </a:r>
            <a:r>
              <a:rPr lang="en-US" altLang="zh-CN" dirty="0"/>
              <a:t>()</a:t>
            </a:r>
            <a:r>
              <a:rPr lang="zh-CN" altLang="zh-CN" dirty="0"/>
              <a:t>和评价算法</a:t>
            </a:r>
            <a:r>
              <a:rPr lang="en-US" altLang="zh-CN" b="1" dirty="0"/>
              <a:t>score</a:t>
            </a:r>
            <a:r>
              <a:rPr lang="en-US" altLang="zh-CN" dirty="0"/>
              <a:t>()</a:t>
            </a:r>
          </a:p>
        </p:txBody>
      </p:sp>
    </p:spTree>
    <p:extLst>
      <p:ext uri="{BB962C8B-B14F-4D97-AF65-F5344CB8AC3E}">
        <p14:creationId xmlns:p14="http://schemas.microsoft.com/office/powerpoint/2010/main" val="347847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 calcmode="lin" valueType="num">
                                      <p:cBhvr additive="base">
                                        <p:cTn id="2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F1029-74C8-43B7-B736-CD09B9CC7AF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D4F351E1-F28E-4B20-B494-69E7101AE432}"/>
              </a:ext>
            </a:extLst>
          </p:cNvPr>
          <p:cNvSpPr>
            <a:spLocks noGrp="1"/>
          </p:cNvSpPr>
          <p:nvPr>
            <p:ph idx="1"/>
          </p:nvPr>
        </p:nvSpPr>
        <p:spPr/>
        <p:txBody>
          <a:bodyPr>
            <a:normAutofit lnSpcReduction="10000"/>
          </a:bodyPr>
          <a:lstStyle/>
          <a:p>
            <a:r>
              <a:rPr lang="zh-CN" altLang="en-US" dirty="0"/>
              <a:t>朴素贝叶斯与参数估计</a:t>
            </a:r>
            <a:endParaRPr lang="en-US" altLang="zh-CN" dirty="0"/>
          </a:p>
          <a:p>
            <a:pPr lvl="1"/>
            <a:r>
              <a:rPr lang="zh-CN" altLang="en-US" dirty="0"/>
              <a:t>乳腺癌数据集“</a:t>
            </a:r>
            <a:r>
              <a:rPr lang="en-US" altLang="zh-CN" dirty="0"/>
              <a:t>breast cancer </a:t>
            </a:r>
            <a:r>
              <a:rPr lang="en-US" altLang="zh-CN" dirty="0" err="1"/>
              <a:t>wisconsin</a:t>
            </a:r>
            <a:r>
              <a:rPr lang="en-US" altLang="zh-CN" dirty="0"/>
              <a:t> dataset”</a:t>
            </a:r>
          </a:p>
          <a:p>
            <a:pPr lvl="2"/>
            <a:r>
              <a:rPr lang="zh-CN" altLang="en-US" dirty="0"/>
              <a:t>加载数据集</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zh-CN" altLang="en-US" dirty="0"/>
              <a:t>拆分训练集和测试集</a:t>
            </a:r>
            <a:endParaRPr lang="en-US" altLang="zh-CN" dirty="0"/>
          </a:p>
          <a:p>
            <a:pPr lvl="2"/>
            <a:endParaRPr lang="en-US" altLang="zh-CN" dirty="0"/>
          </a:p>
        </p:txBody>
      </p:sp>
      <p:pic>
        <p:nvPicPr>
          <p:cNvPr id="4" name="图片 3">
            <a:extLst>
              <a:ext uri="{FF2B5EF4-FFF2-40B4-BE49-F238E27FC236}">
                <a16:creationId xmlns:a16="http://schemas.microsoft.com/office/drawing/2014/main" id="{698652D9-096A-474D-8BB4-CC10B6876B0D}"/>
              </a:ext>
            </a:extLst>
          </p:cNvPr>
          <p:cNvPicPr/>
          <p:nvPr/>
        </p:nvPicPr>
        <p:blipFill>
          <a:blip r:embed="rId2"/>
          <a:stretch>
            <a:fillRect/>
          </a:stretch>
        </p:blipFill>
        <p:spPr>
          <a:xfrm>
            <a:off x="971600" y="2996952"/>
            <a:ext cx="5274310" cy="1985010"/>
          </a:xfrm>
          <a:prstGeom prst="rect">
            <a:avLst/>
          </a:prstGeom>
        </p:spPr>
      </p:pic>
      <p:pic>
        <p:nvPicPr>
          <p:cNvPr id="6" name="图片 5">
            <a:extLst>
              <a:ext uri="{FF2B5EF4-FFF2-40B4-BE49-F238E27FC236}">
                <a16:creationId xmlns:a16="http://schemas.microsoft.com/office/drawing/2014/main" id="{C42C086A-CAE9-4E2D-9612-C9116C6DF6A9}"/>
              </a:ext>
            </a:extLst>
          </p:cNvPr>
          <p:cNvPicPr/>
          <p:nvPr/>
        </p:nvPicPr>
        <p:blipFill>
          <a:blip r:embed="rId3"/>
          <a:stretch>
            <a:fillRect/>
          </a:stretch>
        </p:blipFill>
        <p:spPr>
          <a:xfrm>
            <a:off x="3258130" y="4005064"/>
            <a:ext cx="5274310" cy="1292225"/>
          </a:xfrm>
          <a:prstGeom prst="rect">
            <a:avLst/>
          </a:prstGeom>
        </p:spPr>
      </p:pic>
    </p:spTree>
    <p:extLst>
      <p:ext uri="{BB962C8B-B14F-4D97-AF65-F5344CB8AC3E}">
        <p14:creationId xmlns:p14="http://schemas.microsoft.com/office/powerpoint/2010/main" val="346068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 calcmode="lin" valueType="num">
                                      <p:cBhvr additive="base">
                                        <p:cTn id="1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F1029-74C8-43B7-B736-CD09B9CC7AF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D4F351E1-F28E-4B20-B494-69E7101AE432}"/>
              </a:ext>
            </a:extLst>
          </p:cNvPr>
          <p:cNvSpPr>
            <a:spLocks noGrp="1"/>
          </p:cNvSpPr>
          <p:nvPr>
            <p:ph idx="1"/>
          </p:nvPr>
        </p:nvSpPr>
        <p:spPr/>
        <p:txBody>
          <a:bodyPr>
            <a:normAutofit/>
          </a:bodyPr>
          <a:lstStyle/>
          <a:p>
            <a:r>
              <a:rPr lang="zh-CN" altLang="en-US" dirty="0"/>
              <a:t>朴素贝叶斯与参数估计</a:t>
            </a:r>
            <a:endParaRPr lang="en-US" altLang="zh-CN" dirty="0"/>
          </a:p>
          <a:p>
            <a:pPr lvl="1"/>
            <a:r>
              <a:rPr lang="zh-CN" altLang="en-US" dirty="0"/>
              <a:t>乳腺癌数据集“</a:t>
            </a:r>
            <a:r>
              <a:rPr lang="en-US" altLang="zh-CN" dirty="0"/>
              <a:t>breast cancer </a:t>
            </a:r>
            <a:r>
              <a:rPr lang="en-US" altLang="zh-CN" dirty="0" err="1"/>
              <a:t>wisconsin</a:t>
            </a:r>
            <a:r>
              <a:rPr lang="en-US" altLang="zh-CN" dirty="0"/>
              <a:t> dataset”</a:t>
            </a:r>
          </a:p>
          <a:p>
            <a:pPr lvl="2"/>
            <a:r>
              <a:rPr lang="zh-CN" altLang="en-US" dirty="0"/>
              <a:t>加载数据集</a:t>
            </a:r>
            <a:endParaRPr lang="en-US" altLang="zh-CN" dirty="0"/>
          </a:p>
          <a:p>
            <a:pPr lvl="2"/>
            <a:r>
              <a:rPr lang="zh-CN" altLang="en-US" dirty="0"/>
              <a:t>拆分训练集和测试集</a:t>
            </a:r>
            <a:endParaRPr lang="en-US" altLang="zh-CN" dirty="0"/>
          </a:p>
          <a:p>
            <a:pPr lvl="2"/>
            <a:r>
              <a:rPr lang="zh-CN" altLang="en-US" dirty="0"/>
              <a:t>训练并测试模型</a:t>
            </a:r>
            <a:endParaRPr lang="en-US" altLang="zh-CN" dirty="0"/>
          </a:p>
        </p:txBody>
      </p:sp>
      <p:pic>
        <p:nvPicPr>
          <p:cNvPr id="6" name="图片 5">
            <a:extLst>
              <a:ext uri="{FF2B5EF4-FFF2-40B4-BE49-F238E27FC236}">
                <a16:creationId xmlns:a16="http://schemas.microsoft.com/office/drawing/2014/main" id="{34C4FD82-39BE-410E-8A38-6D84E0452E15}"/>
              </a:ext>
            </a:extLst>
          </p:cNvPr>
          <p:cNvPicPr/>
          <p:nvPr/>
        </p:nvPicPr>
        <p:blipFill>
          <a:blip r:embed="rId2"/>
          <a:stretch>
            <a:fillRect/>
          </a:stretch>
        </p:blipFill>
        <p:spPr>
          <a:xfrm>
            <a:off x="3258130" y="2780928"/>
            <a:ext cx="5274310" cy="3484880"/>
          </a:xfrm>
          <a:prstGeom prst="rect">
            <a:avLst/>
          </a:prstGeom>
        </p:spPr>
      </p:pic>
    </p:spTree>
    <p:extLst>
      <p:ext uri="{BB962C8B-B14F-4D97-AF65-F5344CB8AC3E}">
        <p14:creationId xmlns:p14="http://schemas.microsoft.com/office/powerpoint/2010/main" val="280414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6AC66-C678-4F77-95EA-E53FA9650905}"/>
              </a:ext>
            </a:extLst>
          </p:cNvPr>
          <p:cNvSpPr>
            <a:spLocks noGrp="1"/>
          </p:cNvSpPr>
          <p:nvPr>
            <p:ph type="title"/>
          </p:nvPr>
        </p:nvSpPr>
        <p:spPr/>
        <p:txBody>
          <a:bodyPr/>
          <a:lstStyle/>
          <a:p>
            <a:r>
              <a:rPr lang="en-US" altLang="zh-CN" dirty="0"/>
              <a:t>3.1 </a:t>
            </a:r>
            <a:r>
              <a:rPr lang="zh-CN" altLang="en-US" dirty="0"/>
              <a:t>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F94ED3-409F-4459-918C-31ABB45614F3}"/>
                  </a:ext>
                </a:extLst>
              </p:cNvPr>
              <p:cNvSpPr>
                <a:spLocks noGrp="1"/>
              </p:cNvSpPr>
              <p:nvPr>
                <p:ph idx="1"/>
              </p:nvPr>
            </p:nvSpPr>
            <p:spPr/>
            <p:txBody>
              <a:bodyPr/>
              <a:lstStyle/>
              <a:p>
                <a:r>
                  <a:rPr lang="zh-CN" altLang="en-US" dirty="0"/>
                  <a:t>逻辑斯谛回归与牛顿法</a:t>
                </a:r>
                <a:endParaRPr lang="en-US" altLang="zh-CN" dirty="0"/>
              </a:p>
              <a:p>
                <a:pPr lvl="1"/>
                <a:r>
                  <a:rPr lang="zh-CN" altLang="en-US" dirty="0"/>
                  <a:t>贝叶斯分类器</a:t>
                </a:r>
                <a:endParaRPr lang="en-US" altLang="zh-CN" dirty="0"/>
              </a:p>
              <a:p>
                <a:pPr lvl="1"/>
                <a:r>
                  <a:rPr lang="zh-CN" altLang="zh-CN" dirty="0"/>
                  <a:t>能不能通过特征</a:t>
                </a:r>
                <a14:m>
                  <m:oMath xmlns:m="http://schemas.openxmlformats.org/officeDocument/2006/math">
                    <m:r>
                      <a:rPr lang="en-US" altLang="zh-CN" i="1">
                        <a:latin typeface="Cambria Math" panose="02040503050406030204" pitchFamily="18" charset="0"/>
                      </a:rPr>
                      <m:t>𝑋</m:t>
                    </m:r>
                  </m:oMath>
                </a14:m>
                <a:r>
                  <a:rPr lang="zh-CN" altLang="zh-CN" dirty="0"/>
                  <a:t>直接估计出后验概率</a:t>
                </a:r>
                <a14:m>
                  <m:oMath xmlns:m="http://schemas.openxmlformats.org/officeDocument/2006/math">
                    <m:r>
                      <a:rPr lang="en-US" altLang="zh-CN" i="1">
                        <a:latin typeface="Cambria Math" panose="02040503050406030204" pitchFamily="18" charset="0"/>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𝑖</m:t>
                            </m:r>
                          </m:sub>
                        </m:sSub>
                      </m:e>
                      <m:e>
                        <m:r>
                          <a:rPr lang="en-US" altLang="zh-CN" i="1">
                            <a:latin typeface="Cambria Math" panose="02040503050406030204" pitchFamily="18" charset="0"/>
                          </a:rPr>
                          <m:t>𝑋</m:t>
                        </m:r>
                      </m:e>
                    </m:d>
                  </m:oMath>
                </a14:m>
                <a:r>
                  <a:rPr lang="zh-CN" altLang="zh-CN" dirty="0"/>
                  <a:t>呢？</a:t>
                </a:r>
                <a:endParaRPr lang="en-US" altLang="zh-CN" dirty="0"/>
              </a:p>
              <a:p>
                <a:pPr lvl="1"/>
                <a:r>
                  <a:rPr lang="zh-CN" altLang="zh-CN" dirty="0"/>
                  <a:t>对于二分类问题</a:t>
                </a:r>
                <a:r>
                  <a:rPr lang="zh-CN" altLang="en-US" dirty="0"/>
                  <a:t>（</a:t>
                </a:r>
                <a:r>
                  <a:rPr lang="en-US" altLang="zh-CN" dirty="0"/>
                  <a:t>0-1</a:t>
                </a:r>
                <a:r>
                  <a:rPr lang="zh-CN" altLang="en-US" dirty="0"/>
                  <a:t>分布）</a:t>
                </a:r>
                <a:r>
                  <a:rPr lang="zh-CN" altLang="zh-CN" dirty="0"/>
                  <a:t>来说，给定样本数据集，可以使用逻辑斯谛回归方法直接估计后验概率</a:t>
                </a:r>
                <a14:m>
                  <m:oMath xmlns:m="http://schemas.openxmlformats.org/officeDocument/2006/math">
                    <m:r>
                      <a:rPr lang="en-US" altLang="zh-CN" i="1">
                        <a:latin typeface="Cambria Math" panose="02040503050406030204" pitchFamily="18" charset="0"/>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1</m:t>
                            </m:r>
                          </m:sub>
                        </m:sSub>
                      </m:e>
                      <m:e>
                        <m:r>
                          <a:rPr lang="en-US" altLang="zh-CN" i="1">
                            <a:latin typeface="Cambria Math" panose="02040503050406030204" pitchFamily="18" charset="0"/>
                          </a:rPr>
                          <m:t>𝑋</m:t>
                        </m:r>
                      </m:e>
                    </m:d>
                  </m:oMath>
                </a14:m>
                <a:r>
                  <a:rPr lang="zh-CN" altLang="zh-CN" dirty="0"/>
                  <a:t>、</a:t>
                </a:r>
                <a14:m>
                  <m:oMath xmlns:m="http://schemas.openxmlformats.org/officeDocument/2006/math">
                    <m:r>
                      <a:rPr lang="en-US" altLang="zh-CN" i="1">
                        <a:latin typeface="Cambria Math" panose="02040503050406030204" pitchFamily="18" charset="0"/>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0</m:t>
                            </m:r>
                          </m:sub>
                        </m:sSub>
                      </m:e>
                      <m:e>
                        <m:r>
                          <a:rPr lang="en-US" altLang="zh-CN" i="1">
                            <a:latin typeface="Cambria Math" panose="02040503050406030204" pitchFamily="18" charset="0"/>
                          </a:rPr>
                          <m:t>𝑋</m:t>
                        </m:r>
                      </m:e>
                    </m:d>
                  </m:oMath>
                </a14:m>
                <a:endParaRPr lang="zh-CN" altLang="en-US" dirty="0"/>
              </a:p>
            </p:txBody>
          </p:sp>
        </mc:Choice>
        <mc:Fallback xmlns="">
          <p:sp>
            <p:nvSpPr>
              <p:cNvPr id="3" name="内容占位符 2">
                <a:extLst>
                  <a:ext uri="{FF2B5EF4-FFF2-40B4-BE49-F238E27FC236}">
                    <a16:creationId xmlns:a16="http://schemas.microsoft.com/office/drawing/2014/main" id="{45F94ED3-409F-4459-918C-31ABB45614F3}"/>
                  </a:ext>
                </a:extLst>
              </p:cNvPr>
              <p:cNvSpPr>
                <a:spLocks noGrp="1" noRot="1" noChangeAspect="1" noMove="1" noResize="1" noEditPoints="1" noAdjustHandles="1" noChangeArrowheads="1" noChangeShapeType="1" noTextEdit="1"/>
              </p:cNvSpPr>
              <p:nvPr>
                <p:ph idx="1"/>
              </p:nvPr>
            </p:nvSpPr>
            <p:spPr>
              <a:blipFill>
                <a:blip r:embed="rId2"/>
                <a:stretch>
                  <a:fillRect l="-1704" t="-2426" r="-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4E2E442-6BD4-42CD-91BF-B865E8B87461}"/>
                  </a:ext>
                </a:extLst>
              </p:cNvPr>
              <p:cNvSpPr txBox="1"/>
              <p:nvPr/>
            </p:nvSpPr>
            <p:spPr>
              <a:xfrm>
                <a:off x="5713784" y="1484784"/>
                <a:ext cx="2674640" cy="400110"/>
              </a:xfrm>
              <a:prstGeom prst="rect">
                <a:avLst/>
              </a:prstGeom>
              <a:noFill/>
            </p:spPr>
            <p:txBody>
              <a:bodyPr wrap="square">
                <a:spAutoFit/>
              </a:bodyPr>
              <a:lstStyle/>
              <a:p>
                <a:pPr algn="ctr"/>
                <a14:m>
                  <m:oMath xmlns:m="http://schemas.openxmlformats.org/officeDocument/2006/math">
                    <m: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d>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和</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e>
                    </m:d>
                  </m:oMath>
                </a14:m>
                <a:endParaRPr lang="zh-CN" altLang="en-US" sz="2000" dirty="0"/>
              </a:p>
            </p:txBody>
          </p:sp>
        </mc:Choice>
        <mc:Fallback xmlns="">
          <p:sp>
            <p:nvSpPr>
              <p:cNvPr id="5" name="文本框 4">
                <a:extLst>
                  <a:ext uri="{FF2B5EF4-FFF2-40B4-BE49-F238E27FC236}">
                    <a16:creationId xmlns:a16="http://schemas.microsoft.com/office/drawing/2014/main" id="{E4E2E442-6BD4-42CD-91BF-B865E8B87461}"/>
                  </a:ext>
                </a:extLst>
              </p:cNvPr>
              <p:cNvSpPr txBox="1">
                <a:spLocks noRot="1" noChangeAspect="1" noMove="1" noResize="1" noEditPoints="1" noAdjustHandles="1" noChangeArrowheads="1" noChangeShapeType="1" noTextEdit="1"/>
              </p:cNvSpPr>
              <p:nvPr/>
            </p:nvSpPr>
            <p:spPr>
              <a:xfrm>
                <a:off x="5713784" y="1484784"/>
                <a:ext cx="2674640" cy="400110"/>
              </a:xfrm>
              <a:prstGeom prst="rect">
                <a:avLst/>
              </a:prstGeom>
              <a:blipFill>
                <a:blip r:embed="rId3"/>
                <a:stretch>
                  <a:fillRect t="-13846" b="-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07B627B-09FE-40B6-B94E-4D96F78D5DE4}"/>
                  </a:ext>
                </a:extLst>
              </p:cNvPr>
              <p:cNvSpPr txBox="1"/>
              <p:nvPr/>
            </p:nvSpPr>
            <p:spPr>
              <a:xfrm>
                <a:off x="6289848" y="2060848"/>
                <a:ext cx="1656184" cy="400110"/>
              </a:xfrm>
              <a:prstGeom prst="rect">
                <a:avLst/>
              </a:prstGeom>
              <a:solidFill>
                <a:schemeClr val="bg1">
                  <a:lumMod val="9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𝑃</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𝑌</m:t>
                          </m:r>
                        </m:e>
                        <m:e>
                          <m:r>
                            <a:rPr lang="zh-CN" altLang="en-US" sz="2000" i="1">
                              <a:latin typeface="Cambria Math" panose="02040503050406030204" pitchFamily="18" charset="0"/>
                            </a:rPr>
                            <m:t>𝑋</m:t>
                          </m:r>
                        </m:e>
                      </m:d>
                    </m:oMath>
                  </m:oMathPara>
                </a14:m>
                <a:endParaRPr lang="zh-CN" altLang="en-US" sz="2000" dirty="0"/>
              </a:p>
            </p:txBody>
          </p:sp>
        </mc:Choice>
        <mc:Fallback xmlns="">
          <p:sp>
            <p:nvSpPr>
              <p:cNvPr id="7" name="文本框 6">
                <a:extLst>
                  <a:ext uri="{FF2B5EF4-FFF2-40B4-BE49-F238E27FC236}">
                    <a16:creationId xmlns:a16="http://schemas.microsoft.com/office/drawing/2014/main" id="{107B627B-09FE-40B6-B94E-4D96F78D5DE4}"/>
                  </a:ext>
                </a:extLst>
              </p:cNvPr>
              <p:cNvSpPr txBox="1">
                <a:spLocks noRot="1" noChangeAspect="1" noMove="1" noResize="1" noEditPoints="1" noAdjustHandles="1" noChangeArrowheads="1" noChangeShapeType="1" noTextEdit="1"/>
              </p:cNvSpPr>
              <p:nvPr/>
            </p:nvSpPr>
            <p:spPr>
              <a:xfrm>
                <a:off x="6289848" y="2060848"/>
                <a:ext cx="1656184" cy="400110"/>
              </a:xfrm>
              <a:prstGeom prst="rect">
                <a:avLst/>
              </a:prstGeom>
              <a:blipFill>
                <a:blip r:embed="rId4"/>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981E0D7-CA49-409E-BB8E-71C35732A34F}"/>
                  </a:ext>
                </a:extLst>
              </p:cNvPr>
              <p:cNvSpPr txBox="1"/>
              <p:nvPr/>
            </p:nvSpPr>
            <p:spPr>
              <a:xfrm>
                <a:off x="1763688" y="5222053"/>
                <a:ext cx="6624736" cy="830997"/>
              </a:xfrm>
              <a:prstGeom prst="rect">
                <a:avLst/>
              </a:prstGeom>
              <a:solidFill>
                <a:schemeClr val="bg1">
                  <a:lumMod val="95000"/>
                </a:schemeClr>
              </a:solidFill>
              <a:ln>
                <a:solidFill>
                  <a:schemeClr val="accent1"/>
                </a:solidFill>
              </a:ln>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zh-CN" altLang="zh-CN" sz="24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r>
                        <a:rPr lang="zh-CN" altLang="en-US" sz="24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zh-CN" altLang="zh-CN" sz="24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0&lt;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&lt;1</m:t>
                      </m:r>
                      <m: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 .</m:t>
                      </m:r>
                    </m:oMath>
                  </m:oMathPara>
                </a14:m>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0981E0D7-CA49-409E-BB8E-71C35732A34F}"/>
                  </a:ext>
                </a:extLst>
              </p:cNvPr>
              <p:cNvSpPr txBox="1">
                <a:spLocks noRot="1" noChangeAspect="1" noMove="1" noResize="1" noEditPoints="1" noAdjustHandles="1" noChangeArrowheads="1" noChangeShapeType="1" noTextEdit="1"/>
              </p:cNvSpPr>
              <p:nvPr/>
            </p:nvSpPr>
            <p:spPr>
              <a:xfrm>
                <a:off x="1763688" y="5222053"/>
                <a:ext cx="6624736" cy="830997"/>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373274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strVal val="#ppt_w*0.70"/>
                                          </p:val>
                                        </p:tav>
                                        <p:tav tm="100000">
                                          <p:val>
                                            <p:strVal val="#ppt_w"/>
                                          </p:val>
                                        </p:tav>
                                      </p:tavLst>
                                    </p:anim>
                                    <p:anim calcmode="lin" valueType="num">
                                      <p:cBhvr>
                                        <p:cTn id="30" dur="1000" fill="hold"/>
                                        <p:tgtEl>
                                          <p:spTgt spid="9"/>
                                        </p:tgtEl>
                                        <p:attrNameLst>
                                          <p:attrName>ppt_h</p:attrName>
                                        </p:attrNameLst>
                                      </p:cBhvr>
                                      <p:tavLst>
                                        <p:tav tm="0">
                                          <p:val>
                                            <p:strVal val="#ppt_h"/>
                                          </p:val>
                                        </p:tav>
                                        <p:tav tm="100000">
                                          <p:val>
                                            <p:strVal val="#ppt_h"/>
                                          </p:val>
                                        </p:tav>
                                      </p:tavLst>
                                    </p:anim>
                                    <p:animEffect transition="in" filter="fade">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6AC66-C678-4F77-95EA-E53FA9650905}"/>
              </a:ext>
            </a:extLst>
          </p:cNvPr>
          <p:cNvSpPr>
            <a:spLocks noGrp="1"/>
          </p:cNvSpPr>
          <p:nvPr>
            <p:ph type="title"/>
          </p:nvPr>
        </p:nvSpPr>
        <p:spPr/>
        <p:txBody>
          <a:bodyPr/>
          <a:lstStyle/>
          <a:p>
            <a:r>
              <a:rPr lang="en-US" altLang="zh-CN" dirty="0"/>
              <a:t>3.1 </a:t>
            </a:r>
            <a:r>
              <a:rPr lang="zh-CN" altLang="en-US" dirty="0"/>
              <a:t>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F94ED3-409F-4459-918C-31ABB45614F3}"/>
                  </a:ext>
                </a:extLst>
              </p:cNvPr>
              <p:cNvSpPr>
                <a:spLocks noGrp="1"/>
              </p:cNvSpPr>
              <p:nvPr>
                <p:ph idx="1"/>
              </p:nvPr>
            </p:nvSpPr>
            <p:spPr/>
            <p:txBody>
              <a:bodyPr>
                <a:normAutofit fontScale="92500" lnSpcReduction="10000"/>
              </a:bodyPr>
              <a:lstStyle/>
              <a:p>
                <a:r>
                  <a:rPr lang="zh-CN" altLang="en-US" dirty="0"/>
                  <a:t>逻辑斯谛回归与牛顿法</a:t>
                </a:r>
                <a:endParaRPr lang="en-US" altLang="zh-CN" dirty="0"/>
              </a:p>
              <a:p>
                <a:pPr lvl="1"/>
                <a:r>
                  <a:rPr lang="zh-CN" altLang="en-US" dirty="0"/>
                  <a:t>二分类：</a:t>
                </a:r>
                <a:r>
                  <a:rPr lang="en-US" altLang="zh-CN" dirty="0"/>
                  <a:t>0-1</a:t>
                </a:r>
                <a:r>
                  <a:rPr lang="zh-CN" altLang="en-US" dirty="0"/>
                  <a:t>分布</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zh-CN" sz="28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逻辑斯谛回归有一个重要假设：</a:t>
                </a:r>
                <a:r>
                  <a:rPr lang="en-US" altLang="zh-CN" sz="28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0-1</a:t>
                </a:r>
                <a:r>
                  <a:rPr lang="zh-CN" altLang="zh-CN" sz="28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分布的对数几率</a:t>
                </a:r>
                <a14:m>
                  <m:oMath xmlns:m="http://schemas.openxmlformats.org/officeDocument/2006/math">
                    <m:r>
                      <a:rPr lang="en-US" altLang="zh-CN" sz="2800" i="1">
                        <a:effectLst/>
                        <a:highlight>
                          <a:srgbClr val="FFFF00"/>
                        </a:highlight>
                        <a:latin typeface="Cambria Math" panose="02040503050406030204" pitchFamily="18" charset="0"/>
                        <a:ea typeface="等线" panose="02010600030101010101" pitchFamily="2" charset="-122"/>
                        <a:cs typeface="Times New Roman" panose="02020603050405020304" pitchFamily="18" charset="0"/>
                      </a:rPr>
                      <m:t>𝑧</m:t>
                    </m:r>
                  </m:oMath>
                </a14:m>
                <a:r>
                  <a:rPr lang="zh-CN" altLang="zh-CN" sz="28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与特征</a:t>
                </a:r>
                <a14:m>
                  <m:oMath xmlns:m="http://schemas.openxmlformats.org/officeDocument/2006/math">
                    <m:r>
                      <a:rPr lang="en-US" altLang="zh-CN" sz="2800" b="1" i="1">
                        <a:effectLst/>
                        <a:highlight>
                          <a:srgbClr val="FFFF00"/>
                        </a:highligh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28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之间存在线性关系</a:t>
                </a:r>
                <a:endParaRPr lang="en-US" altLang="zh-CN" dirty="0">
                  <a:highlight>
                    <a:srgbClr val="FFFF00"/>
                  </a:highlight>
                </a:endParaRPr>
              </a:p>
            </p:txBody>
          </p:sp>
        </mc:Choice>
        <mc:Fallback xmlns="">
          <p:sp>
            <p:nvSpPr>
              <p:cNvPr id="3" name="内容占位符 2">
                <a:extLst>
                  <a:ext uri="{FF2B5EF4-FFF2-40B4-BE49-F238E27FC236}">
                    <a16:creationId xmlns:a16="http://schemas.microsoft.com/office/drawing/2014/main" id="{45F94ED3-409F-4459-918C-31ABB45614F3}"/>
                  </a:ext>
                </a:extLst>
              </p:cNvPr>
              <p:cNvSpPr>
                <a:spLocks noGrp="1" noRot="1" noChangeAspect="1" noMove="1" noResize="1" noEditPoints="1" noAdjustHandles="1" noChangeArrowheads="1" noChangeShapeType="1" noTextEdit="1"/>
              </p:cNvSpPr>
              <p:nvPr>
                <p:ph idx="1"/>
              </p:nvPr>
            </p:nvSpPr>
            <p:spPr>
              <a:blipFill>
                <a:blip r:embed="rId2"/>
                <a:stretch>
                  <a:fillRect l="-1698" t="-33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FFEED85-5E59-4E00-8A39-72AD64F01874}"/>
                  </a:ext>
                </a:extLst>
              </p:cNvPr>
              <p:cNvSpPr txBox="1"/>
              <p:nvPr/>
            </p:nvSpPr>
            <p:spPr>
              <a:xfrm>
                <a:off x="3995936" y="2204864"/>
                <a:ext cx="5040560" cy="707886"/>
              </a:xfrm>
              <a:prstGeom prst="rect">
                <a:avLst/>
              </a:prstGeom>
              <a:solidFill>
                <a:schemeClr val="bg1">
                  <a:lumMod val="95000"/>
                </a:schemeClr>
              </a:solidFill>
              <a:ln>
                <a:solidFill>
                  <a:schemeClr val="accent1"/>
                </a:solidFill>
              </a:ln>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2000" i="1" kern="100"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zh-CN" altLang="zh-CN" sz="20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r>
                        <a:rPr lang="zh-CN" altLang="en-US" sz="2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zh-CN" altLang="zh-CN" sz="20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0&lt;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&lt;1</m:t>
                      </m:r>
                      <m:r>
                        <a:rPr lang="en-US" altLang="zh-CN" sz="2000"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 .</m:t>
                      </m:r>
                    </m:oMath>
                  </m:oMathPara>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0FFEED85-5E59-4E00-8A39-72AD64F01874}"/>
                  </a:ext>
                </a:extLst>
              </p:cNvPr>
              <p:cNvSpPr txBox="1">
                <a:spLocks noRot="1" noChangeAspect="1" noMove="1" noResize="1" noEditPoints="1" noAdjustHandles="1" noChangeArrowheads="1" noChangeShapeType="1" noTextEdit="1"/>
              </p:cNvSpPr>
              <p:nvPr/>
            </p:nvSpPr>
            <p:spPr>
              <a:xfrm>
                <a:off x="3995936" y="2204864"/>
                <a:ext cx="5040560" cy="707886"/>
              </a:xfrm>
              <a:prstGeom prst="rect">
                <a:avLst/>
              </a:prstGeom>
              <a:blipFill>
                <a:blip r:embed="rId3"/>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CFEE14F-D807-49D6-8D7F-A3CD1D3D5B2E}"/>
                  </a:ext>
                </a:extLst>
              </p:cNvPr>
              <p:cNvSpPr txBox="1"/>
              <p:nvPr/>
            </p:nvSpPr>
            <p:spPr>
              <a:xfrm>
                <a:off x="827584" y="2996952"/>
                <a:ext cx="6192688" cy="1391407"/>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zh-CN" altLang="zh-CN" sz="2000" kern="100" smtClean="0">
                          <a:effectLst/>
                          <a:latin typeface="Cambria Math" panose="02040503050406030204" pitchFamily="18" charset="0"/>
                          <a:ea typeface="等线" panose="02010600030101010101" pitchFamily="2" charset="-122"/>
                          <a:cs typeface="Times New Roman" panose="02020603050405020304" pitchFamily="18" charset="0"/>
                        </a:rPr>
                        <m:t>几率</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m:t>
                          </m:r>
                        </m:den>
                      </m:f>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000" kern="100">
                          <a:effectLst/>
                          <a:latin typeface="Cambria Math" panose="02040503050406030204" pitchFamily="18" charset="0"/>
                          <a:ea typeface="宋体" panose="02010600030101010101" pitchFamily="2" charset="-122"/>
                          <a:cs typeface="Times New Roman" panose="02020603050405020304" pitchFamily="18" charset="0"/>
                        </a:rPr>
                        <m:t>  </m:t>
                      </m:r>
                      <m:r>
                        <a:rPr lang="zh-CN" altLang="zh-CN" sz="20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en-US" sz="2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kern="100">
                          <a:effectLst/>
                          <a:latin typeface="Cambria Math" panose="02040503050406030204" pitchFamily="18" charset="0"/>
                          <a:ea typeface="宋体" panose="02010600030101010101" pitchFamily="2" charset="-122"/>
                          <a:cs typeface="Times New Roman" panose="02020603050405020304" pitchFamily="18" charset="0"/>
                        </a:rPr>
                        <m:t>10</m:t>
                      </m:r>
                      <m:r>
                        <a:rPr lang="zh-CN" altLang="zh-CN" sz="2000"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zh-CN" altLang="zh-CN" sz="2000" kern="100">
                          <a:effectLst/>
                          <a:latin typeface="Cambria Math" panose="02040503050406030204" pitchFamily="18" charset="0"/>
                          <a:ea typeface="等线" panose="02010600030101010101" pitchFamily="2" charset="-122"/>
                          <a:cs typeface="Times New Roman" panose="02020603050405020304" pitchFamily="18" charset="0"/>
                        </a:rPr>
                        <m:t>对数几率</m:t>
                      </m:r>
                      <m: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kern="100">
                          <a:effectLst/>
                          <a:latin typeface="Cambria Math" panose="02040503050406030204" pitchFamily="18" charset="0"/>
                          <a:ea typeface="Cambria Math" panose="02040503050406030204" pitchFamily="18" charset="0"/>
                          <a:cs typeface="Times New Roman" panose="02020603050405020304" pitchFamily="18" charset="0"/>
                        </a:rPr>
                        <m:t>𝑧</m:t>
                      </m:r>
                      <m:r>
                        <a:rPr lang="en-US" altLang="zh-CN" sz="2000" i="1" kern="100">
                          <a:effectLst/>
                          <a:latin typeface="Cambria Math" panose="02040503050406030204" pitchFamily="18" charset="0"/>
                          <a:ea typeface="Cambria Math" panose="02040503050406030204" pitchFamily="18" charset="0"/>
                          <a:cs typeface="Times New Roman" panose="02020603050405020304" pitchFamily="18" charset="0"/>
                        </a:rPr>
                        <m:t>=</m:t>
                      </m:r>
                      <m:func>
                        <m:func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ln</m:t>
                          </m:r>
                        </m:fName>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den>
                          </m:f>
                        </m:e>
                      </m:func>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2000" kern="100">
                              <a:effectLst/>
                              <a:latin typeface="Cambria Math" panose="02040503050406030204" pitchFamily="18" charset="0"/>
                              <a:ea typeface="宋体" panose="02010600030101010101" pitchFamily="2" charset="-122"/>
                              <a:cs typeface="Times New Roman" panose="02020603050405020304" pitchFamily="18" charset="0"/>
                            </a:rPr>
                            <m:t>ln</m:t>
                          </m:r>
                        </m:fName>
                        <m:e>
                          <m:f>
                            <m:f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m:t>
                              </m:r>
                            </m:num>
                            <m:den>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m:t>
                              </m:r>
                            </m:den>
                          </m:f>
                        </m:e>
                      </m:func>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000" kern="100">
                          <a:effectLst/>
                          <a:latin typeface="Cambria Math" panose="02040503050406030204" pitchFamily="18" charset="0"/>
                          <a:ea typeface="宋体" panose="02010600030101010101" pitchFamily="2" charset="-122"/>
                          <a:cs typeface="Times New Roman" panose="02020603050405020304" pitchFamily="18" charset="0"/>
                        </a:rPr>
                        <m:t>  </m:t>
                      </m:r>
                      <m:r>
                        <a:rPr lang="zh-CN" altLang="zh-CN" sz="20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en-US" sz="2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kern="100">
                          <a:effectLst/>
                          <a:latin typeface="Cambria Math" panose="02040503050406030204" pitchFamily="18" charset="0"/>
                          <a:ea typeface="宋体" panose="02010600030101010101" pitchFamily="2" charset="-122"/>
                          <a:cs typeface="Times New Roman" panose="02020603050405020304" pitchFamily="18" charset="0"/>
                        </a:rPr>
                        <m:t>11</m:t>
                      </m:r>
                      <m:r>
                        <a:rPr lang="zh-CN" altLang="zh-CN" sz="2000"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4CFEE14F-D807-49D6-8D7F-A3CD1D3D5B2E}"/>
                  </a:ext>
                </a:extLst>
              </p:cNvPr>
              <p:cNvSpPr txBox="1">
                <a:spLocks noRot="1" noChangeAspect="1" noMove="1" noResize="1" noEditPoints="1" noAdjustHandles="1" noChangeArrowheads="1" noChangeShapeType="1" noTextEdit="1"/>
              </p:cNvSpPr>
              <p:nvPr/>
            </p:nvSpPr>
            <p:spPr>
              <a:xfrm>
                <a:off x="827584" y="2996952"/>
                <a:ext cx="6192688" cy="139140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B984C50-5236-4A3C-A047-1EBB6CB826A7}"/>
                  </a:ext>
                </a:extLst>
              </p:cNvPr>
              <p:cNvSpPr txBox="1"/>
              <p:nvPr/>
            </p:nvSpPr>
            <p:spPr>
              <a:xfrm>
                <a:off x="1910386" y="4397047"/>
                <a:ext cx="5469926" cy="688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𝑝</m:t>
                      </m:r>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1">
                                  <a:latin typeface="Cambria Math" panose="02040503050406030204" pitchFamily="18" charset="0"/>
                                </a:rPr>
                                <m:t>𝑧</m:t>
                              </m:r>
                            </m:sup>
                          </m:sSup>
                        </m:num>
                        <m:den>
                          <m:r>
                            <a:rPr lang="zh-CN" altLang="en-US" sz="2000" i="0">
                              <a:latin typeface="Cambria Math" panose="02040503050406030204" pitchFamily="18" charset="0"/>
                            </a:rPr>
                            <m:t>1+</m:t>
                          </m:r>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1">
                                  <a:latin typeface="Cambria Math" panose="02040503050406030204" pitchFamily="18" charset="0"/>
                                </a:rPr>
                                <m:t>𝑧</m:t>
                              </m:r>
                            </m:sup>
                          </m:sSup>
                        </m:den>
                      </m:f>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0">
                              <a:latin typeface="Cambria Math" panose="02040503050406030204" pitchFamily="18" charset="0"/>
                            </a:rPr>
                            <m:t>1+</m:t>
                          </m:r>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0">
                                  <a:latin typeface="Cambria Math" panose="02040503050406030204" pitchFamily="18" charset="0"/>
                                </a:rPr>
                                <m:t>−</m:t>
                              </m:r>
                              <m:r>
                                <a:rPr lang="zh-CN" altLang="en-US" sz="2000" i="1">
                                  <a:latin typeface="Cambria Math" panose="02040503050406030204" pitchFamily="18" charset="0"/>
                                </a:rPr>
                                <m:t>𝑧</m:t>
                              </m:r>
                            </m:sup>
                          </m:sSup>
                        </m:den>
                      </m:f>
                      <m:r>
                        <a:rPr lang="zh-CN" altLang="en-US" sz="2000" i="0">
                          <a:latin typeface="Cambria Math" panose="02040503050406030204" pitchFamily="18" charset="0"/>
                        </a:rPr>
                        <m:t> .  </m:t>
                      </m:r>
                      <m:r>
                        <a:rPr lang="zh-CN" altLang="en-US" sz="2000" i="0">
                          <a:latin typeface="Cambria Math" panose="02040503050406030204" pitchFamily="18" charset="0"/>
                        </a:rPr>
                        <m:t>（</m:t>
                      </m:r>
                      <m:r>
                        <a:rPr lang="zh-CN" altLang="en-US" sz="2000" i="0">
                          <a:latin typeface="Cambria Math" panose="02040503050406030204" pitchFamily="18" charset="0"/>
                        </a:rPr>
                        <m:t>3−12</m:t>
                      </m:r>
                      <m:r>
                        <a:rPr lang="zh-CN" altLang="en-US" sz="2000" i="0">
                          <a:latin typeface="Cambria Math" panose="02040503050406030204" pitchFamily="18" charset="0"/>
                        </a:rPr>
                        <m:t>）</m:t>
                      </m:r>
                    </m:oMath>
                  </m:oMathPara>
                </a14:m>
                <a:endParaRPr lang="zh-CN" altLang="en-US" sz="2000" dirty="0"/>
              </a:p>
            </p:txBody>
          </p:sp>
        </mc:Choice>
        <mc:Fallback xmlns="">
          <p:sp>
            <p:nvSpPr>
              <p:cNvPr id="9" name="文本框 8">
                <a:extLst>
                  <a:ext uri="{FF2B5EF4-FFF2-40B4-BE49-F238E27FC236}">
                    <a16:creationId xmlns:a16="http://schemas.microsoft.com/office/drawing/2014/main" id="{FB984C50-5236-4A3C-A047-1EBB6CB826A7}"/>
                  </a:ext>
                </a:extLst>
              </p:cNvPr>
              <p:cNvSpPr txBox="1">
                <a:spLocks noRot="1" noChangeAspect="1" noMove="1" noResize="1" noEditPoints="1" noAdjustHandles="1" noChangeArrowheads="1" noChangeShapeType="1" noTextEdit="1"/>
              </p:cNvSpPr>
              <p:nvPr/>
            </p:nvSpPr>
            <p:spPr>
              <a:xfrm>
                <a:off x="1910386" y="4397047"/>
                <a:ext cx="5469926" cy="68813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0AC359B-BB84-45AC-A1C1-812F64D040DA}"/>
                  </a:ext>
                </a:extLst>
              </p:cNvPr>
              <p:cNvSpPr txBox="1"/>
              <p:nvPr/>
            </p:nvSpPr>
            <p:spPr>
              <a:xfrm>
                <a:off x="5949430" y="5837202"/>
                <a:ext cx="2799034" cy="400110"/>
              </a:xfrm>
              <a:prstGeom prst="rect">
                <a:avLst/>
              </a:prstGeom>
              <a:solidFill>
                <a:schemeClr val="bg1">
                  <a:lumMod val="8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𝑧</m:t>
                      </m:r>
                      <m:r>
                        <a:rPr lang="zh-CN" altLang="en-US" sz="2000" i="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r>
                            <a:rPr lang="zh-CN" altLang="en-US" sz="2000" b="1" i="1">
                              <a:latin typeface="Cambria Math" panose="02040503050406030204" pitchFamily="18" charset="0"/>
                            </a:rPr>
                            <m:t>𝝎</m:t>
                          </m:r>
                        </m:e>
                        <m:sup>
                          <m:r>
                            <a:rPr lang="zh-CN" altLang="en-US" sz="2000" b="0" i="1">
                              <a:latin typeface="Cambria Math" panose="02040503050406030204" pitchFamily="18" charset="0"/>
                            </a:rPr>
                            <m:t>𝑇</m:t>
                          </m:r>
                        </m:sup>
                      </m:sSup>
                      <m:r>
                        <a:rPr lang="zh-CN" altLang="en-US" sz="2000" b="1" i="1">
                          <a:latin typeface="Cambria Math" panose="02040503050406030204" pitchFamily="18" charset="0"/>
                        </a:rPr>
                        <m:t>𝒙</m:t>
                      </m:r>
                      <m:r>
                        <a:rPr lang="zh-CN" altLang="en-US" sz="2000" b="0" i="0">
                          <a:latin typeface="Cambria Math" panose="02040503050406030204" pitchFamily="18" charset="0"/>
                        </a:rPr>
                        <m:t> .  </m:t>
                      </m:r>
                      <m:r>
                        <a:rPr lang="zh-CN" altLang="en-US" sz="2000" b="0" i="0">
                          <a:latin typeface="Cambria Math" panose="02040503050406030204" pitchFamily="18" charset="0"/>
                        </a:rPr>
                        <m:t>（</m:t>
                      </m:r>
                      <m:r>
                        <a:rPr lang="zh-CN" altLang="en-US" sz="2000" b="0" i="0">
                          <a:latin typeface="Cambria Math" panose="02040503050406030204" pitchFamily="18" charset="0"/>
                        </a:rPr>
                        <m:t>3−13</m:t>
                      </m:r>
                      <m:r>
                        <a:rPr lang="zh-CN" altLang="en-US" sz="2000" b="0" i="0">
                          <a:latin typeface="Cambria Math" panose="02040503050406030204" pitchFamily="18" charset="0"/>
                        </a:rPr>
                        <m:t>）</m:t>
                      </m:r>
                    </m:oMath>
                  </m:oMathPara>
                </a14:m>
                <a:endParaRPr lang="zh-CN" altLang="en-US" sz="2000" dirty="0"/>
              </a:p>
            </p:txBody>
          </p:sp>
        </mc:Choice>
        <mc:Fallback xmlns="">
          <p:sp>
            <p:nvSpPr>
              <p:cNvPr id="11" name="文本框 10">
                <a:extLst>
                  <a:ext uri="{FF2B5EF4-FFF2-40B4-BE49-F238E27FC236}">
                    <a16:creationId xmlns:a16="http://schemas.microsoft.com/office/drawing/2014/main" id="{30AC359B-BB84-45AC-A1C1-812F64D040DA}"/>
                  </a:ext>
                </a:extLst>
              </p:cNvPr>
              <p:cNvSpPr txBox="1">
                <a:spLocks noRot="1" noChangeAspect="1" noMove="1" noResize="1" noEditPoints="1" noAdjustHandles="1" noChangeArrowheads="1" noChangeShapeType="1" noTextEdit="1"/>
              </p:cNvSpPr>
              <p:nvPr/>
            </p:nvSpPr>
            <p:spPr>
              <a:xfrm>
                <a:off x="5949430" y="5837202"/>
                <a:ext cx="2799034" cy="400110"/>
              </a:xfrm>
              <a:prstGeom prst="rect">
                <a:avLst/>
              </a:prstGeom>
              <a:blipFill>
                <a:blip r:embed="rId6"/>
                <a:stretch>
                  <a:fillRect/>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200053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1000" fill="hold"/>
                                        <p:tgtEl>
                                          <p:spTgt spid="11"/>
                                        </p:tgtEl>
                                        <p:attrNameLst>
                                          <p:attrName>ppt_w</p:attrName>
                                        </p:attrNameLst>
                                      </p:cBhvr>
                                      <p:tavLst>
                                        <p:tav tm="0">
                                          <p:val>
                                            <p:strVal val="#ppt_w*0.70"/>
                                          </p:val>
                                        </p:tav>
                                        <p:tav tm="100000">
                                          <p:val>
                                            <p:strVal val="#ppt_w"/>
                                          </p:val>
                                        </p:tav>
                                      </p:tavLst>
                                    </p:anim>
                                    <p:anim calcmode="lin" valueType="num">
                                      <p:cBhvr>
                                        <p:cTn id="27" dur="1000" fill="hold"/>
                                        <p:tgtEl>
                                          <p:spTgt spid="11"/>
                                        </p:tgtEl>
                                        <p:attrNameLst>
                                          <p:attrName>ppt_h</p:attrName>
                                        </p:attrNameLst>
                                      </p:cBhvr>
                                      <p:tavLst>
                                        <p:tav tm="0">
                                          <p:val>
                                            <p:strVal val="#ppt_h"/>
                                          </p:val>
                                        </p:tav>
                                        <p:tav tm="100000">
                                          <p:val>
                                            <p:strVal val="#ppt_h"/>
                                          </p:val>
                                        </p:tav>
                                      </p:tavLst>
                                    </p:anim>
                                    <p:animEffect transition="in" filter="fade">
                                      <p:cBhvr>
                                        <p:cTn id="2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6AC66-C678-4F77-95EA-E53FA9650905}"/>
              </a:ext>
            </a:extLst>
          </p:cNvPr>
          <p:cNvSpPr>
            <a:spLocks noGrp="1"/>
          </p:cNvSpPr>
          <p:nvPr>
            <p:ph type="title"/>
          </p:nvPr>
        </p:nvSpPr>
        <p:spPr/>
        <p:txBody>
          <a:bodyPr/>
          <a:lstStyle/>
          <a:p>
            <a:r>
              <a:rPr lang="en-US" altLang="zh-CN" dirty="0"/>
              <a:t>3.1 </a:t>
            </a:r>
            <a:r>
              <a:rPr lang="zh-CN" altLang="en-US" dirty="0"/>
              <a:t>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F94ED3-409F-4459-918C-31ABB45614F3}"/>
                  </a:ext>
                </a:extLst>
              </p:cNvPr>
              <p:cNvSpPr>
                <a:spLocks noGrp="1"/>
              </p:cNvSpPr>
              <p:nvPr>
                <p:ph idx="1"/>
              </p:nvPr>
            </p:nvSpPr>
            <p:spPr/>
            <p:txBody>
              <a:bodyPr>
                <a:normAutofit/>
              </a:bodyPr>
              <a:lstStyle/>
              <a:p>
                <a:r>
                  <a:rPr lang="zh-CN" altLang="en-US" dirty="0"/>
                  <a:t>逻辑斯谛回归与牛顿法</a:t>
                </a:r>
                <a:endParaRPr lang="en-US" altLang="zh-CN" dirty="0"/>
              </a:p>
              <a:p>
                <a:pPr lvl="1"/>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逻辑斯谛回归：</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0-1</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分布的对数几率</a:t>
                </a:r>
                <a14:m>
                  <m:oMath xmlns:m="http://schemas.openxmlformats.org/officeDocument/2006/math">
                    <m:r>
                      <a:rPr lang="en-US" altLang="zh-CN" sz="2800" i="1">
                        <a:effectLst/>
                        <a:latin typeface="Cambria Math" panose="02040503050406030204" pitchFamily="18" charset="0"/>
                        <a:ea typeface="等线" panose="02010600030101010101" pitchFamily="2" charset="-122"/>
                        <a:cs typeface="Times New Roman" panose="02020603050405020304" pitchFamily="18" charset="0"/>
                      </a:rPr>
                      <m:t>𝑧</m:t>
                    </m:r>
                  </m:oMath>
                </a14:m>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与特征</a:t>
                </a:r>
                <a14:m>
                  <m:oMath xmlns:m="http://schemas.openxmlformats.org/officeDocument/2006/math">
                    <m:r>
                      <a:rPr lang="en-US" altLang="zh-CN" sz="28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之间存在线性关系</a:t>
                </a:r>
                <a:endParaRPr lang="en-US" altLang="zh-CN" dirty="0"/>
              </a:p>
            </p:txBody>
          </p:sp>
        </mc:Choice>
        <mc:Fallback xmlns="">
          <p:sp>
            <p:nvSpPr>
              <p:cNvPr id="3" name="内容占位符 2">
                <a:extLst>
                  <a:ext uri="{FF2B5EF4-FFF2-40B4-BE49-F238E27FC236}">
                    <a16:creationId xmlns:a16="http://schemas.microsoft.com/office/drawing/2014/main" id="{45F94ED3-409F-4459-918C-31ABB45614F3}"/>
                  </a:ext>
                </a:extLst>
              </p:cNvPr>
              <p:cNvSpPr>
                <a:spLocks noGrp="1" noRot="1" noChangeAspect="1" noMove="1" noResize="1" noEditPoints="1" noAdjustHandles="1" noChangeArrowheads="1" noChangeShapeType="1" noTextEdit="1"/>
              </p:cNvSpPr>
              <p:nvPr>
                <p:ph idx="1"/>
              </p:nvPr>
            </p:nvSpPr>
            <p:spPr>
              <a:blipFill>
                <a:blip r:embed="rId2"/>
                <a:stretch>
                  <a:fillRect l="-1704" t="-2426" r="-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B984C50-5236-4A3C-A047-1EBB6CB826A7}"/>
                  </a:ext>
                </a:extLst>
              </p:cNvPr>
              <p:cNvSpPr txBox="1"/>
              <p:nvPr/>
            </p:nvSpPr>
            <p:spPr>
              <a:xfrm>
                <a:off x="4574682" y="3501008"/>
                <a:ext cx="4389806" cy="688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𝑝</m:t>
                      </m:r>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1">
                                  <a:latin typeface="Cambria Math" panose="02040503050406030204" pitchFamily="18" charset="0"/>
                                </a:rPr>
                                <m:t>𝑧</m:t>
                              </m:r>
                            </m:sup>
                          </m:sSup>
                        </m:num>
                        <m:den>
                          <m:r>
                            <a:rPr lang="zh-CN" altLang="en-US" sz="2000" i="0">
                              <a:latin typeface="Cambria Math" panose="02040503050406030204" pitchFamily="18" charset="0"/>
                            </a:rPr>
                            <m:t>1+</m:t>
                          </m:r>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1">
                                  <a:latin typeface="Cambria Math" panose="02040503050406030204" pitchFamily="18" charset="0"/>
                                </a:rPr>
                                <m:t>𝑧</m:t>
                              </m:r>
                            </m:sup>
                          </m:sSup>
                        </m:den>
                      </m:f>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0">
                              <a:latin typeface="Cambria Math" panose="02040503050406030204" pitchFamily="18" charset="0"/>
                            </a:rPr>
                            <m:t>1+</m:t>
                          </m:r>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𝑒</m:t>
                              </m:r>
                            </m:e>
                            <m:sup>
                              <m:r>
                                <a:rPr lang="zh-CN" altLang="en-US" sz="2000" i="0">
                                  <a:latin typeface="Cambria Math" panose="02040503050406030204" pitchFamily="18" charset="0"/>
                                </a:rPr>
                                <m:t>−</m:t>
                              </m:r>
                              <m:r>
                                <a:rPr lang="zh-CN" altLang="en-US" sz="2000" i="1">
                                  <a:latin typeface="Cambria Math" panose="02040503050406030204" pitchFamily="18" charset="0"/>
                                </a:rPr>
                                <m:t>𝑧</m:t>
                              </m:r>
                            </m:sup>
                          </m:sSup>
                        </m:den>
                      </m:f>
                      <m:r>
                        <a:rPr lang="zh-CN" altLang="en-US" sz="2000" i="0">
                          <a:latin typeface="Cambria Math" panose="02040503050406030204" pitchFamily="18" charset="0"/>
                        </a:rPr>
                        <m:t> .  </m:t>
                      </m:r>
                      <m:r>
                        <a:rPr lang="zh-CN" altLang="en-US" sz="2000" i="0">
                          <a:latin typeface="Cambria Math" panose="02040503050406030204" pitchFamily="18" charset="0"/>
                        </a:rPr>
                        <m:t>（</m:t>
                      </m:r>
                      <m:r>
                        <a:rPr lang="zh-CN" altLang="en-US" sz="2000" i="0">
                          <a:latin typeface="Cambria Math" panose="02040503050406030204" pitchFamily="18" charset="0"/>
                        </a:rPr>
                        <m:t>3−12</m:t>
                      </m:r>
                      <m:r>
                        <a:rPr lang="zh-CN" altLang="en-US" sz="2000" i="0">
                          <a:latin typeface="Cambria Math" panose="02040503050406030204" pitchFamily="18" charset="0"/>
                        </a:rPr>
                        <m:t>）</m:t>
                      </m:r>
                    </m:oMath>
                  </m:oMathPara>
                </a14:m>
                <a:endParaRPr lang="zh-CN" altLang="en-US" sz="2000" dirty="0"/>
              </a:p>
            </p:txBody>
          </p:sp>
        </mc:Choice>
        <mc:Fallback xmlns="">
          <p:sp>
            <p:nvSpPr>
              <p:cNvPr id="9" name="文本框 8">
                <a:extLst>
                  <a:ext uri="{FF2B5EF4-FFF2-40B4-BE49-F238E27FC236}">
                    <a16:creationId xmlns:a16="http://schemas.microsoft.com/office/drawing/2014/main" id="{FB984C50-5236-4A3C-A047-1EBB6CB826A7}"/>
                  </a:ext>
                </a:extLst>
              </p:cNvPr>
              <p:cNvSpPr txBox="1">
                <a:spLocks noRot="1" noChangeAspect="1" noMove="1" noResize="1" noEditPoints="1" noAdjustHandles="1" noChangeArrowheads="1" noChangeShapeType="1" noTextEdit="1"/>
              </p:cNvSpPr>
              <p:nvPr/>
            </p:nvSpPr>
            <p:spPr>
              <a:xfrm>
                <a:off x="4574682" y="3501008"/>
                <a:ext cx="4389806" cy="6881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0AC359B-BB84-45AC-A1C1-812F64D040DA}"/>
                  </a:ext>
                </a:extLst>
              </p:cNvPr>
              <p:cNvSpPr txBox="1"/>
              <p:nvPr/>
            </p:nvSpPr>
            <p:spPr>
              <a:xfrm>
                <a:off x="6165454" y="4365104"/>
                <a:ext cx="2799034" cy="400110"/>
              </a:xfrm>
              <a:prstGeom prst="rect">
                <a:avLst/>
              </a:prstGeom>
              <a:solidFill>
                <a:schemeClr val="bg1">
                  <a:lumMod val="8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𝑧</m:t>
                      </m:r>
                      <m:r>
                        <a:rPr lang="zh-CN" altLang="en-US" sz="2000" i="0">
                          <a:latin typeface="Cambria Math" panose="02040503050406030204" pitchFamily="18" charset="0"/>
                        </a:rPr>
                        <m:t>=</m:t>
                      </m:r>
                      <m:sSup>
                        <m:sSupPr>
                          <m:ctrlPr>
                            <a:rPr lang="zh-CN" altLang="en-US" sz="2000" i="1">
                              <a:solidFill>
                                <a:srgbClr val="836967"/>
                              </a:solidFill>
                              <a:latin typeface="Cambria Math" panose="02040503050406030204" pitchFamily="18" charset="0"/>
                            </a:rPr>
                          </m:ctrlPr>
                        </m:sSupPr>
                        <m:e>
                          <m:r>
                            <a:rPr lang="zh-CN" altLang="en-US" sz="2000" b="1" i="1">
                              <a:latin typeface="Cambria Math" panose="02040503050406030204" pitchFamily="18" charset="0"/>
                            </a:rPr>
                            <m:t>𝝎</m:t>
                          </m:r>
                        </m:e>
                        <m:sup>
                          <m:r>
                            <a:rPr lang="zh-CN" altLang="en-US" sz="2000" b="0" i="1">
                              <a:latin typeface="Cambria Math" panose="02040503050406030204" pitchFamily="18" charset="0"/>
                            </a:rPr>
                            <m:t>𝑇</m:t>
                          </m:r>
                        </m:sup>
                      </m:sSup>
                      <m:r>
                        <a:rPr lang="zh-CN" altLang="en-US" sz="2000" b="1" i="1">
                          <a:latin typeface="Cambria Math" panose="02040503050406030204" pitchFamily="18" charset="0"/>
                        </a:rPr>
                        <m:t>𝒙</m:t>
                      </m:r>
                      <m:r>
                        <a:rPr lang="zh-CN" altLang="en-US" sz="2000" b="0" i="0">
                          <a:latin typeface="Cambria Math" panose="02040503050406030204" pitchFamily="18" charset="0"/>
                        </a:rPr>
                        <m:t> .  </m:t>
                      </m:r>
                      <m:r>
                        <a:rPr lang="zh-CN" altLang="en-US" sz="2000" b="0" i="0">
                          <a:latin typeface="Cambria Math" panose="02040503050406030204" pitchFamily="18" charset="0"/>
                        </a:rPr>
                        <m:t>（</m:t>
                      </m:r>
                      <m:r>
                        <a:rPr lang="zh-CN" altLang="en-US" sz="2000" b="0" i="0">
                          <a:latin typeface="Cambria Math" panose="02040503050406030204" pitchFamily="18" charset="0"/>
                        </a:rPr>
                        <m:t>3−13</m:t>
                      </m:r>
                      <m:r>
                        <a:rPr lang="zh-CN" altLang="en-US" sz="2000" b="0" i="0">
                          <a:latin typeface="Cambria Math" panose="02040503050406030204" pitchFamily="18" charset="0"/>
                        </a:rPr>
                        <m:t>）</m:t>
                      </m:r>
                    </m:oMath>
                  </m:oMathPara>
                </a14:m>
                <a:endParaRPr lang="zh-CN" altLang="en-US" sz="2000" dirty="0"/>
              </a:p>
            </p:txBody>
          </p:sp>
        </mc:Choice>
        <mc:Fallback xmlns="">
          <p:sp>
            <p:nvSpPr>
              <p:cNvPr id="11" name="文本框 10">
                <a:extLst>
                  <a:ext uri="{FF2B5EF4-FFF2-40B4-BE49-F238E27FC236}">
                    <a16:creationId xmlns:a16="http://schemas.microsoft.com/office/drawing/2014/main" id="{30AC359B-BB84-45AC-A1C1-812F64D040DA}"/>
                  </a:ext>
                </a:extLst>
              </p:cNvPr>
              <p:cNvSpPr txBox="1">
                <a:spLocks noRot="1" noChangeAspect="1" noMove="1" noResize="1" noEditPoints="1" noAdjustHandles="1" noChangeArrowheads="1" noChangeShapeType="1" noTextEdit="1"/>
              </p:cNvSpPr>
              <p:nvPr/>
            </p:nvSpPr>
            <p:spPr>
              <a:xfrm>
                <a:off x="6165454" y="4365104"/>
                <a:ext cx="2799034" cy="400110"/>
              </a:xfrm>
              <a:prstGeom prst="rect">
                <a:avLst/>
              </a:prstGeom>
              <a:blipFill>
                <a:blip r:embed="rId4"/>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6947E41-FE6C-49A4-BA79-F3F113EE7933}"/>
                  </a:ext>
                </a:extLst>
              </p:cNvPr>
              <p:cNvSpPr txBox="1"/>
              <p:nvPr/>
            </p:nvSpPr>
            <p:spPr>
              <a:xfrm>
                <a:off x="3923928" y="2708920"/>
                <a:ext cx="5040560" cy="707886"/>
              </a:xfrm>
              <a:prstGeom prst="rect">
                <a:avLst/>
              </a:prstGeom>
              <a:solidFill>
                <a:schemeClr val="bg1">
                  <a:lumMod val="95000"/>
                </a:schemeClr>
              </a:solidFill>
              <a:ln>
                <a:solidFill>
                  <a:schemeClr val="accent1"/>
                </a:solidFill>
              </a:ln>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2000" i="1" kern="100"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zh-CN" altLang="zh-CN" sz="20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r>
                        <a:rPr lang="zh-CN" altLang="en-US" sz="2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zh-CN" altLang="zh-CN" sz="20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0&lt;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&lt;1</m:t>
                      </m:r>
                      <m:r>
                        <a:rPr lang="en-US" altLang="zh-CN" sz="2000"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0</m:t>
                              </m:r>
                            </m:sub>
                          </m:sSub>
                        </m:e>
                        <m:e>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=1 .</m:t>
                      </m:r>
                    </m:oMath>
                  </m:oMathPara>
                </a14:m>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C6947E41-FE6C-49A4-BA79-F3F113EE7933}"/>
                  </a:ext>
                </a:extLst>
              </p:cNvPr>
              <p:cNvSpPr txBox="1">
                <a:spLocks noRot="1" noChangeAspect="1" noMove="1" noResize="1" noEditPoints="1" noAdjustHandles="1" noChangeArrowheads="1" noChangeShapeType="1" noTextEdit="1"/>
              </p:cNvSpPr>
              <p:nvPr/>
            </p:nvSpPr>
            <p:spPr>
              <a:xfrm>
                <a:off x="3923928" y="2708920"/>
                <a:ext cx="5040560" cy="707886"/>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E1F1C76-42EE-468D-9C17-2F4D708F51C5}"/>
                  </a:ext>
                </a:extLst>
              </p:cNvPr>
              <p:cNvSpPr txBox="1"/>
              <p:nvPr/>
            </p:nvSpPr>
            <p:spPr>
              <a:xfrm>
                <a:off x="323528" y="5149574"/>
                <a:ext cx="8640960" cy="7997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sz="2000" i="1" smtClean="0">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i="1">
                                  <a:latin typeface="Cambria Math" panose="02040503050406030204" pitchFamily="18" charset="0"/>
                                </a:rPr>
                                <m:t>𝑌</m:t>
                              </m:r>
                            </m:e>
                            <m:sub>
                              <m:r>
                                <a:rPr lang="zh-CN" altLang="en-US" sz="2000" i="0">
                                  <a:latin typeface="Cambria Math" panose="02040503050406030204" pitchFamily="18" charset="0"/>
                                </a:rPr>
                                <m:t>1</m:t>
                              </m:r>
                            </m:sub>
                          </m:sSub>
                        </m:e>
                        <m:e>
                          <m:r>
                            <a:rPr lang="zh-CN" altLang="en-US" sz="2000" i="1">
                              <a:latin typeface="Cambria Math" panose="02040503050406030204" pitchFamily="18" charset="0"/>
                            </a:rPr>
                            <m:t>𝑋</m:t>
                          </m:r>
                          <m:r>
                            <a:rPr lang="zh-CN" altLang="en-US" sz="2000" i="0">
                              <a:latin typeface="Cambria Math" panose="02040503050406030204" pitchFamily="18" charset="0"/>
                            </a:rPr>
                            <m:t>=</m:t>
                          </m:r>
                          <m:r>
                            <a:rPr lang="zh-CN" altLang="en-US" sz="2000" b="1" i="1">
                              <a:latin typeface="Cambria Math" panose="02040503050406030204" pitchFamily="18" charset="0"/>
                            </a:rPr>
                            <m:t>𝒙</m:t>
                          </m:r>
                        </m:e>
                      </m:d>
                      <m:r>
                        <a:rPr lang="zh-CN" altLang="en-US" sz="2000" b="0" i="0">
                          <a:latin typeface="Cambria Math" panose="02040503050406030204" pitchFamily="18" charset="0"/>
                        </a:rPr>
                        <m:t>=</m:t>
                      </m:r>
                      <m:r>
                        <a:rPr lang="zh-CN" altLang="en-US" sz="2000" b="0" i="1">
                          <a:latin typeface="Cambria Math" panose="02040503050406030204" pitchFamily="18" charset="0"/>
                        </a:rPr>
                        <m:t>𝑝</m:t>
                      </m:r>
                      <m:r>
                        <a:rPr lang="zh-CN" altLang="en-US" sz="2000" b="0" i="0">
                          <a:latin typeface="Cambria Math" panose="02040503050406030204" pitchFamily="18" charset="0"/>
                        </a:rPr>
                        <m:t>=</m:t>
                      </m:r>
                      <m:f>
                        <m:fPr>
                          <m:ctrlPr>
                            <a:rPr lang="zh-CN" altLang="en-US" sz="2000" b="0" i="1">
                              <a:solidFill>
                                <a:srgbClr val="836967"/>
                              </a:solidFill>
                              <a:latin typeface="Cambria Math" panose="02040503050406030204" pitchFamily="18" charset="0"/>
                            </a:rPr>
                          </m:ctrlPr>
                        </m:fPr>
                        <m:num>
                          <m:sSup>
                            <m:sSupPr>
                              <m:ctrlPr>
                                <a:rPr lang="zh-CN" altLang="en-US" sz="2000" b="0" i="1">
                                  <a:solidFill>
                                    <a:srgbClr val="836967"/>
                                  </a:solidFill>
                                  <a:latin typeface="Cambria Math" panose="02040503050406030204" pitchFamily="18" charset="0"/>
                                </a:rPr>
                              </m:ctrlPr>
                            </m:sSupPr>
                            <m:e>
                              <m:r>
                                <a:rPr lang="zh-CN" altLang="en-US" sz="2000" b="0" i="1">
                                  <a:latin typeface="Cambria Math" panose="02040503050406030204" pitchFamily="18" charset="0"/>
                                </a:rPr>
                                <m:t>𝑒</m:t>
                              </m:r>
                            </m:e>
                            <m:sup>
                              <m:sSup>
                                <m:sSupPr>
                                  <m:ctrlPr>
                                    <a:rPr lang="zh-CN" altLang="en-US" sz="2000" b="0" i="1">
                                      <a:solidFill>
                                        <a:srgbClr val="836967"/>
                                      </a:solidFill>
                                      <a:latin typeface="Cambria Math" panose="02040503050406030204" pitchFamily="18" charset="0"/>
                                    </a:rPr>
                                  </m:ctrlPr>
                                </m:sSupPr>
                                <m:e>
                                  <m:r>
                                    <a:rPr lang="zh-CN" altLang="en-US" sz="2000" b="1" i="1">
                                      <a:latin typeface="Cambria Math" panose="02040503050406030204" pitchFamily="18" charset="0"/>
                                    </a:rPr>
                                    <m:t>𝝎</m:t>
                                  </m:r>
                                </m:e>
                                <m:sup>
                                  <m:r>
                                    <a:rPr lang="zh-CN" altLang="en-US" sz="2000" b="0" i="1">
                                      <a:latin typeface="Cambria Math" panose="02040503050406030204" pitchFamily="18" charset="0"/>
                                    </a:rPr>
                                    <m:t>𝑇</m:t>
                                  </m:r>
                                </m:sup>
                              </m:sSup>
                              <m:r>
                                <a:rPr lang="zh-CN" altLang="en-US" sz="2000" b="1" i="1">
                                  <a:latin typeface="Cambria Math" panose="02040503050406030204" pitchFamily="18" charset="0"/>
                                </a:rPr>
                                <m:t>𝒙</m:t>
                              </m:r>
                            </m:sup>
                          </m:sSup>
                        </m:num>
                        <m:den>
                          <m:r>
                            <a:rPr lang="zh-CN" altLang="en-US" sz="2000" b="0" i="0">
                              <a:latin typeface="Cambria Math" panose="02040503050406030204" pitchFamily="18" charset="0"/>
                            </a:rPr>
                            <m:t>1+</m:t>
                          </m:r>
                          <m:sSup>
                            <m:sSupPr>
                              <m:ctrlPr>
                                <a:rPr lang="zh-CN" altLang="en-US" sz="2000" b="0" i="1">
                                  <a:solidFill>
                                    <a:srgbClr val="836967"/>
                                  </a:solidFill>
                                  <a:latin typeface="Cambria Math" panose="02040503050406030204" pitchFamily="18" charset="0"/>
                                </a:rPr>
                              </m:ctrlPr>
                            </m:sSupPr>
                            <m:e>
                              <m:r>
                                <a:rPr lang="zh-CN" altLang="en-US" sz="2000" b="0" i="1">
                                  <a:latin typeface="Cambria Math" panose="02040503050406030204" pitchFamily="18" charset="0"/>
                                </a:rPr>
                                <m:t>𝑒</m:t>
                              </m:r>
                            </m:e>
                            <m:sup>
                              <m:sSup>
                                <m:sSupPr>
                                  <m:ctrlPr>
                                    <a:rPr lang="zh-CN" altLang="en-US" sz="2000" b="0" i="1">
                                      <a:solidFill>
                                        <a:srgbClr val="836967"/>
                                      </a:solidFill>
                                      <a:latin typeface="Cambria Math" panose="02040503050406030204" pitchFamily="18" charset="0"/>
                                    </a:rPr>
                                  </m:ctrlPr>
                                </m:sSupPr>
                                <m:e>
                                  <m:r>
                                    <a:rPr lang="zh-CN" altLang="en-US" sz="2000" b="1" i="1">
                                      <a:latin typeface="Cambria Math" panose="02040503050406030204" pitchFamily="18" charset="0"/>
                                    </a:rPr>
                                    <m:t>𝝎</m:t>
                                  </m:r>
                                </m:e>
                                <m:sup>
                                  <m:r>
                                    <a:rPr lang="zh-CN" altLang="en-US" sz="2000" b="0" i="1">
                                      <a:latin typeface="Cambria Math" panose="02040503050406030204" pitchFamily="18" charset="0"/>
                                    </a:rPr>
                                    <m:t>𝑇</m:t>
                                  </m:r>
                                </m:sup>
                              </m:sSup>
                              <m:r>
                                <a:rPr lang="zh-CN" altLang="en-US" sz="2000" b="1" i="1">
                                  <a:latin typeface="Cambria Math" panose="02040503050406030204" pitchFamily="18" charset="0"/>
                                </a:rPr>
                                <m:t>𝒙</m:t>
                              </m:r>
                            </m:sup>
                          </m:sSup>
                        </m:den>
                      </m:f>
                      <m:r>
                        <a:rPr lang="zh-CN" altLang="en-US" sz="2000" b="0" i="0">
                          <a:latin typeface="Cambria Math" panose="02040503050406030204" pitchFamily="18" charset="0"/>
                        </a:rPr>
                        <m:t>，</m:t>
                      </m:r>
                      <m:r>
                        <a:rPr lang="zh-CN" altLang="en-US" sz="2000" b="0" i="1">
                          <a:latin typeface="Cambria Math" panose="02040503050406030204" pitchFamily="18" charset="0"/>
                        </a:rPr>
                        <m:t>𝑃</m:t>
                      </m:r>
                      <m:d>
                        <m:dPr>
                          <m:ctrlPr>
                            <a:rPr lang="zh-CN" altLang="en-US" sz="2000" b="0" i="1">
                              <a:solidFill>
                                <a:srgbClr val="836967"/>
                              </a:solidFill>
                              <a:latin typeface="Cambria Math" panose="02040503050406030204" pitchFamily="18" charset="0"/>
                            </a:rPr>
                          </m:ctrlPr>
                        </m:dPr>
                        <m:e>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𝑌</m:t>
                              </m:r>
                            </m:e>
                            <m:sub>
                              <m:r>
                                <a:rPr lang="zh-CN" altLang="en-US" sz="2000" b="0" i="0">
                                  <a:latin typeface="Cambria Math" panose="02040503050406030204" pitchFamily="18" charset="0"/>
                                </a:rPr>
                                <m:t>0</m:t>
                              </m:r>
                            </m:sub>
                          </m:sSub>
                        </m:e>
                        <m:e>
                          <m:r>
                            <a:rPr lang="zh-CN" altLang="en-US" sz="2000" b="0" i="1">
                              <a:latin typeface="Cambria Math" panose="02040503050406030204" pitchFamily="18" charset="0"/>
                            </a:rPr>
                            <m:t>𝑋</m:t>
                          </m:r>
                          <m:r>
                            <a:rPr lang="zh-CN" altLang="en-US" sz="2000" b="0" i="0">
                              <a:latin typeface="Cambria Math" panose="02040503050406030204" pitchFamily="18" charset="0"/>
                            </a:rPr>
                            <m:t>=</m:t>
                          </m:r>
                          <m:r>
                            <a:rPr lang="zh-CN" altLang="en-US" sz="2000" b="1" i="1">
                              <a:latin typeface="Cambria Math" panose="02040503050406030204" pitchFamily="18" charset="0"/>
                            </a:rPr>
                            <m:t>𝒙</m:t>
                          </m:r>
                        </m:e>
                      </m:d>
                      <m:r>
                        <a:rPr lang="zh-CN" altLang="en-US" sz="2000" b="0" i="0">
                          <a:latin typeface="Cambria Math" panose="02040503050406030204" pitchFamily="18" charset="0"/>
                        </a:rPr>
                        <m:t>=1−</m:t>
                      </m:r>
                      <m:r>
                        <a:rPr lang="zh-CN" altLang="en-US" sz="2000" b="0" i="1">
                          <a:latin typeface="Cambria Math" panose="02040503050406030204" pitchFamily="18" charset="0"/>
                        </a:rPr>
                        <m:t>𝑝</m:t>
                      </m:r>
                      <m:r>
                        <a:rPr lang="zh-CN" altLang="en-US" sz="2000" b="0" i="0">
                          <a:latin typeface="Cambria Math" panose="02040503050406030204" pitchFamily="18" charset="0"/>
                        </a:rPr>
                        <m:t>=</m:t>
                      </m:r>
                      <m:f>
                        <m:fPr>
                          <m:ctrlPr>
                            <a:rPr lang="zh-CN" altLang="en-US" sz="2000" b="0" i="1">
                              <a:solidFill>
                                <a:srgbClr val="836967"/>
                              </a:solidFill>
                              <a:latin typeface="Cambria Math" panose="02040503050406030204" pitchFamily="18" charset="0"/>
                            </a:rPr>
                          </m:ctrlPr>
                        </m:fPr>
                        <m:num>
                          <m:r>
                            <a:rPr lang="zh-CN" altLang="en-US" sz="2000" b="0" i="0">
                              <a:latin typeface="Cambria Math" panose="02040503050406030204" pitchFamily="18" charset="0"/>
                            </a:rPr>
                            <m:t>1</m:t>
                          </m:r>
                        </m:num>
                        <m:den>
                          <m:r>
                            <a:rPr lang="zh-CN" altLang="en-US" sz="2000" b="0" i="0">
                              <a:latin typeface="Cambria Math" panose="02040503050406030204" pitchFamily="18" charset="0"/>
                            </a:rPr>
                            <m:t>1+</m:t>
                          </m:r>
                          <m:sSup>
                            <m:sSupPr>
                              <m:ctrlPr>
                                <a:rPr lang="zh-CN" altLang="en-US" sz="2000" b="0" i="1">
                                  <a:solidFill>
                                    <a:srgbClr val="836967"/>
                                  </a:solidFill>
                                  <a:latin typeface="Cambria Math" panose="02040503050406030204" pitchFamily="18" charset="0"/>
                                </a:rPr>
                              </m:ctrlPr>
                            </m:sSupPr>
                            <m:e>
                              <m:r>
                                <a:rPr lang="zh-CN" altLang="en-US" sz="2000" b="0" i="1">
                                  <a:latin typeface="Cambria Math" panose="02040503050406030204" pitchFamily="18" charset="0"/>
                                </a:rPr>
                                <m:t>𝑒</m:t>
                              </m:r>
                            </m:e>
                            <m:sup>
                              <m:sSup>
                                <m:sSupPr>
                                  <m:ctrlPr>
                                    <a:rPr lang="zh-CN" altLang="en-US" sz="2000" b="0" i="1">
                                      <a:solidFill>
                                        <a:srgbClr val="836967"/>
                                      </a:solidFill>
                                      <a:latin typeface="Cambria Math" panose="02040503050406030204" pitchFamily="18" charset="0"/>
                                    </a:rPr>
                                  </m:ctrlPr>
                                </m:sSupPr>
                                <m:e>
                                  <m:r>
                                    <a:rPr lang="zh-CN" altLang="en-US" sz="2000" b="1" i="1">
                                      <a:latin typeface="Cambria Math" panose="02040503050406030204" pitchFamily="18" charset="0"/>
                                    </a:rPr>
                                    <m:t>𝝎</m:t>
                                  </m:r>
                                </m:e>
                                <m:sup>
                                  <m:r>
                                    <a:rPr lang="zh-CN" altLang="en-US" sz="2000" b="0" i="1">
                                      <a:latin typeface="Cambria Math" panose="02040503050406030204" pitchFamily="18" charset="0"/>
                                    </a:rPr>
                                    <m:t>𝑇</m:t>
                                  </m:r>
                                </m:sup>
                              </m:sSup>
                              <m:r>
                                <a:rPr lang="zh-CN" altLang="en-US" sz="2000" b="1" i="1">
                                  <a:latin typeface="Cambria Math" panose="02040503050406030204" pitchFamily="18" charset="0"/>
                                </a:rPr>
                                <m:t>𝒙</m:t>
                              </m:r>
                            </m:sup>
                          </m:sSup>
                        </m:den>
                      </m:f>
                      <m:r>
                        <a:rPr lang="zh-CN" altLang="en-US" sz="2000" b="0" i="0">
                          <a:latin typeface="Cambria Math" panose="02040503050406030204" pitchFamily="18" charset="0"/>
                        </a:rPr>
                        <m:t> .  </m:t>
                      </m:r>
                      <m:r>
                        <a:rPr lang="zh-CN" altLang="en-US" sz="2000" b="0" i="0">
                          <a:latin typeface="Cambria Math" panose="02040503050406030204" pitchFamily="18" charset="0"/>
                        </a:rPr>
                        <m:t>（</m:t>
                      </m:r>
                      <m:r>
                        <a:rPr lang="zh-CN" altLang="en-US" sz="2000" b="0" i="0">
                          <a:latin typeface="Cambria Math" panose="02040503050406030204" pitchFamily="18" charset="0"/>
                        </a:rPr>
                        <m:t>3−15</m:t>
                      </m:r>
                      <m:r>
                        <a:rPr lang="zh-CN" altLang="en-US" sz="2000" b="0" i="0">
                          <a:latin typeface="Cambria Math" panose="02040503050406030204" pitchFamily="18" charset="0"/>
                        </a:rPr>
                        <m:t>）</m:t>
                      </m:r>
                    </m:oMath>
                  </m:oMathPara>
                </a14:m>
                <a:endParaRPr lang="zh-CN" altLang="en-US" sz="2000" dirty="0"/>
              </a:p>
            </p:txBody>
          </p:sp>
        </mc:Choice>
        <mc:Fallback xmlns="">
          <p:sp>
            <p:nvSpPr>
              <p:cNvPr id="12" name="文本框 11">
                <a:extLst>
                  <a:ext uri="{FF2B5EF4-FFF2-40B4-BE49-F238E27FC236}">
                    <a16:creationId xmlns:a16="http://schemas.microsoft.com/office/drawing/2014/main" id="{2E1F1C76-42EE-468D-9C17-2F4D708F51C5}"/>
                  </a:ext>
                </a:extLst>
              </p:cNvPr>
              <p:cNvSpPr txBox="1">
                <a:spLocks noRot="1" noChangeAspect="1" noMove="1" noResize="1" noEditPoints="1" noAdjustHandles="1" noChangeArrowheads="1" noChangeShapeType="1" noTextEdit="1"/>
              </p:cNvSpPr>
              <p:nvPr/>
            </p:nvSpPr>
            <p:spPr>
              <a:xfrm>
                <a:off x="323528" y="5149574"/>
                <a:ext cx="8640960" cy="79970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253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6AC66-C678-4F77-95EA-E53FA9650905}"/>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45F94ED3-409F-4459-918C-31ABB45614F3}"/>
              </a:ext>
            </a:extLst>
          </p:cNvPr>
          <p:cNvSpPr>
            <a:spLocks noGrp="1"/>
          </p:cNvSpPr>
          <p:nvPr>
            <p:ph idx="1"/>
          </p:nvPr>
        </p:nvSpPr>
        <p:spPr/>
        <p:txBody>
          <a:bodyPr>
            <a:normAutofit/>
          </a:bodyPr>
          <a:lstStyle/>
          <a:p>
            <a:r>
              <a:rPr lang="zh-CN" altLang="en-US" dirty="0"/>
              <a:t>逻辑斯谛回归与牛顿法</a:t>
            </a:r>
            <a:endParaRPr lang="en-US" altLang="zh-CN" dirty="0"/>
          </a:p>
          <a:p>
            <a:pPr lvl="1"/>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逻辑斯谛回归：</a:t>
            </a:r>
            <a:r>
              <a:rPr lang="zh-CN" altLang="en-US" sz="2800" dirty="0">
                <a:effectLst/>
                <a:latin typeface="Calibri" panose="020F0502020204030204" pitchFamily="34" charset="0"/>
                <a:ea typeface="宋体" panose="02010600030101010101" pitchFamily="2" charset="-122"/>
                <a:cs typeface="Times New Roman" panose="02020603050405020304" pitchFamily="18" charset="0"/>
              </a:rPr>
              <a:t>构造似然函数</a:t>
            </a:r>
            <a:endParaRPr lang="en-US" altLang="zh-CN" sz="2800" dirty="0">
              <a:effectLst/>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r>
              <a:rPr lang="zh-CN" altLang="en-US" dirty="0"/>
              <a:t>给定数据集</a:t>
            </a:r>
            <a:endParaRPr lang="en-US" altLang="zh-CN"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E1F1C76-42EE-468D-9C17-2F4D708F51C5}"/>
                  </a:ext>
                </a:extLst>
              </p:cNvPr>
              <p:cNvSpPr txBox="1"/>
              <p:nvPr/>
            </p:nvSpPr>
            <p:spPr>
              <a:xfrm>
                <a:off x="971600" y="2636912"/>
                <a:ext cx="7992888" cy="7285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𝑌</m:t>
                              </m:r>
                            </m:e>
                            <m:sub>
                              <m:r>
                                <a:rPr lang="zh-CN" altLang="en-US" i="0">
                                  <a:latin typeface="Cambria Math" panose="02040503050406030204" pitchFamily="18" charset="0"/>
                                </a:rPr>
                                <m:t>1</m:t>
                              </m:r>
                            </m:sub>
                          </m:sSub>
                        </m:e>
                        <m:e>
                          <m:r>
                            <a:rPr lang="zh-CN" altLang="en-US" i="1">
                              <a:latin typeface="Cambria Math" panose="02040503050406030204" pitchFamily="18" charset="0"/>
                            </a:rPr>
                            <m:t>𝑋</m:t>
                          </m:r>
                          <m:r>
                            <a:rPr lang="zh-CN" altLang="en-US" i="0">
                              <a:latin typeface="Cambria Math" panose="02040503050406030204" pitchFamily="18" charset="0"/>
                            </a:rPr>
                            <m:t>=</m:t>
                          </m:r>
                          <m:r>
                            <a:rPr lang="zh-CN" altLang="en-US" b="1" i="1">
                              <a:latin typeface="Cambria Math" panose="02040503050406030204" pitchFamily="18" charset="0"/>
                            </a:rPr>
                            <m:t>𝒙</m:t>
                          </m:r>
                        </m:e>
                      </m:d>
                      <m:r>
                        <a:rPr lang="zh-CN" altLang="en-US" b="0" i="0">
                          <a:latin typeface="Cambria Math" panose="02040503050406030204" pitchFamily="18" charset="0"/>
                        </a:rPr>
                        <m:t>=</m:t>
                      </m:r>
                      <m:r>
                        <a:rPr lang="zh-CN" altLang="en-US" b="0" i="1">
                          <a:latin typeface="Cambria Math" panose="02040503050406030204" pitchFamily="18" charset="0"/>
                        </a:rPr>
                        <m:t>𝑝</m:t>
                      </m:r>
                      <m:r>
                        <a:rPr lang="zh-CN" altLang="en-US" b="0" i="0">
                          <a:latin typeface="Cambria Math" panose="02040503050406030204" pitchFamily="18" charset="0"/>
                        </a:rPr>
                        <m:t>=</m:t>
                      </m:r>
                      <m:f>
                        <m:fPr>
                          <m:ctrlPr>
                            <a:rPr lang="zh-CN" altLang="en-US" b="0" i="1">
                              <a:solidFill>
                                <a:srgbClr val="836967"/>
                              </a:solidFill>
                              <a:latin typeface="Cambria Math" panose="02040503050406030204" pitchFamily="18" charset="0"/>
                            </a:rPr>
                          </m:ctrlPr>
                        </m:fPr>
                        <m:num>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𝑒</m:t>
                              </m:r>
                            </m:e>
                            <m:sup>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𝝎</m:t>
                                  </m:r>
                                </m:e>
                                <m:sup>
                                  <m:r>
                                    <a:rPr lang="zh-CN" altLang="en-US" b="0" i="1">
                                      <a:latin typeface="Cambria Math" panose="02040503050406030204" pitchFamily="18" charset="0"/>
                                    </a:rPr>
                                    <m:t>𝑇</m:t>
                                  </m:r>
                                </m:sup>
                              </m:sSup>
                              <m:r>
                                <a:rPr lang="zh-CN" altLang="en-US" b="1" i="1">
                                  <a:latin typeface="Cambria Math" panose="02040503050406030204" pitchFamily="18" charset="0"/>
                                </a:rPr>
                                <m:t>𝒙</m:t>
                              </m:r>
                            </m:sup>
                          </m:sSup>
                        </m:num>
                        <m:den>
                          <m:r>
                            <a:rPr lang="zh-CN" altLang="en-US" b="0" i="0">
                              <a:latin typeface="Cambria Math" panose="02040503050406030204" pitchFamily="18" charset="0"/>
                            </a:rPr>
                            <m:t>1+</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𝑒</m:t>
                              </m:r>
                            </m:e>
                            <m:sup>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𝝎</m:t>
                                  </m:r>
                                </m:e>
                                <m:sup>
                                  <m:r>
                                    <a:rPr lang="zh-CN" altLang="en-US" b="0" i="1">
                                      <a:latin typeface="Cambria Math" panose="02040503050406030204" pitchFamily="18" charset="0"/>
                                    </a:rPr>
                                    <m:t>𝑇</m:t>
                                  </m:r>
                                </m:sup>
                              </m:sSup>
                              <m:r>
                                <a:rPr lang="zh-CN" altLang="en-US" b="1" i="1">
                                  <a:latin typeface="Cambria Math" panose="02040503050406030204" pitchFamily="18" charset="0"/>
                                </a:rPr>
                                <m:t>𝒙</m:t>
                              </m:r>
                            </m:sup>
                          </m:sSup>
                        </m:den>
                      </m:f>
                      <m:r>
                        <a:rPr lang="zh-CN" altLang="en-US" b="0" i="0">
                          <a:latin typeface="Cambria Math" panose="02040503050406030204" pitchFamily="18" charset="0"/>
                        </a:rPr>
                        <m:t>，</m:t>
                      </m:r>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𝑌</m:t>
                              </m:r>
                            </m:e>
                            <m:sub>
                              <m:r>
                                <a:rPr lang="zh-CN" altLang="en-US" b="0" i="0">
                                  <a:latin typeface="Cambria Math" panose="02040503050406030204" pitchFamily="18" charset="0"/>
                                </a:rPr>
                                <m:t>0</m:t>
                              </m:r>
                            </m:sub>
                          </m:sSub>
                        </m:e>
                        <m:e>
                          <m:r>
                            <a:rPr lang="zh-CN" altLang="en-US" b="0" i="1">
                              <a:latin typeface="Cambria Math" panose="02040503050406030204" pitchFamily="18" charset="0"/>
                            </a:rPr>
                            <m:t>𝑋</m:t>
                          </m:r>
                          <m:r>
                            <a:rPr lang="zh-CN" altLang="en-US" b="0" i="0">
                              <a:latin typeface="Cambria Math" panose="02040503050406030204" pitchFamily="18" charset="0"/>
                            </a:rPr>
                            <m:t>=</m:t>
                          </m:r>
                          <m:r>
                            <a:rPr lang="zh-CN" altLang="en-US" b="1" i="1">
                              <a:latin typeface="Cambria Math" panose="02040503050406030204" pitchFamily="18" charset="0"/>
                            </a:rPr>
                            <m:t>𝒙</m:t>
                          </m:r>
                        </m:e>
                      </m:d>
                      <m:r>
                        <a:rPr lang="zh-CN" altLang="en-US" b="0" i="0">
                          <a:latin typeface="Cambria Math" panose="02040503050406030204" pitchFamily="18" charset="0"/>
                        </a:rPr>
                        <m:t>=1−</m:t>
                      </m:r>
                      <m:r>
                        <a:rPr lang="zh-CN" altLang="en-US" b="0" i="1">
                          <a:latin typeface="Cambria Math" panose="02040503050406030204" pitchFamily="18" charset="0"/>
                        </a:rPr>
                        <m:t>𝑝</m:t>
                      </m:r>
                      <m:r>
                        <a:rPr lang="zh-CN" altLang="en-US" b="0" i="0">
                          <a:latin typeface="Cambria Math" panose="02040503050406030204" pitchFamily="18" charset="0"/>
                        </a:rPr>
                        <m:t>=</m:t>
                      </m:r>
                      <m:f>
                        <m:fPr>
                          <m:ctrlPr>
                            <a:rPr lang="zh-CN" altLang="en-US" b="0" i="1">
                              <a:solidFill>
                                <a:srgbClr val="836967"/>
                              </a:solidFill>
                              <a:latin typeface="Cambria Math" panose="02040503050406030204" pitchFamily="18" charset="0"/>
                            </a:rPr>
                          </m:ctrlPr>
                        </m:fPr>
                        <m:num>
                          <m:r>
                            <a:rPr lang="zh-CN" altLang="en-US" b="0" i="0">
                              <a:latin typeface="Cambria Math" panose="02040503050406030204" pitchFamily="18" charset="0"/>
                            </a:rPr>
                            <m:t>1</m:t>
                          </m:r>
                        </m:num>
                        <m:den>
                          <m:r>
                            <a:rPr lang="zh-CN" altLang="en-US" b="0" i="0">
                              <a:latin typeface="Cambria Math" panose="02040503050406030204" pitchFamily="18" charset="0"/>
                            </a:rPr>
                            <m:t>1+</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𝑒</m:t>
                              </m:r>
                            </m:e>
                            <m:sup>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𝝎</m:t>
                                  </m:r>
                                </m:e>
                                <m:sup>
                                  <m:r>
                                    <a:rPr lang="zh-CN" altLang="en-US" b="0" i="1">
                                      <a:latin typeface="Cambria Math" panose="02040503050406030204" pitchFamily="18" charset="0"/>
                                    </a:rPr>
                                    <m:t>𝑇</m:t>
                                  </m:r>
                                </m:sup>
                              </m:sSup>
                              <m:r>
                                <a:rPr lang="zh-CN" altLang="en-US" b="1" i="1">
                                  <a:latin typeface="Cambria Math" panose="02040503050406030204" pitchFamily="18" charset="0"/>
                                </a:rPr>
                                <m:t>𝒙</m:t>
                              </m:r>
                            </m:sup>
                          </m:sSup>
                        </m:den>
                      </m:f>
                      <m:r>
                        <a:rPr lang="zh-CN" altLang="en-US" b="0" i="0">
                          <a:latin typeface="Cambria Math" panose="02040503050406030204" pitchFamily="18" charset="0"/>
                        </a:rPr>
                        <m:t> .  </m:t>
                      </m:r>
                      <m:r>
                        <a:rPr lang="zh-CN" altLang="en-US" b="0" i="0">
                          <a:latin typeface="Cambria Math" panose="02040503050406030204" pitchFamily="18" charset="0"/>
                        </a:rPr>
                        <m:t>（</m:t>
                      </m:r>
                      <m:r>
                        <a:rPr lang="zh-CN" altLang="en-US" b="0" i="0">
                          <a:latin typeface="Cambria Math" panose="02040503050406030204" pitchFamily="18" charset="0"/>
                        </a:rPr>
                        <m:t>3−15</m:t>
                      </m:r>
                      <m:r>
                        <a:rPr lang="zh-CN" altLang="en-US" b="0" i="0">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2E1F1C76-42EE-468D-9C17-2F4D708F51C5}"/>
                  </a:ext>
                </a:extLst>
              </p:cNvPr>
              <p:cNvSpPr txBox="1">
                <a:spLocks noRot="1" noChangeAspect="1" noMove="1" noResize="1" noEditPoints="1" noAdjustHandles="1" noChangeArrowheads="1" noChangeShapeType="1" noTextEdit="1"/>
              </p:cNvSpPr>
              <p:nvPr/>
            </p:nvSpPr>
            <p:spPr>
              <a:xfrm>
                <a:off x="971600" y="2636912"/>
                <a:ext cx="7992888" cy="72859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E3CBBAF-03FA-4299-8429-92355795463D}"/>
                  </a:ext>
                </a:extLst>
              </p:cNvPr>
              <p:cNvSpPr txBox="1"/>
              <p:nvPr/>
            </p:nvSpPr>
            <p:spPr>
              <a:xfrm>
                <a:off x="3096344" y="378904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00B050"/>
                              </a:solidFill>
                              <a:latin typeface="Cambria Math" panose="02040503050406030204" pitchFamily="18" charset="0"/>
                            </a:rPr>
                          </m:ctrlPr>
                        </m:dPr>
                        <m:e>
                          <m:sSub>
                            <m:sSubPr>
                              <m:ctrlPr>
                                <a:rPr lang="zh-CN" altLang="en-US" i="1">
                                  <a:solidFill>
                                    <a:srgbClr val="00B050"/>
                                  </a:solidFill>
                                  <a:latin typeface="Cambria Math" panose="02040503050406030204" pitchFamily="18" charset="0"/>
                                </a:rPr>
                              </m:ctrlPr>
                            </m:sSubPr>
                            <m:e>
                              <m:r>
                                <a:rPr lang="zh-CN" altLang="en-US" i="1">
                                  <a:solidFill>
                                    <a:srgbClr val="00B050"/>
                                  </a:solidFill>
                                  <a:latin typeface="Cambria Math" panose="02040503050406030204" pitchFamily="18" charset="0"/>
                                </a:rPr>
                                <m:t>𝐷</m:t>
                              </m:r>
                            </m:e>
                            <m:sub>
                              <m:r>
                                <a:rPr lang="zh-CN" altLang="en-US" i="1">
                                  <a:solidFill>
                                    <a:srgbClr val="00B050"/>
                                  </a:solidFill>
                                  <a:latin typeface="Cambria Math" panose="02040503050406030204" pitchFamily="18" charset="0"/>
                                </a:rPr>
                                <m:t>𝑡𝑟𝑎𝑖𝑛</m:t>
                              </m:r>
                            </m:sub>
                          </m:sSub>
                          <m:r>
                            <a:rPr lang="zh-CN" altLang="en-US" i="0">
                              <a:solidFill>
                                <a:srgbClr val="00B050"/>
                              </a:solidFill>
                              <a:latin typeface="Cambria Math" panose="02040503050406030204" pitchFamily="18" charset="0"/>
                            </a:rPr>
                            <m:t>={</m:t>
                          </m:r>
                          <m:d>
                            <m:dPr>
                              <m:ctrlPr>
                                <a:rPr lang="zh-CN" altLang="en-US" i="1">
                                  <a:solidFill>
                                    <a:srgbClr val="00B050"/>
                                  </a:solidFill>
                                  <a:latin typeface="Cambria Math" panose="02040503050406030204" pitchFamily="18" charset="0"/>
                                </a:rPr>
                              </m:ctrlPr>
                            </m:dPr>
                            <m:e>
                              <m:sSub>
                                <m:sSubPr>
                                  <m:ctrlPr>
                                    <a:rPr lang="zh-CN" altLang="en-US"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0">
                                      <a:solidFill>
                                        <a:srgbClr val="00B050"/>
                                      </a:solidFill>
                                      <a:latin typeface="Cambria Math" panose="02040503050406030204" pitchFamily="18" charset="0"/>
                                    </a:rPr>
                                    <m:t>1</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0">
                                      <a:solidFill>
                                        <a:srgbClr val="00B050"/>
                                      </a:solidFill>
                                      <a:latin typeface="Cambria Math" panose="02040503050406030204" pitchFamily="18" charset="0"/>
                                    </a:rPr>
                                    <m:t>1</m:t>
                                  </m:r>
                                </m:sub>
                              </m:sSub>
                            </m:e>
                          </m:d>
                          <m:r>
                            <a:rPr lang="zh-CN" altLang="en-US" b="0" i="0">
                              <a:solidFill>
                                <a:srgbClr val="00B050"/>
                              </a:solidFill>
                              <a:latin typeface="Cambria Math" panose="02040503050406030204" pitchFamily="18" charset="0"/>
                            </a:rPr>
                            <m:t>, </m:t>
                          </m:r>
                          <m:d>
                            <m:dPr>
                              <m:ctrlPr>
                                <a:rPr lang="zh-CN" altLang="en-US" b="0" i="1">
                                  <a:solidFill>
                                    <a:srgbClr val="00B050"/>
                                  </a:solidFill>
                                  <a:latin typeface="Cambria Math" panose="02040503050406030204" pitchFamily="18" charset="0"/>
                                </a:rPr>
                              </m:ctrlPr>
                            </m:dPr>
                            <m:e>
                              <m:sSub>
                                <m:sSubPr>
                                  <m:ctrlPr>
                                    <a:rPr lang="zh-CN" altLang="en-US" b="0"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0">
                                      <a:solidFill>
                                        <a:srgbClr val="00B050"/>
                                      </a:solidFill>
                                      <a:latin typeface="Cambria Math" panose="02040503050406030204" pitchFamily="18" charset="0"/>
                                    </a:rPr>
                                    <m:t>2</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0">
                                      <a:solidFill>
                                        <a:srgbClr val="00B050"/>
                                      </a:solidFill>
                                      <a:latin typeface="Cambria Math" panose="02040503050406030204" pitchFamily="18" charset="0"/>
                                    </a:rPr>
                                    <m:t>2</m:t>
                                  </m:r>
                                </m:sub>
                              </m:sSub>
                            </m:e>
                          </m:d>
                          <m:r>
                            <a:rPr lang="zh-CN" altLang="en-US" b="0" i="0">
                              <a:solidFill>
                                <a:srgbClr val="00B050"/>
                              </a:solidFill>
                              <a:latin typeface="Cambria Math" panose="02040503050406030204" pitchFamily="18" charset="0"/>
                            </a:rPr>
                            <m:t>,…, </m:t>
                          </m:r>
                          <m:d>
                            <m:dPr>
                              <m:ctrlPr>
                                <a:rPr lang="zh-CN" altLang="en-US" b="0" i="1">
                                  <a:solidFill>
                                    <a:srgbClr val="00B050"/>
                                  </a:solidFill>
                                  <a:latin typeface="Cambria Math" panose="02040503050406030204" pitchFamily="18" charset="0"/>
                                </a:rPr>
                              </m:ctrlPr>
                            </m:dPr>
                            <m:e>
                              <m:sSub>
                                <m:sSubPr>
                                  <m:ctrlPr>
                                    <a:rPr lang="zh-CN" altLang="en-US" b="0"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1">
                                      <a:solidFill>
                                        <a:srgbClr val="00B050"/>
                                      </a:solidFill>
                                      <a:latin typeface="Cambria Math" panose="02040503050406030204" pitchFamily="18" charset="0"/>
                                    </a:rPr>
                                    <m:t>𝑚</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1">
                                      <a:solidFill>
                                        <a:srgbClr val="00B050"/>
                                      </a:solidFill>
                                      <a:latin typeface="Cambria Math" panose="02040503050406030204" pitchFamily="18" charset="0"/>
                                    </a:rPr>
                                    <m:t>𝑚</m:t>
                                  </m:r>
                                </m:sub>
                              </m:sSub>
                            </m:e>
                          </m:d>
                        </m:e>
                      </m:d>
                    </m:oMath>
                  </m:oMathPara>
                </a14:m>
                <a:endParaRPr lang="zh-CN" altLang="en-US" dirty="0">
                  <a:solidFill>
                    <a:srgbClr val="00B050"/>
                  </a:solidFill>
                </a:endParaRPr>
              </a:p>
            </p:txBody>
          </p:sp>
        </mc:Choice>
        <mc:Fallback xmlns="">
          <p:sp>
            <p:nvSpPr>
              <p:cNvPr id="10" name="文本框 9">
                <a:extLst>
                  <a:ext uri="{FF2B5EF4-FFF2-40B4-BE49-F238E27FC236}">
                    <a16:creationId xmlns:a16="http://schemas.microsoft.com/office/drawing/2014/main" id="{4E3CBBAF-03FA-4299-8429-92355795463D}"/>
                  </a:ext>
                </a:extLst>
              </p:cNvPr>
              <p:cNvSpPr txBox="1">
                <a:spLocks noRot="1" noChangeAspect="1" noMove="1" noResize="1" noEditPoints="1" noAdjustHandles="1" noChangeArrowheads="1" noChangeShapeType="1" noTextEdit="1"/>
              </p:cNvSpPr>
              <p:nvPr/>
            </p:nvSpPr>
            <p:spPr>
              <a:xfrm>
                <a:off x="3096344" y="3789040"/>
                <a:ext cx="4572000" cy="369332"/>
              </a:xfrm>
              <a:prstGeom prst="rect">
                <a:avLst/>
              </a:prstGeom>
              <a:blipFill>
                <a:blip r:embed="rId3"/>
                <a:stretch>
                  <a:fillRect t="-128333" r="-6400" b="-19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3FFD391-2CEC-41A8-A495-9F7C5A7C2548}"/>
                  </a:ext>
                </a:extLst>
              </p:cNvPr>
              <p:cNvSpPr txBox="1"/>
              <p:nvPr/>
            </p:nvSpPr>
            <p:spPr>
              <a:xfrm>
                <a:off x="2664296" y="4164610"/>
                <a:ext cx="457200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𝐿</m:t>
                      </m:r>
                      <m:d>
                        <m:dPr>
                          <m:ctrlPr>
                            <a:rPr lang="zh-CN" altLang="en-US" i="1">
                              <a:solidFill>
                                <a:srgbClr val="836967"/>
                              </a:solidFill>
                              <a:latin typeface="Cambria Math" panose="02040503050406030204" pitchFamily="18" charset="0"/>
                            </a:rPr>
                          </m:ctrlPr>
                        </m:dPr>
                        <m:e>
                          <m:r>
                            <a:rPr lang="zh-CN" altLang="en-US" b="1" i="1">
                              <a:latin typeface="Cambria Math" panose="02040503050406030204" pitchFamily="18" charset="0"/>
                            </a:rPr>
                            <m:t>𝝎</m:t>
                          </m:r>
                        </m:e>
                      </m:d>
                      <m:r>
                        <a:rPr lang="zh-CN" altLang="en-US" b="0" i="0">
                          <a:latin typeface="Cambria Math" panose="02040503050406030204" pitchFamily="18" charset="0"/>
                        </a:rPr>
                        <m:t>=</m:t>
                      </m:r>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nary>
                      <m:r>
                        <a:rPr lang="zh-CN" altLang="en-US" b="0" i="0">
                          <a:latin typeface="Cambria Math" panose="02040503050406030204" pitchFamily="18" charset="0"/>
                        </a:rPr>
                        <m:t> .</m:t>
                      </m:r>
                    </m:oMath>
                  </m:oMathPara>
                </a14:m>
                <a:endParaRPr lang="zh-CN" altLang="en-US" dirty="0"/>
              </a:p>
            </p:txBody>
          </p:sp>
        </mc:Choice>
        <mc:Fallback xmlns="">
          <p:sp>
            <p:nvSpPr>
              <p:cNvPr id="13" name="文本框 12">
                <a:extLst>
                  <a:ext uri="{FF2B5EF4-FFF2-40B4-BE49-F238E27FC236}">
                    <a16:creationId xmlns:a16="http://schemas.microsoft.com/office/drawing/2014/main" id="{23FFD391-2CEC-41A8-A495-9F7C5A7C2548}"/>
                  </a:ext>
                </a:extLst>
              </p:cNvPr>
              <p:cNvSpPr txBox="1">
                <a:spLocks noRot="1" noChangeAspect="1" noMove="1" noResize="1" noEditPoints="1" noAdjustHandles="1" noChangeArrowheads="1" noChangeShapeType="1" noTextEdit="1"/>
              </p:cNvSpPr>
              <p:nvPr/>
            </p:nvSpPr>
            <p:spPr>
              <a:xfrm>
                <a:off x="2664296" y="4164610"/>
                <a:ext cx="4572000" cy="848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94CE53B-08A4-4D02-B37C-489C58B3DFDF}"/>
                  </a:ext>
                </a:extLst>
              </p:cNvPr>
              <p:cNvSpPr txBox="1"/>
              <p:nvPr/>
            </p:nvSpPr>
            <p:spPr>
              <a:xfrm>
                <a:off x="971600" y="5028706"/>
                <a:ext cx="7499176"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i="1" smtClean="0">
                              <a:latin typeface="Cambria Math" panose="02040503050406030204" pitchFamily="18" charset="0"/>
                            </a:rPr>
                          </m:ctrlPr>
                        </m:funcPr>
                        <m:fName>
                          <m:r>
                            <m:rPr>
                              <m:sty m:val="p"/>
                            </m:rPr>
                            <a:rPr lang="zh-CN" altLang="en-US">
                              <a:latin typeface="Cambria Math" panose="02040503050406030204" pitchFamily="18" charset="0"/>
                            </a:rPr>
                            <m:t>ln</m:t>
                          </m:r>
                        </m:fName>
                        <m:e>
                          <m:r>
                            <a:rPr lang="zh-CN" altLang="en-US" i="1">
                              <a:latin typeface="Cambria Math" panose="02040503050406030204" pitchFamily="18" charset="0"/>
                            </a:rPr>
                            <m:t>𝐿</m:t>
                          </m:r>
                          <m:d>
                            <m:dPr>
                              <m:ctrlPr>
                                <a:rPr lang="zh-CN" altLang="en-US" i="1">
                                  <a:solidFill>
                                    <a:srgbClr val="836967"/>
                                  </a:solidFill>
                                  <a:latin typeface="Cambria Math" panose="02040503050406030204" pitchFamily="18" charset="0"/>
                                </a:rPr>
                              </m:ctrlPr>
                            </m:dPr>
                            <m:e>
                              <m:r>
                                <a:rPr lang="zh-CN" altLang="en-US" b="1" i="1">
                                  <a:latin typeface="Cambria Math" panose="02040503050406030204" pitchFamily="18" charset="0"/>
                                </a:rPr>
                                <m:t>𝝎</m:t>
                              </m:r>
                            </m:e>
                          </m:d>
                        </m:e>
                      </m:func>
                      <m:r>
                        <a:rPr lang="zh-CN" altLang="en-US" b="0" i="0">
                          <a:latin typeface="Cambria Math" panose="02040503050406030204" pitchFamily="18" charset="0"/>
                        </a:rPr>
                        <m:t>=</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nary>
                        </m:e>
                      </m:func>
                      <m:r>
                        <a:rPr lang="zh-CN" altLang="en-US" b="0" i="0">
                          <a:latin typeface="Cambria Math" panose="02040503050406030204" pitchFamily="18" charset="0"/>
                        </a:rPr>
                        <m:t>=</m:t>
                      </m:r>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e>
                      </m:nary>
                      <m:r>
                        <a:rPr lang="zh-CN" altLang="en-US" b="0" i="0">
                          <a:latin typeface="Cambria Math" panose="02040503050406030204" pitchFamily="18" charset="0"/>
                        </a:rPr>
                        <m:t> .  </m:t>
                      </m:r>
                      <m:r>
                        <a:rPr lang="zh-CN" altLang="en-US" b="0" i="0">
                          <a:latin typeface="Cambria Math" panose="02040503050406030204" pitchFamily="18" charset="0"/>
                        </a:rPr>
                        <m:t>（</m:t>
                      </m:r>
                      <m:r>
                        <a:rPr lang="zh-CN" altLang="en-US" b="0" i="0">
                          <a:latin typeface="Cambria Math" panose="02040503050406030204" pitchFamily="18" charset="0"/>
                        </a:rPr>
                        <m:t>3−16</m:t>
                      </m:r>
                      <m:r>
                        <a:rPr lang="zh-CN" altLang="en-US" b="0" i="0">
                          <a:latin typeface="Cambria Math" panose="020405030504060302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494CE53B-08A4-4D02-B37C-489C58B3DFDF}"/>
                  </a:ext>
                </a:extLst>
              </p:cNvPr>
              <p:cNvSpPr txBox="1">
                <a:spLocks noRot="1" noChangeAspect="1" noMove="1" noResize="1" noEditPoints="1" noAdjustHandles="1" noChangeArrowheads="1" noChangeShapeType="1" noTextEdit="1"/>
              </p:cNvSpPr>
              <p:nvPr/>
            </p:nvSpPr>
            <p:spPr>
              <a:xfrm>
                <a:off x="971600" y="5028706"/>
                <a:ext cx="7499176" cy="84856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026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6AC66-C678-4F77-95EA-E53FA9650905}"/>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45F94ED3-409F-4459-918C-31ABB45614F3}"/>
              </a:ext>
            </a:extLst>
          </p:cNvPr>
          <p:cNvSpPr>
            <a:spLocks noGrp="1"/>
          </p:cNvSpPr>
          <p:nvPr>
            <p:ph idx="1"/>
          </p:nvPr>
        </p:nvSpPr>
        <p:spPr/>
        <p:txBody>
          <a:bodyPr>
            <a:normAutofit/>
          </a:bodyPr>
          <a:lstStyle/>
          <a:p>
            <a:r>
              <a:rPr lang="zh-CN" altLang="en-US" dirty="0"/>
              <a:t>逻辑斯谛回归与牛顿法</a:t>
            </a:r>
            <a:endParaRPr lang="en-US" altLang="zh-CN" dirty="0"/>
          </a:p>
          <a:p>
            <a:pPr lvl="1"/>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逻辑斯谛回归：</a:t>
            </a:r>
            <a:r>
              <a:rPr lang="zh-CN" altLang="en-US" sz="2800" dirty="0">
                <a:effectLst/>
                <a:latin typeface="Calibri" panose="020F0502020204030204" pitchFamily="34" charset="0"/>
                <a:ea typeface="宋体" panose="02010600030101010101" pitchFamily="2" charset="-122"/>
                <a:cs typeface="Times New Roman" panose="02020603050405020304" pitchFamily="18" charset="0"/>
              </a:rPr>
              <a:t>构造似然函数</a:t>
            </a:r>
            <a:endParaRPr lang="en-US" altLang="zh-CN" sz="2800" dirty="0">
              <a:effectLst/>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r>
              <a:rPr lang="zh-CN" altLang="en-US" dirty="0"/>
              <a:t>给定数据集</a:t>
            </a:r>
            <a:endParaRPr lang="en-US" altLang="zh-CN"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E1F1C76-42EE-468D-9C17-2F4D708F51C5}"/>
                  </a:ext>
                </a:extLst>
              </p:cNvPr>
              <p:cNvSpPr txBox="1"/>
              <p:nvPr/>
            </p:nvSpPr>
            <p:spPr>
              <a:xfrm>
                <a:off x="971600" y="2636912"/>
                <a:ext cx="7992888" cy="7285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𝑌</m:t>
                              </m:r>
                            </m:e>
                            <m:sub>
                              <m:r>
                                <a:rPr lang="zh-CN" altLang="en-US" i="0">
                                  <a:latin typeface="Cambria Math" panose="02040503050406030204" pitchFamily="18" charset="0"/>
                                </a:rPr>
                                <m:t>1</m:t>
                              </m:r>
                            </m:sub>
                          </m:sSub>
                        </m:e>
                        <m:e>
                          <m:r>
                            <a:rPr lang="zh-CN" altLang="en-US" i="1">
                              <a:latin typeface="Cambria Math" panose="02040503050406030204" pitchFamily="18" charset="0"/>
                            </a:rPr>
                            <m:t>𝑋</m:t>
                          </m:r>
                          <m:r>
                            <a:rPr lang="zh-CN" altLang="en-US" i="0">
                              <a:latin typeface="Cambria Math" panose="02040503050406030204" pitchFamily="18" charset="0"/>
                            </a:rPr>
                            <m:t>=</m:t>
                          </m:r>
                          <m:r>
                            <a:rPr lang="zh-CN" altLang="en-US" b="1" i="1">
                              <a:latin typeface="Cambria Math" panose="02040503050406030204" pitchFamily="18" charset="0"/>
                            </a:rPr>
                            <m:t>𝒙</m:t>
                          </m:r>
                        </m:e>
                      </m:d>
                      <m:r>
                        <a:rPr lang="zh-CN" altLang="en-US" b="0" i="0">
                          <a:latin typeface="Cambria Math" panose="02040503050406030204" pitchFamily="18" charset="0"/>
                        </a:rPr>
                        <m:t>=</m:t>
                      </m:r>
                      <m:r>
                        <a:rPr lang="zh-CN" altLang="en-US" b="0" i="1">
                          <a:latin typeface="Cambria Math" panose="02040503050406030204" pitchFamily="18" charset="0"/>
                        </a:rPr>
                        <m:t>𝑝</m:t>
                      </m:r>
                      <m:r>
                        <a:rPr lang="zh-CN" altLang="en-US" b="0" i="0">
                          <a:latin typeface="Cambria Math" panose="02040503050406030204" pitchFamily="18" charset="0"/>
                        </a:rPr>
                        <m:t>=</m:t>
                      </m:r>
                      <m:f>
                        <m:fPr>
                          <m:ctrlPr>
                            <a:rPr lang="zh-CN" altLang="en-US" b="0" i="1">
                              <a:solidFill>
                                <a:srgbClr val="836967"/>
                              </a:solidFill>
                              <a:latin typeface="Cambria Math" panose="02040503050406030204" pitchFamily="18" charset="0"/>
                            </a:rPr>
                          </m:ctrlPr>
                        </m:fPr>
                        <m:num>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𝑒</m:t>
                              </m:r>
                            </m:e>
                            <m:sup>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𝝎</m:t>
                                  </m:r>
                                </m:e>
                                <m:sup>
                                  <m:r>
                                    <a:rPr lang="zh-CN" altLang="en-US" b="0" i="1">
                                      <a:latin typeface="Cambria Math" panose="02040503050406030204" pitchFamily="18" charset="0"/>
                                    </a:rPr>
                                    <m:t>𝑇</m:t>
                                  </m:r>
                                </m:sup>
                              </m:sSup>
                              <m:r>
                                <a:rPr lang="zh-CN" altLang="en-US" b="1" i="1">
                                  <a:latin typeface="Cambria Math" panose="02040503050406030204" pitchFamily="18" charset="0"/>
                                </a:rPr>
                                <m:t>𝒙</m:t>
                              </m:r>
                            </m:sup>
                          </m:sSup>
                        </m:num>
                        <m:den>
                          <m:r>
                            <a:rPr lang="zh-CN" altLang="en-US" b="0" i="0">
                              <a:latin typeface="Cambria Math" panose="02040503050406030204" pitchFamily="18" charset="0"/>
                            </a:rPr>
                            <m:t>1+</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𝑒</m:t>
                              </m:r>
                            </m:e>
                            <m:sup>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𝝎</m:t>
                                  </m:r>
                                </m:e>
                                <m:sup>
                                  <m:r>
                                    <a:rPr lang="zh-CN" altLang="en-US" b="0" i="1">
                                      <a:latin typeface="Cambria Math" panose="02040503050406030204" pitchFamily="18" charset="0"/>
                                    </a:rPr>
                                    <m:t>𝑇</m:t>
                                  </m:r>
                                </m:sup>
                              </m:sSup>
                              <m:r>
                                <a:rPr lang="zh-CN" altLang="en-US" b="1" i="1">
                                  <a:latin typeface="Cambria Math" panose="02040503050406030204" pitchFamily="18" charset="0"/>
                                </a:rPr>
                                <m:t>𝒙</m:t>
                              </m:r>
                            </m:sup>
                          </m:sSup>
                        </m:den>
                      </m:f>
                      <m:r>
                        <a:rPr lang="zh-CN" altLang="en-US" b="0" i="0">
                          <a:latin typeface="Cambria Math" panose="02040503050406030204" pitchFamily="18" charset="0"/>
                        </a:rPr>
                        <m:t>，</m:t>
                      </m:r>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𝑌</m:t>
                              </m:r>
                            </m:e>
                            <m:sub>
                              <m:r>
                                <a:rPr lang="zh-CN" altLang="en-US" b="0" i="0">
                                  <a:latin typeface="Cambria Math" panose="02040503050406030204" pitchFamily="18" charset="0"/>
                                </a:rPr>
                                <m:t>0</m:t>
                              </m:r>
                            </m:sub>
                          </m:sSub>
                        </m:e>
                        <m:e>
                          <m:r>
                            <a:rPr lang="zh-CN" altLang="en-US" b="0" i="1">
                              <a:latin typeface="Cambria Math" panose="02040503050406030204" pitchFamily="18" charset="0"/>
                            </a:rPr>
                            <m:t>𝑋</m:t>
                          </m:r>
                          <m:r>
                            <a:rPr lang="zh-CN" altLang="en-US" b="0" i="0">
                              <a:latin typeface="Cambria Math" panose="02040503050406030204" pitchFamily="18" charset="0"/>
                            </a:rPr>
                            <m:t>=</m:t>
                          </m:r>
                          <m:r>
                            <a:rPr lang="zh-CN" altLang="en-US" b="1" i="1">
                              <a:latin typeface="Cambria Math" panose="02040503050406030204" pitchFamily="18" charset="0"/>
                            </a:rPr>
                            <m:t>𝒙</m:t>
                          </m:r>
                        </m:e>
                      </m:d>
                      <m:r>
                        <a:rPr lang="zh-CN" altLang="en-US" b="0" i="0">
                          <a:latin typeface="Cambria Math" panose="02040503050406030204" pitchFamily="18" charset="0"/>
                        </a:rPr>
                        <m:t>=1−</m:t>
                      </m:r>
                      <m:r>
                        <a:rPr lang="zh-CN" altLang="en-US" b="0" i="1">
                          <a:latin typeface="Cambria Math" panose="02040503050406030204" pitchFamily="18" charset="0"/>
                        </a:rPr>
                        <m:t>𝑝</m:t>
                      </m:r>
                      <m:r>
                        <a:rPr lang="zh-CN" altLang="en-US" b="0" i="0">
                          <a:latin typeface="Cambria Math" panose="02040503050406030204" pitchFamily="18" charset="0"/>
                        </a:rPr>
                        <m:t>=</m:t>
                      </m:r>
                      <m:f>
                        <m:fPr>
                          <m:ctrlPr>
                            <a:rPr lang="zh-CN" altLang="en-US" b="0" i="1">
                              <a:solidFill>
                                <a:srgbClr val="836967"/>
                              </a:solidFill>
                              <a:latin typeface="Cambria Math" panose="02040503050406030204" pitchFamily="18" charset="0"/>
                            </a:rPr>
                          </m:ctrlPr>
                        </m:fPr>
                        <m:num>
                          <m:r>
                            <a:rPr lang="zh-CN" altLang="en-US" b="0" i="0">
                              <a:latin typeface="Cambria Math" panose="02040503050406030204" pitchFamily="18" charset="0"/>
                            </a:rPr>
                            <m:t>1</m:t>
                          </m:r>
                        </m:num>
                        <m:den>
                          <m:r>
                            <a:rPr lang="zh-CN" altLang="en-US" b="0" i="0">
                              <a:latin typeface="Cambria Math" panose="02040503050406030204" pitchFamily="18" charset="0"/>
                            </a:rPr>
                            <m:t>1+</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𝑒</m:t>
                              </m:r>
                            </m:e>
                            <m:sup>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𝝎</m:t>
                                  </m:r>
                                </m:e>
                                <m:sup>
                                  <m:r>
                                    <a:rPr lang="zh-CN" altLang="en-US" b="0" i="1">
                                      <a:latin typeface="Cambria Math" panose="02040503050406030204" pitchFamily="18" charset="0"/>
                                    </a:rPr>
                                    <m:t>𝑇</m:t>
                                  </m:r>
                                </m:sup>
                              </m:sSup>
                              <m:r>
                                <a:rPr lang="zh-CN" altLang="en-US" b="1" i="1">
                                  <a:latin typeface="Cambria Math" panose="02040503050406030204" pitchFamily="18" charset="0"/>
                                </a:rPr>
                                <m:t>𝒙</m:t>
                              </m:r>
                            </m:sup>
                          </m:sSup>
                        </m:den>
                      </m:f>
                      <m:r>
                        <a:rPr lang="zh-CN" altLang="en-US" b="0" i="0">
                          <a:latin typeface="Cambria Math" panose="02040503050406030204" pitchFamily="18" charset="0"/>
                        </a:rPr>
                        <m:t> .  </m:t>
                      </m:r>
                      <m:r>
                        <a:rPr lang="zh-CN" altLang="en-US" b="0" i="0">
                          <a:latin typeface="Cambria Math" panose="02040503050406030204" pitchFamily="18" charset="0"/>
                        </a:rPr>
                        <m:t>（</m:t>
                      </m:r>
                      <m:r>
                        <a:rPr lang="zh-CN" altLang="en-US" b="0" i="0">
                          <a:latin typeface="Cambria Math" panose="02040503050406030204" pitchFamily="18" charset="0"/>
                        </a:rPr>
                        <m:t>3−15</m:t>
                      </m:r>
                      <m:r>
                        <a:rPr lang="zh-CN" altLang="en-US" b="0" i="0">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2E1F1C76-42EE-468D-9C17-2F4D708F51C5}"/>
                  </a:ext>
                </a:extLst>
              </p:cNvPr>
              <p:cNvSpPr txBox="1">
                <a:spLocks noRot="1" noChangeAspect="1" noMove="1" noResize="1" noEditPoints="1" noAdjustHandles="1" noChangeArrowheads="1" noChangeShapeType="1" noTextEdit="1"/>
              </p:cNvSpPr>
              <p:nvPr/>
            </p:nvSpPr>
            <p:spPr>
              <a:xfrm>
                <a:off x="971600" y="2636912"/>
                <a:ext cx="7992888" cy="72859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E3CBBAF-03FA-4299-8429-92355795463D}"/>
                  </a:ext>
                </a:extLst>
              </p:cNvPr>
              <p:cNvSpPr txBox="1"/>
              <p:nvPr/>
            </p:nvSpPr>
            <p:spPr>
              <a:xfrm>
                <a:off x="3096344" y="378904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00B050"/>
                              </a:solidFill>
                              <a:latin typeface="Cambria Math" panose="02040503050406030204" pitchFamily="18" charset="0"/>
                            </a:rPr>
                          </m:ctrlPr>
                        </m:dPr>
                        <m:e>
                          <m:sSub>
                            <m:sSubPr>
                              <m:ctrlPr>
                                <a:rPr lang="zh-CN" altLang="en-US" i="1">
                                  <a:solidFill>
                                    <a:srgbClr val="00B050"/>
                                  </a:solidFill>
                                  <a:latin typeface="Cambria Math" panose="02040503050406030204" pitchFamily="18" charset="0"/>
                                </a:rPr>
                              </m:ctrlPr>
                            </m:sSubPr>
                            <m:e>
                              <m:r>
                                <a:rPr lang="zh-CN" altLang="en-US" i="1">
                                  <a:solidFill>
                                    <a:srgbClr val="00B050"/>
                                  </a:solidFill>
                                  <a:latin typeface="Cambria Math" panose="02040503050406030204" pitchFamily="18" charset="0"/>
                                </a:rPr>
                                <m:t>𝐷</m:t>
                              </m:r>
                            </m:e>
                            <m:sub>
                              <m:r>
                                <a:rPr lang="zh-CN" altLang="en-US" i="1">
                                  <a:solidFill>
                                    <a:srgbClr val="00B050"/>
                                  </a:solidFill>
                                  <a:latin typeface="Cambria Math" panose="02040503050406030204" pitchFamily="18" charset="0"/>
                                </a:rPr>
                                <m:t>𝑡𝑟𝑎𝑖𝑛</m:t>
                              </m:r>
                            </m:sub>
                          </m:sSub>
                          <m:r>
                            <a:rPr lang="zh-CN" altLang="en-US" i="0">
                              <a:solidFill>
                                <a:srgbClr val="00B050"/>
                              </a:solidFill>
                              <a:latin typeface="Cambria Math" panose="02040503050406030204" pitchFamily="18" charset="0"/>
                            </a:rPr>
                            <m:t>={</m:t>
                          </m:r>
                          <m:d>
                            <m:dPr>
                              <m:ctrlPr>
                                <a:rPr lang="zh-CN" altLang="en-US" i="1">
                                  <a:solidFill>
                                    <a:srgbClr val="00B050"/>
                                  </a:solidFill>
                                  <a:latin typeface="Cambria Math" panose="02040503050406030204" pitchFamily="18" charset="0"/>
                                </a:rPr>
                              </m:ctrlPr>
                            </m:dPr>
                            <m:e>
                              <m:sSub>
                                <m:sSubPr>
                                  <m:ctrlPr>
                                    <a:rPr lang="zh-CN" altLang="en-US"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0">
                                      <a:solidFill>
                                        <a:srgbClr val="00B050"/>
                                      </a:solidFill>
                                      <a:latin typeface="Cambria Math" panose="02040503050406030204" pitchFamily="18" charset="0"/>
                                    </a:rPr>
                                    <m:t>1</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0">
                                      <a:solidFill>
                                        <a:srgbClr val="00B050"/>
                                      </a:solidFill>
                                      <a:latin typeface="Cambria Math" panose="02040503050406030204" pitchFamily="18" charset="0"/>
                                    </a:rPr>
                                    <m:t>1</m:t>
                                  </m:r>
                                </m:sub>
                              </m:sSub>
                            </m:e>
                          </m:d>
                          <m:r>
                            <a:rPr lang="zh-CN" altLang="en-US" b="0" i="0">
                              <a:solidFill>
                                <a:srgbClr val="00B050"/>
                              </a:solidFill>
                              <a:latin typeface="Cambria Math" panose="02040503050406030204" pitchFamily="18" charset="0"/>
                            </a:rPr>
                            <m:t>, </m:t>
                          </m:r>
                          <m:d>
                            <m:dPr>
                              <m:ctrlPr>
                                <a:rPr lang="zh-CN" altLang="en-US" b="0" i="1">
                                  <a:solidFill>
                                    <a:srgbClr val="00B050"/>
                                  </a:solidFill>
                                  <a:latin typeface="Cambria Math" panose="02040503050406030204" pitchFamily="18" charset="0"/>
                                </a:rPr>
                              </m:ctrlPr>
                            </m:dPr>
                            <m:e>
                              <m:sSub>
                                <m:sSubPr>
                                  <m:ctrlPr>
                                    <a:rPr lang="zh-CN" altLang="en-US" b="0"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0">
                                      <a:solidFill>
                                        <a:srgbClr val="00B050"/>
                                      </a:solidFill>
                                      <a:latin typeface="Cambria Math" panose="02040503050406030204" pitchFamily="18" charset="0"/>
                                    </a:rPr>
                                    <m:t>2</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0">
                                      <a:solidFill>
                                        <a:srgbClr val="00B050"/>
                                      </a:solidFill>
                                      <a:latin typeface="Cambria Math" panose="02040503050406030204" pitchFamily="18" charset="0"/>
                                    </a:rPr>
                                    <m:t>2</m:t>
                                  </m:r>
                                </m:sub>
                              </m:sSub>
                            </m:e>
                          </m:d>
                          <m:r>
                            <a:rPr lang="zh-CN" altLang="en-US" b="0" i="0">
                              <a:solidFill>
                                <a:srgbClr val="00B050"/>
                              </a:solidFill>
                              <a:latin typeface="Cambria Math" panose="02040503050406030204" pitchFamily="18" charset="0"/>
                            </a:rPr>
                            <m:t>,…, </m:t>
                          </m:r>
                          <m:d>
                            <m:dPr>
                              <m:ctrlPr>
                                <a:rPr lang="zh-CN" altLang="en-US" b="0" i="1">
                                  <a:solidFill>
                                    <a:srgbClr val="00B050"/>
                                  </a:solidFill>
                                  <a:latin typeface="Cambria Math" panose="02040503050406030204" pitchFamily="18" charset="0"/>
                                </a:rPr>
                              </m:ctrlPr>
                            </m:dPr>
                            <m:e>
                              <m:sSub>
                                <m:sSubPr>
                                  <m:ctrlPr>
                                    <a:rPr lang="zh-CN" altLang="en-US" b="0"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1">
                                      <a:solidFill>
                                        <a:srgbClr val="00B050"/>
                                      </a:solidFill>
                                      <a:latin typeface="Cambria Math" panose="02040503050406030204" pitchFamily="18" charset="0"/>
                                    </a:rPr>
                                    <m:t>𝑚</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1">
                                      <a:solidFill>
                                        <a:srgbClr val="00B050"/>
                                      </a:solidFill>
                                      <a:latin typeface="Cambria Math" panose="02040503050406030204" pitchFamily="18" charset="0"/>
                                    </a:rPr>
                                    <m:t>𝑚</m:t>
                                  </m:r>
                                </m:sub>
                              </m:sSub>
                            </m:e>
                          </m:d>
                        </m:e>
                      </m:d>
                    </m:oMath>
                  </m:oMathPara>
                </a14:m>
                <a:endParaRPr lang="zh-CN" altLang="en-US" dirty="0">
                  <a:solidFill>
                    <a:srgbClr val="00B050"/>
                  </a:solidFill>
                </a:endParaRPr>
              </a:p>
            </p:txBody>
          </p:sp>
        </mc:Choice>
        <mc:Fallback xmlns="">
          <p:sp>
            <p:nvSpPr>
              <p:cNvPr id="10" name="文本框 9">
                <a:extLst>
                  <a:ext uri="{FF2B5EF4-FFF2-40B4-BE49-F238E27FC236}">
                    <a16:creationId xmlns:a16="http://schemas.microsoft.com/office/drawing/2014/main" id="{4E3CBBAF-03FA-4299-8429-92355795463D}"/>
                  </a:ext>
                </a:extLst>
              </p:cNvPr>
              <p:cNvSpPr txBox="1">
                <a:spLocks noRot="1" noChangeAspect="1" noMove="1" noResize="1" noEditPoints="1" noAdjustHandles="1" noChangeArrowheads="1" noChangeShapeType="1" noTextEdit="1"/>
              </p:cNvSpPr>
              <p:nvPr/>
            </p:nvSpPr>
            <p:spPr>
              <a:xfrm>
                <a:off x="3096344" y="3789040"/>
                <a:ext cx="4572000" cy="369332"/>
              </a:xfrm>
              <a:prstGeom prst="rect">
                <a:avLst/>
              </a:prstGeom>
              <a:blipFill>
                <a:blip r:embed="rId4"/>
                <a:stretch>
                  <a:fillRect t="-128333" r="-6400" b="-19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3FFD391-2CEC-41A8-A495-9F7C5A7C2548}"/>
                  </a:ext>
                </a:extLst>
              </p:cNvPr>
              <p:cNvSpPr txBox="1"/>
              <p:nvPr/>
            </p:nvSpPr>
            <p:spPr>
              <a:xfrm>
                <a:off x="2664296" y="4164610"/>
                <a:ext cx="457200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𝐿</m:t>
                      </m:r>
                      <m:d>
                        <m:dPr>
                          <m:ctrlPr>
                            <a:rPr lang="zh-CN" altLang="en-US" i="1">
                              <a:solidFill>
                                <a:srgbClr val="836967"/>
                              </a:solidFill>
                              <a:latin typeface="Cambria Math" panose="02040503050406030204" pitchFamily="18" charset="0"/>
                            </a:rPr>
                          </m:ctrlPr>
                        </m:dPr>
                        <m:e>
                          <m:r>
                            <a:rPr lang="zh-CN" altLang="en-US" b="1" i="1">
                              <a:latin typeface="Cambria Math" panose="02040503050406030204" pitchFamily="18" charset="0"/>
                            </a:rPr>
                            <m:t>𝝎</m:t>
                          </m:r>
                        </m:e>
                      </m:d>
                      <m:r>
                        <a:rPr lang="zh-CN" altLang="en-US" b="0" i="0">
                          <a:latin typeface="Cambria Math" panose="02040503050406030204" pitchFamily="18" charset="0"/>
                        </a:rPr>
                        <m:t>=</m:t>
                      </m:r>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nary>
                      <m:r>
                        <a:rPr lang="zh-CN" altLang="en-US" b="0" i="0">
                          <a:latin typeface="Cambria Math" panose="02040503050406030204" pitchFamily="18" charset="0"/>
                        </a:rPr>
                        <m:t> .</m:t>
                      </m:r>
                    </m:oMath>
                  </m:oMathPara>
                </a14:m>
                <a:endParaRPr lang="zh-CN" altLang="en-US" dirty="0"/>
              </a:p>
            </p:txBody>
          </p:sp>
        </mc:Choice>
        <mc:Fallback xmlns="">
          <p:sp>
            <p:nvSpPr>
              <p:cNvPr id="13" name="文本框 12">
                <a:extLst>
                  <a:ext uri="{FF2B5EF4-FFF2-40B4-BE49-F238E27FC236}">
                    <a16:creationId xmlns:a16="http://schemas.microsoft.com/office/drawing/2014/main" id="{23FFD391-2CEC-41A8-A495-9F7C5A7C2548}"/>
                  </a:ext>
                </a:extLst>
              </p:cNvPr>
              <p:cNvSpPr txBox="1">
                <a:spLocks noRot="1" noChangeAspect="1" noMove="1" noResize="1" noEditPoints="1" noAdjustHandles="1" noChangeArrowheads="1" noChangeShapeType="1" noTextEdit="1"/>
              </p:cNvSpPr>
              <p:nvPr/>
            </p:nvSpPr>
            <p:spPr>
              <a:xfrm>
                <a:off x="2664296" y="4164610"/>
                <a:ext cx="4572000"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94CE53B-08A4-4D02-B37C-489C58B3DFDF}"/>
                  </a:ext>
                </a:extLst>
              </p:cNvPr>
              <p:cNvSpPr txBox="1"/>
              <p:nvPr/>
            </p:nvSpPr>
            <p:spPr>
              <a:xfrm>
                <a:off x="971600" y="5028706"/>
                <a:ext cx="7499176"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i="1" smtClean="0">
                              <a:latin typeface="Cambria Math" panose="02040503050406030204" pitchFamily="18" charset="0"/>
                            </a:rPr>
                          </m:ctrlPr>
                        </m:funcPr>
                        <m:fName>
                          <m:r>
                            <m:rPr>
                              <m:sty m:val="p"/>
                            </m:rPr>
                            <a:rPr lang="zh-CN" altLang="en-US">
                              <a:latin typeface="Cambria Math" panose="02040503050406030204" pitchFamily="18" charset="0"/>
                            </a:rPr>
                            <m:t>ln</m:t>
                          </m:r>
                        </m:fName>
                        <m:e>
                          <m:r>
                            <a:rPr lang="zh-CN" altLang="en-US" i="1">
                              <a:latin typeface="Cambria Math" panose="02040503050406030204" pitchFamily="18" charset="0"/>
                            </a:rPr>
                            <m:t>𝐿</m:t>
                          </m:r>
                          <m:d>
                            <m:dPr>
                              <m:ctrlPr>
                                <a:rPr lang="zh-CN" altLang="en-US" i="1">
                                  <a:solidFill>
                                    <a:srgbClr val="836967"/>
                                  </a:solidFill>
                                  <a:latin typeface="Cambria Math" panose="02040503050406030204" pitchFamily="18" charset="0"/>
                                </a:rPr>
                              </m:ctrlPr>
                            </m:dPr>
                            <m:e>
                              <m:r>
                                <a:rPr lang="zh-CN" altLang="en-US" b="1" i="1">
                                  <a:latin typeface="Cambria Math" panose="02040503050406030204" pitchFamily="18" charset="0"/>
                                </a:rPr>
                                <m:t>𝝎</m:t>
                              </m:r>
                            </m:e>
                          </m:d>
                        </m:e>
                      </m:func>
                      <m:r>
                        <a:rPr lang="zh-CN" altLang="en-US" b="0" i="0">
                          <a:latin typeface="Cambria Math" panose="02040503050406030204" pitchFamily="18" charset="0"/>
                        </a:rPr>
                        <m:t>=</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nary>
                        </m:e>
                      </m:func>
                      <m:r>
                        <a:rPr lang="zh-CN" altLang="en-US" b="0" i="0">
                          <a:latin typeface="Cambria Math" panose="02040503050406030204" pitchFamily="18" charset="0"/>
                        </a:rPr>
                        <m:t>=</m:t>
                      </m:r>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e>
                      </m:nary>
                      <m:r>
                        <a:rPr lang="zh-CN" altLang="en-US" b="0" i="0">
                          <a:latin typeface="Cambria Math" panose="02040503050406030204" pitchFamily="18" charset="0"/>
                        </a:rPr>
                        <m:t> .  </m:t>
                      </m:r>
                      <m:r>
                        <a:rPr lang="zh-CN" altLang="en-US" b="0" i="0">
                          <a:latin typeface="Cambria Math" panose="02040503050406030204" pitchFamily="18" charset="0"/>
                        </a:rPr>
                        <m:t>（</m:t>
                      </m:r>
                      <m:r>
                        <a:rPr lang="zh-CN" altLang="en-US" b="0" i="0">
                          <a:latin typeface="Cambria Math" panose="02040503050406030204" pitchFamily="18" charset="0"/>
                        </a:rPr>
                        <m:t>3−16</m:t>
                      </m:r>
                      <m:r>
                        <a:rPr lang="zh-CN" altLang="en-US" b="0" i="0">
                          <a:latin typeface="Cambria Math" panose="020405030504060302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494CE53B-08A4-4D02-B37C-489C58B3DFDF}"/>
                  </a:ext>
                </a:extLst>
              </p:cNvPr>
              <p:cNvSpPr txBox="1">
                <a:spLocks noRot="1" noChangeAspect="1" noMove="1" noResize="1" noEditPoints="1" noAdjustHandles="1" noChangeArrowheads="1" noChangeShapeType="1" noTextEdit="1"/>
              </p:cNvSpPr>
              <p:nvPr/>
            </p:nvSpPr>
            <p:spPr>
              <a:xfrm>
                <a:off x="971600" y="5028706"/>
                <a:ext cx="7499176" cy="848566"/>
              </a:xfrm>
              <a:prstGeom prst="rect">
                <a:avLst/>
              </a:prstGeom>
              <a:blipFill>
                <a:blip r:embed="rId6"/>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50D19D8-096A-4EC9-BFFE-2374AB75F51F}"/>
              </a:ext>
            </a:extLst>
          </p:cNvPr>
          <p:cNvPicPr>
            <a:picLocks noChangeAspect="1"/>
          </p:cNvPicPr>
          <p:nvPr/>
        </p:nvPicPr>
        <p:blipFill>
          <a:blip r:embed="rId7"/>
          <a:stretch>
            <a:fillRect/>
          </a:stretch>
        </p:blipFill>
        <p:spPr>
          <a:xfrm>
            <a:off x="542362" y="513943"/>
            <a:ext cx="8059275" cy="5830114"/>
          </a:xfrm>
          <a:prstGeom prst="rect">
            <a:avLst/>
          </a:prstGeom>
        </p:spPr>
      </p:pic>
    </p:spTree>
    <p:extLst>
      <p:ext uri="{BB962C8B-B14F-4D97-AF65-F5344CB8AC3E}">
        <p14:creationId xmlns:p14="http://schemas.microsoft.com/office/powerpoint/2010/main" val="365673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6AC66-C678-4F77-95EA-E53FA9650905}"/>
              </a:ext>
            </a:extLst>
          </p:cNvPr>
          <p:cNvSpPr>
            <a:spLocks noGrp="1"/>
          </p:cNvSpPr>
          <p:nvPr>
            <p:ph type="title"/>
          </p:nvPr>
        </p:nvSpPr>
        <p:spPr/>
        <p:txBody>
          <a:bodyPr/>
          <a:lstStyle/>
          <a:p>
            <a:r>
              <a:rPr lang="en-US" altLang="zh-CN" dirty="0"/>
              <a:t>3.1 </a:t>
            </a:r>
            <a:r>
              <a:rPr lang="zh-CN" altLang="en-US" dirty="0"/>
              <a:t>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F94ED3-409F-4459-918C-31ABB45614F3}"/>
                  </a:ext>
                </a:extLst>
              </p:cNvPr>
              <p:cNvSpPr>
                <a:spLocks noGrp="1"/>
              </p:cNvSpPr>
              <p:nvPr>
                <p:ph idx="1"/>
              </p:nvPr>
            </p:nvSpPr>
            <p:spPr/>
            <p:txBody>
              <a:bodyPr>
                <a:normAutofit/>
              </a:bodyPr>
              <a:lstStyle/>
              <a:p>
                <a:r>
                  <a:rPr lang="zh-CN" altLang="en-US" dirty="0"/>
                  <a:t>逻辑斯谛回归与牛顿法</a:t>
                </a:r>
                <a:endParaRPr lang="en-US" altLang="zh-CN" dirty="0"/>
              </a:p>
              <a:p>
                <a:pPr lvl="1"/>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逻辑斯谛回归：</a:t>
                </a:r>
                <a:r>
                  <a:rPr lang="zh-CN" altLang="en-US" sz="2800" dirty="0">
                    <a:effectLst/>
                    <a:latin typeface="Calibri" panose="020F0502020204030204" pitchFamily="34" charset="0"/>
                    <a:ea typeface="宋体" panose="02010600030101010101" pitchFamily="2" charset="-122"/>
                    <a:cs typeface="Times New Roman" panose="02020603050405020304" pitchFamily="18" charset="0"/>
                  </a:rPr>
                  <a:t>构造似然函数</a:t>
                </a:r>
                <a:endParaRPr lang="en-US" altLang="zh-CN" sz="2800" dirty="0">
                  <a:effectLst/>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r>
                  <a:rPr lang="zh-CN" altLang="zh-CN" dirty="0"/>
                  <a:t>最大化对数似然函数</a:t>
                </a:r>
                <a14:m>
                  <m:oMath xmlns:m="http://schemas.openxmlformats.org/officeDocument/2006/math">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ln</m:t>
                        </m:r>
                      </m:fName>
                      <m:e>
                        <m:r>
                          <a:rPr lang="en-US" altLang="zh-CN" i="1">
                            <a:latin typeface="Cambria Math" panose="02040503050406030204" pitchFamily="18" charset="0"/>
                          </a:rPr>
                          <m:t>𝐿</m:t>
                        </m:r>
                        <m:d>
                          <m:dPr>
                            <m:ctrlPr>
                              <a:rPr lang="zh-CN" altLang="zh-CN" i="1">
                                <a:latin typeface="Cambria Math" panose="02040503050406030204" pitchFamily="18" charset="0"/>
                              </a:rPr>
                            </m:ctrlPr>
                          </m:dPr>
                          <m:e>
                            <m:r>
                              <a:rPr lang="en-US" altLang="zh-CN" b="1" i="1">
                                <a:latin typeface="Cambria Math" panose="02040503050406030204" pitchFamily="18" charset="0"/>
                              </a:rPr>
                              <m:t>𝝎</m:t>
                            </m:r>
                          </m:e>
                        </m:d>
                      </m:e>
                    </m:func>
                  </m:oMath>
                </a14:m>
                <a:r>
                  <a:rPr lang="zh-CN" altLang="zh-CN" dirty="0"/>
                  <a:t>，等价于其负值（即交叉熵）的最小化</a:t>
                </a:r>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45F94ED3-409F-4459-918C-31ABB45614F3}"/>
                  </a:ext>
                </a:extLst>
              </p:cNvPr>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94CE53B-08A4-4D02-B37C-489C58B3DFDF}"/>
                  </a:ext>
                </a:extLst>
              </p:cNvPr>
              <p:cNvSpPr txBox="1"/>
              <p:nvPr/>
            </p:nvSpPr>
            <p:spPr>
              <a:xfrm>
                <a:off x="971600" y="2652442"/>
                <a:ext cx="7499176"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i="1" smtClean="0">
                              <a:latin typeface="Cambria Math" panose="02040503050406030204" pitchFamily="18" charset="0"/>
                            </a:rPr>
                          </m:ctrlPr>
                        </m:funcPr>
                        <m:fName>
                          <m:r>
                            <m:rPr>
                              <m:sty m:val="p"/>
                            </m:rPr>
                            <a:rPr lang="zh-CN" altLang="en-US">
                              <a:latin typeface="Cambria Math" panose="02040503050406030204" pitchFamily="18" charset="0"/>
                            </a:rPr>
                            <m:t>ln</m:t>
                          </m:r>
                        </m:fName>
                        <m:e>
                          <m:r>
                            <a:rPr lang="zh-CN" altLang="en-US" i="1">
                              <a:latin typeface="Cambria Math" panose="02040503050406030204" pitchFamily="18" charset="0"/>
                            </a:rPr>
                            <m:t>𝐿</m:t>
                          </m:r>
                          <m:d>
                            <m:dPr>
                              <m:ctrlPr>
                                <a:rPr lang="zh-CN" altLang="en-US" i="1">
                                  <a:solidFill>
                                    <a:srgbClr val="836967"/>
                                  </a:solidFill>
                                  <a:latin typeface="Cambria Math" panose="02040503050406030204" pitchFamily="18" charset="0"/>
                                </a:rPr>
                              </m:ctrlPr>
                            </m:dPr>
                            <m:e>
                              <m:r>
                                <a:rPr lang="zh-CN" altLang="en-US" b="1" i="1">
                                  <a:latin typeface="Cambria Math" panose="02040503050406030204" pitchFamily="18" charset="0"/>
                                </a:rPr>
                                <m:t>𝝎</m:t>
                              </m:r>
                            </m:e>
                          </m:d>
                        </m:e>
                      </m:func>
                      <m:r>
                        <a:rPr lang="zh-CN" altLang="en-US" b="0" i="0">
                          <a:latin typeface="Cambria Math" panose="02040503050406030204" pitchFamily="18" charset="0"/>
                        </a:rPr>
                        <m:t>=</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nary>
                        </m:e>
                      </m:func>
                      <m:r>
                        <a:rPr lang="zh-CN" altLang="en-US" b="0" i="0">
                          <a:latin typeface="Cambria Math" panose="02040503050406030204" pitchFamily="18" charset="0"/>
                        </a:rPr>
                        <m:t>=</m:t>
                      </m:r>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e>
                      </m:nary>
                      <m:r>
                        <a:rPr lang="zh-CN" altLang="en-US" b="0" i="0">
                          <a:latin typeface="Cambria Math" panose="02040503050406030204" pitchFamily="18" charset="0"/>
                        </a:rPr>
                        <m:t> .  </m:t>
                      </m:r>
                      <m:r>
                        <a:rPr lang="zh-CN" altLang="en-US" b="0" i="0">
                          <a:latin typeface="Cambria Math" panose="02040503050406030204" pitchFamily="18" charset="0"/>
                        </a:rPr>
                        <m:t>（</m:t>
                      </m:r>
                      <m:r>
                        <a:rPr lang="zh-CN" altLang="en-US" b="0" i="0">
                          <a:latin typeface="Cambria Math" panose="02040503050406030204" pitchFamily="18" charset="0"/>
                        </a:rPr>
                        <m:t>3−16</m:t>
                      </m:r>
                      <m:r>
                        <a:rPr lang="zh-CN" altLang="en-US" b="0" i="0">
                          <a:latin typeface="Cambria Math" panose="020405030504060302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494CE53B-08A4-4D02-B37C-489C58B3DFDF}"/>
                  </a:ext>
                </a:extLst>
              </p:cNvPr>
              <p:cNvSpPr txBox="1">
                <a:spLocks noRot="1" noChangeAspect="1" noMove="1" noResize="1" noEditPoints="1" noAdjustHandles="1" noChangeArrowheads="1" noChangeShapeType="1" noTextEdit="1"/>
              </p:cNvSpPr>
              <p:nvPr/>
            </p:nvSpPr>
            <p:spPr>
              <a:xfrm>
                <a:off x="971600" y="2652442"/>
                <a:ext cx="7499176" cy="84856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DA1E3A9-63C1-4E89-B661-9116D493B8EA}"/>
                  </a:ext>
                </a:extLst>
              </p:cNvPr>
              <p:cNvSpPr txBox="1"/>
              <p:nvPr/>
            </p:nvSpPr>
            <p:spPr>
              <a:xfrm>
                <a:off x="1249288" y="4653136"/>
                <a:ext cx="7211144"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𝐿</m:t>
                          </m:r>
                        </m:e>
                        <m:sub>
                          <m:r>
                            <a:rPr lang="zh-CN" altLang="en-US" i="0">
                              <a:latin typeface="Cambria Math" panose="02040503050406030204" pitchFamily="18" charset="0"/>
                            </a:rPr>
                            <m:t>1</m:t>
                          </m:r>
                        </m:sub>
                      </m:sSub>
                      <m:d>
                        <m:dPr>
                          <m:ctrlPr>
                            <a:rPr lang="zh-CN" altLang="en-US" i="1">
                              <a:solidFill>
                                <a:srgbClr val="836967"/>
                              </a:solidFill>
                              <a:latin typeface="Cambria Math" panose="02040503050406030204" pitchFamily="18" charset="0"/>
                            </a:rPr>
                          </m:ctrlPr>
                        </m:dPr>
                        <m:e>
                          <m:r>
                            <a:rPr lang="zh-CN" altLang="en-US" b="1" i="1">
                              <a:latin typeface="Cambria Math" panose="02040503050406030204" pitchFamily="18" charset="0"/>
                            </a:rPr>
                            <m:t>𝝎</m:t>
                          </m:r>
                        </m:e>
                      </m:d>
                      <m:r>
                        <a:rPr lang="zh-CN" altLang="en-US" b="0" i="0">
                          <a:latin typeface="Cambria Math" panose="02040503050406030204" pitchFamily="18" charset="0"/>
                        </a:rPr>
                        <m:t>=−</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r>
                            <a:rPr lang="zh-CN" altLang="en-US" b="0" i="1">
                              <a:latin typeface="Cambria Math" panose="02040503050406030204" pitchFamily="18" charset="0"/>
                            </a:rPr>
                            <m:t>𝐿</m:t>
                          </m:r>
                          <m:d>
                            <m:dPr>
                              <m:ctrlPr>
                                <a:rPr lang="zh-CN" altLang="en-US" b="0" i="1">
                                  <a:solidFill>
                                    <a:srgbClr val="836967"/>
                                  </a:solidFill>
                                  <a:latin typeface="Cambria Math" panose="02040503050406030204" pitchFamily="18" charset="0"/>
                                </a:rPr>
                              </m:ctrlPr>
                            </m:dPr>
                            <m:e>
                              <m:r>
                                <a:rPr lang="zh-CN" altLang="en-US" b="1" i="1">
                                  <a:latin typeface="Cambria Math" panose="02040503050406030204" pitchFamily="18" charset="0"/>
                                </a:rPr>
                                <m:t>𝝎</m:t>
                              </m:r>
                            </m:e>
                          </m:d>
                        </m:e>
                      </m:func>
                      <m:r>
                        <a:rPr lang="zh-CN" altLang="en-US" b="0" i="0">
                          <a:latin typeface="Cambria Math" panose="02040503050406030204" pitchFamily="18" charset="0"/>
                        </a:rPr>
                        <m:t>=</m:t>
                      </m:r>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d>
                            <m:dPr>
                              <m:ctrlPr>
                                <a:rPr lang="zh-CN" altLang="en-US" b="0" i="1">
                                  <a:latin typeface="Cambria Math" panose="02040503050406030204" pitchFamily="18" charset="0"/>
                                </a:rPr>
                              </m:ctrlPr>
                            </m:dPr>
                            <m:e>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𝝎</m:t>
                                  </m:r>
                                </m:e>
                                <m:sup>
                                  <m:r>
                                    <a:rPr lang="zh-CN" altLang="en-US" b="0" i="1">
                                      <a:latin typeface="Cambria Math" panose="02040503050406030204" pitchFamily="18" charset="0"/>
                                    </a:rPr>
                                    <m:t>𝑇</m:t>
                                  </m:r>
                                </m:sup>
                              </m:sSup>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d>
                                    <m:dPr>
                                      <m:ctrlPr>
                                        <a:rPr lang="zh-CN" altLang="en-US" b="0" i="1">
                                          <a:solidFill>
                                            <a:srgbClr val="836967"/>
                                          </a:solidFill>
                                          <a:latin typeface="Cambria Math" panose="02040503050406030204" pitchFamily="18" charset="0"/>
                                        </a:rPr>
                                      </m:ctrlPr>
                                    </m:dPr>
                                    <m:e>
                                      <m:r>
                                        <a:rPr lang="zh-CN" altLang="en-US" b="0" i="0">
                                          <a:latin typeface="Cambria Math" panose="02040503050406030204" pitchFamily="18" charset="0"/>
                                        </a:rPr>
                                        <m:t>1+</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𝑒</m:t>
                                          </m:r>
                                        </m:e>
                                        <m:sup>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𝝎</m:t>
                                              </m:r>
                                            </m:e>
                                            <m:sup>
                                              <m:r>
                                                <a:rPr lang="zh-CN" altLang="en-US" b="0" i="1">
                                                  <a:latin typeface="Cambria Math" panose="02040503050406030204" pitchFamily="18" charset="0"/>
                                                </a:rPr>
                                                <m:t>𝑇</m:t>
                                              </m:r>
                                            </m:sup>
                                          </m:sSup>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sup>
                                      </m:sSup>
                                    </m:e>
                                  </m:d>
                                </m:e>
                              </m:func>
                            </m:e>
                          </m:d>
                        </m:e>
                      </m:nary>
                      <m:r>
                        <a:rPr lang="zh-CN" altLang="en-US" b="0" i="0">
                          <a:latin typeface="Cambria Math" panose="02040503050406030204" pitchFamily="18" charset="0"/>
                        </a:rPr>
                        <m:t> .  </m:t>
                      </m:r>
                      <m:r>
                        <a:rPr lang="zh-CN" altLang="en-US" b="0" i="0">
                          <a:latin typeface="Cambria Math" panose="02040503050406030204" pitchFamily="18" charset="0"/>
                        </a:rPr>
                        <m:t>（</m:t>
                      </m:r>
                      <m:r>
                        <a:rPr lang="zh-CN" altLang="en-US" b="0" i="0">
                          <a:latin typeface="Cambria Math" panose="02040503050406030204" pitchFamily="18" charset="0"/>
                        </a:rPr>
                        <m:t>3−22</m:t>
                      </m:r>
                      <m:r>
                        <a:rPr lang="zh-CN" altLang="en-US" b="0" i="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8DA1E3A9-63C1-4E89-B661-9116D493B8EA}"/>
                  </a:ext>
                </a:extLst>
              </p:cNvPr>
              <p:cNvSpPr txBox="1">
                <a:spLocks noRot="1" noChangeAspect="1" noMove="1" noResize="1" noEditPoints="1" noAdjustHandles="1" noChangeArrowheads="1" noChangeShapeType="1" noTextEdit="1"/>
              </p:cNvSpPr>
              <p:nvPr/>
            </p:nvSpPr>
            <p:spPr>
              <a:xfrm>
                <a:off x="1249288" y="4653136"/>
                <a:ext cx="7211144" cy="848566"/>
              </a:xfrm>
              <a:prstGeom prst="rect">
                <a:avLst/>
              </a:prstGeom>
              <a:blipFill>
                <a:blip r:embed="rId4"/>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32CEBCD-582F-4306-B6E3-5F83E8CE12A8}"/>
              </a:ext>
            </a:extLst>
          </p:cNvPr>
          <p:cNvPicPr>
            <a:picLocks noChangeAspect="1"/>
          </p:cNvPicPr>
          <p:nvPr/>
        </p:nvPicPr>
        <p:blipFill>
          <a:blip r:embed="rId5"/>
          <a:stretch>
            <a:fillRect/>
          </a:stretch>
        </p:blipFill>
        <p:spPr>
          <a:xfrm>
            <a:off x="556652" y="1377763"/>
            <a:ext cx="8030696" cy="4715533"/>
          </a:xfrm>
          <a:prstGeom prst="rect">
            <a:avLst/>
          </a:prstGeom>
        </p:spPr>
      </p:pic>
    </p:spTree>
    <p:extLst>
      <p:ext uri="{BB962C8B-B14F-4D97-AF65-F5344CB8AC3E}">
        <p14:creationId xmlns:p14="http://schemas.microsoft.com/office/powerpoint/2010/main" val="179915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5E238-2A0B-4F5C-ACDF-55CD07C6B74C}"/>
              </a:ext>
            </a:extLst>
          </p:cNvPr>
          <p:cNvSpPr>
            <a:spLocks noGrp="1"/>
          </p:cNvSpPr>
          <p:nvPr>
            <p:ph type="title"/>
          </p:nvPr>
        </p:nvSpPr>
        <p:spPr/>
        <p:txBody>
          <a:bodyPr/>
          <a:lstStyle/>
          <a:p>
            <a:r>
              <a:rPr lang="zh-CN" altLang="en-US" dirty="0"/>
              <a:t>第</a:t>
            </a:r>
            <a:r>
              <a:rPr lang="en-US" altLang="zh-CN" dirty="0"/>
              <a:t>3</a:t>
            </a:r>
            <a:r>
              <a:rPr lang="zh-CN" altLang="en-US" dirty="0"/>
              <a:t>章 分类问题</a:t>
            </a:r>
          </a:p>
        </p:txBody>
      </p:sp>
      <p:sp>
        <p:nvSpPr>
          <p:cNvPr id="3" name="内容占位符 2">
            <a:extLst>
              <a:ext uri="{FF2B5EF4-FFF2-40B4-BE49-F238E27FC236}">
                <a16:creationId xmlns:a16="http://schemas.microsoft.com/office/drawing/2014/main" id="{AF1D21AC-AF19-4E96-9E6E-3EC6B3493140}"/>
              </a:ext>
            </a:extLst>
          </p:cNvPr>
          <p:cNvSpPr>
            <a:spLocks noGrp="1"/>
          </p:cNvSpPr>
          <p:nvPr>
            <p:ph idx="1"/>
          </p:nvPr>
        </p:nvSpPr>
        <p:spPr/>
        <p:txBody>
          <a:bodyPr>
            <a:normAutofit fontScale="85000" lnSpcReduction="20000"/>
          </a:bodyPr>
          <a:lstStyle/>
          <a:p>
            <a:r>
              <a:rPr lang="zh-CN" altLang="en-US" dirty="0"/>
              <a:t>统计学</a:t>
            </a:r>
            <a:endParaRPr lang="en-US" altLang="zh-CN" dirty="0"/>
          </a:p>
          <a:p>
            <a:pPr lvl="1"/>
            <a:r>
              <a:rPr lang="zh-CN" altLang="en-US" dirty="0"/>
              <a:t>类别特征的概率分布被称为该类别的</a:t>
            </a:r>
            <a:r>
              <a:rPr lang="zh-CN" altLang="en-US" dirty="0">
                <a:solidFill>
                  <a:srgbClr val="FF0000"/>
                </a:solidFill>
              </a:rPr>
              <a:t>模式</a:t>
            </a:r>
            <a:r>
              <a:rPr lang="zh-CN" altLang="en-US" dirty="0"/>
              <a:t>（</a:t>
            </a:r>
            <a:r>
              <a:rPr lang="en-US" altLang="zh-CN" dirty="0"/>
              <a:t>pattern</a:t>
            </a:r>
            <a:r>
              <a:rPr lang="zh-CN" altLang="en-US" dirty="0"/>
              <a:t>）</a:t>
            </a:r>
            <a:endParaRPr lang="en-US" altLang="zh-CN" dirty="0"/>
          </a:p>
          <a:p>
            <a:pPr lvl="1"/>
            <a:r>
              <a:rPr lang="zh-CN" altLang="en-US" dirty="0"/>
              <a:t>基于概率分布进行分类的问题也因此被称为</a:t>
            </a:r>
            <a:r>
              <a:rPr lang="zh-CN" altLang="en-US" dirty="0">
                <a:solidFill>
                  <a:srgbClr val="FF0000"/>
                </a:solidFill>
              </a:rPr>
              <a:t>模式识别</a:t>
            </a:r>
            <a:r>
              <a:rPr lang="zh-CN" altLang="en-US" dirty="0"/>
              <a:t>（</a:t>
            </a:r>
            <a:r>
              <a:rPr lang="en-US" altLang="zh-CN" dirty="0"/>
              <a:t>pattern recognition</a:t>
            </a:r>
            <a:r>
              <a:rPr lang="zh-CN" altLang="en-US" dirty="0"/>
              <a:t>）问题</a:t>
            </a:r>
            <a:endParaRPr lang="en-US" altLang="zh-CN" dirty="0"/>
          </a:p>
          <a:p>
            <a:pPr lvl="1"/>
            <a:r>
              <a:rPr lang="zh-CN" altLang="en-US" dirty="0">
                <a:solidFill>
                  <a:srgbClr val="FF0000"/>
                </a:solidFill>
              </a:rPr>
              <a:t>贝叶斯</a:t>
            </a:r>
            <a:r>
              <a:rPr lang="zh-CN" altLang="en-US" dirty="0"/>
              <a:t>（</a:t>
            </a:r>
            <a:r>
              <a:rPr lang="en-US" altLang="zh-CN" dirty="0"/>
              <a:t>Bayes</a:t>
            </a:r>
            <a:r>
              <a:rPr lang="zh-CN" altLang="en-US" dirty="0"/>
              <a:t>）决策是统计决策中建立判别函数，解决分类问题的基本方法</a:t>
            </a:r>
            <a:endParaRPr lang="en-US" altLang="zh-CN" dirty="0"/>
          </a:p>
          <a:p>
            <a:pPr lvl="1"/>
            <a:endParaRPr lang="en-US" altLang="zh-CN" dirty="0"/>
          </a:p>
          <a:p>
            <a:r>
              <a:rPr lang="zh-CN" altLang="en-US" dirty="0"/>
              <a:t>计算机科学</a:t>
            </a:r>
            <a:endParaRPr lang="en-US" altLang="zh-CN" dirty="0"/>
          </a:p>
          <a:p>
            <a:pPr lvl="1"/>
            <a:r>
              <a:rPr lang="zh-CN" altLang="en-US" dirty="0"/>
              <a:t>针对具体问题</a:t>
            </a:r>
            <a:r>
              <a:rPr lang="zh-CN" altLang="en-US" dirty="0">
                <a:solidFill>
                  <a:srgbClr val="FF0000"/>
                </a:solidFill>
              </a:rPr>
              <a:t>直接基于特征</a:t>
            </a:r>
            <a:r>
              <a:rPr lang="zh-CN" altLang="en-US" dirty="0"/>
              <a:t>（不一定是特征的概率分布）建立判别函数，解决分类问题</a:t>
            </a:r>
            <a:endParaRPr lang="en-US" altLang="zh-CN" dirty="0"/>
          </a:p>
          <a:p>
            <a:pPr lvl="1"/>
            <a:r>
              <a:rPr lang="zh-CN" altLang="en-US" dirty="0"/>
              <a:t>例如</a:t>
            </a:r>
            <a:r>
              <a:rPr lang="en-US" altLang="zh-CN" dirty="0"/>
              <a:t>k</a:t>
            </a:r>
            <a:r>
              <a:rPr lang="zh-CN" altLang="en-US" dirty="0"/>
              <a:t>近邻方法、线性判别分析、决策树等，可以</a:t>
            </a:r>
            <a:r>
              <a:rPr lang="zh-CN" altLang="zh-CN" dirty="0"/>
              <a:t>将这些分类器统称为</a:t>
            </a:r>
            <a:r>
              <a:rPr lang="zh-CN" altLang="zh-CN" dirty="0">
                <a:solidFill>
                  <a:srgbClr val="FF0000"/>
                </a:solidFill>
              </a:rPr>
              <a:t>非贝叶斯</a:t>
            </a:r>
            <a:r>
              <a:rPr lang="zh-CN" altLang="zh-CN" dirty="0"/>
              <a:t>决策</a:t>
            </a:r>
            <a:endParaRPr lang="zh-CN" altLang="en-US" dirty="0"/>
          </a:p>
        </p:txBody>
      </p:sp>
    </p:spTree>
    <p:extLst>
      <p:ext uri="{BB962C8B-B14F-4D97-AF65-F5344CB8AC3E}">
        <p14:creationId xmlns:p14="http://schemas.microsoft.com/office/powerpoint/2010/main" val="300863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B6AC66-C678-4F77-95EA-E53FA9650905}"/>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45F94ED3-409F-4459-918C-31ABB45614F3}"/>
              </a:ext>
            </a:extLst>
          </p:cNvPr>
          <p:cNvSpPr>
            <a:spLocks noGrp="1"/>
          </p:cNvSpPr>
          <p:nvPr>
            <p:ph idx="1"/>
          </p:nvPr>
        </p:nvSpPr>
        <p:spPr/>
        <p:txBody>
          <a:bodyPr>
            <a:normAutofit/>
          </a:bodyPr>
          <a:lstStyle/>
          <a:p>
            <a:r>
              <a:rPr lang="zh-CN" altLang="en-US" dirty="0"/>
              <a:t>逻辑斯谛回归与牛顿法</a:t>
            </a:r>
            <a:endParaRPr lang="en-US" altLang="zh-CN" dirty="0"/>
          </a:p>
          <a:p>
            <a:pPr lvl="1"/>
            <a:r>
              <a:rPr lang="zh-CN" altLang="en-US" dirty="0"/>
              <a:t>牛顿法</a:t>
            </a:r>
            <a:endParaRPr lang="en-US" altLang="zh-CN" dirty="0"/>
          </a:p>
          <a:p>
            <a:pPr lvl="1"/>
            <a:endParaRPr lang="en-US" altLang="zh-CN" dirty="0"/>
          </a:p>
        </p:txBody>
      </p:sp>
      <p:pic>
        <p:nvPicPr>
          <p:cNvPr id="6" name="图片 5">
            <a:extLst>
              <a:ext uri="{FF2B5EF4-FFF2-40B4-BE49-F238E27FC236}">
                <a16:creationId xmlns:a16="http://schemas.microsoft.com/office/drawing/2014/main" id="{5622F9AF-677D-4FA0-A0AF-594C949B4DA4}"/>
              </a:ext>
            </a:extLst>
          </p:cNvPr>
          <p:cNvPicPr>
            <a:picLocks noChangeAspect="1"/>
          </p:cNvPicPr>
          <p:nvPr/>
        </p:nvPicPr>
        <p:blipFill>
          <a:blip r:embed="rId3"/>
          <a:stretch>
            <a:fillRect/>
          </a:stretch>
        </p:blipFill>
        <p:spPr>
          <a:xfrm>
            <a:off x="537599" y="1327050"/>
            <a:ext cx="8068801" cy="4982270"/>
          </a:xfrm>
          <a:prstGeom prst="rect">
            <a:avLst/>
          </a:prstGeom>
        </p:spPr>
      </p:pic>
    </p:spTree>
    <p:extLst>
      <p:ext uri="{BB962C8B-B14F-4D97-AF65-F5344CB8AC3E}">
        <p14:creationId xmlns:p14="http://schemas.microsoft.com/office/powerpoint/2010/main" val="340577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0255D-2C65-4322-83E3-C2021A86C33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5D98DD78-5101-48F0-A9C0-1C57BA349518}"/>
              </a:ext>
            </a:extLst>
          </p:cNvPr>
          <p:cNvSpPr>
            <a:spLocks noGrp="1"/>
          </p:cNvSpPr>
          <p:nvPr>
            <p:ph idx="1"/>
          </p:nvPr>
        </p:nvSpPr>
        <p:spPr/>
        <p:txBody>
          <a:bodyPr/>
          <a:lstStyle/>
          <a:p>
            <a:r>
              <a:rPr lang="zh-CN" altLang="en-US" dirty="0"/>
              <a:t>逻辑斯谛回归与牛顿法</a:t>
            </a:r>
            <a:endParaRPr lang="en-US" altLang="zh-CN" dirty="0"/>
          </a:p>
          <a:p>
            <a:pPr lvl="1"/>
            <a:r>
              <a:rPr lang="zh-CN" altLang="en-US" dirty="0"/>
              <a:t>牛顿法</a:t>
            </a:r>
            <a:endParaRPr lang="en-US" altLang="zh-CN" dirty="0"/>
          </a:p>
          <a:p>
            <a:pPr lvl="1"/>
            <a:endParaRPr lang="zh-CN" altLang="en-US" dirty="0"/>
          </a:p>
        </p:txBody>
      </p:sp>
      <p:pic>
        <p:nvPicPr>
          <p:cNvPr id="4" name="图片 3">
            <a:extLst>
              <a:ext uri="{FF2B5EF4-FFF2-40B4-BE49-F238E27FC236}">
                <a16:creationId xmlns:a16="http://schemas.microsoft.com/office/drawing/2014/main" id="{73BAA045-C446-4325-89FF-FE95B56F263B}"/>
              </a:ext>
            </a:extLst>
          </p:cNvPr>
          <p:cNvPicPr>
            <a:picLocks noChangeAspect="1"/>
          </p:cNvPicPr>
          <p:nvPr/>
        </p:nvPicPr>
        <p:blipFill>
          <a:blip r:embed="rId3"/>
          <a:stretch>
            <a:fillRect/>
          </a:stretch>
        </p:blipFill>
        <p:spPr>
          <a:xfrm>
            <a:off x="561415" y="2825483"/>
            <a:ext cx="8021169" cy="2619741"/>
          </a:xfrm>
          <a:prstGeom prst="rect">
            <a:avLst/>
          </a:prstGeom>
        </p:spPr>
      </p:pic>
    </p:spTree>
    <p:extLst>
      <p:ext uri="{BB962C8B-B14F-4D97-AF65-F5344CB8AC3E}">
        <p14:creationId xmlns:p14="http://schemas.microsoft.com/office/powerpoint/2010/main" val="143479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0255D-2C65-4322-83E3-C2021A86C33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5D98DD78-5101-48F0-A9C0-1C57BA349518}"/>
              </a:ext>
            </a:extLst>
          </p:cNvPr>
          <p:cNvSpPr>
            <a:spLocks noGrp="1"/>
          </p:cNvSpPr>
          <p:nvPr>
            <p:ph idx="1"/>
          </p:nvPr>
        </p:nvSpPr>
        <p:spPr/>
        <p:txBody>
          <a:bodyPr/>
          <a:lstStyle/>
          <a:p>
            <a:r>
              <a:rPr lang="zh-CN" altLang="en-US" dirty="0"/>
              <a:t>逻辑斯谛回归与牛顿法</a:t>
            </a:r>
            <a:endParaRPr lang="en-US" altLang="zh-CN" dirty="0"/>
          </a:p>
          <a:p>
            <a:pPr lvl="1"/>
            <a:r>
              <a:rPr lang="en-US" altLang="zh-CN" dirty="0" err="1"/>
              <a:t>sklearn.linear_model</a:t>
            </a:r>
            <a:r>
              <a:rPr lang="zh-CN" altLang="en-US" dirty="0"/>
              <a:t>模块中的</a:t>
            </a:r>
            <a:r>
              <a:rPr lang="en-US" altLang="zh-CN" dirty="0" err="1"/>
              <a:t>LogisticRegression</a:t>
            </a:r>
            <a:r>
              <a:rPr lang="zh-CN" altLang="en-US" dirty="0"/>
              <a:t>类</a:t>
            </a:r>
          </a:p>
        </p:txBody>
      </p:sp>
      <p:pic>
        <p:nvPicPr>
          <p:cNvPr id="5" name="图片 4">
            <a:extLst>
              <a:ext uri="{FF2B5EF4-FFF2-40B4-BE49-F238E27FC236}">
                <a16:creationId xmlns:a16="http://schemas.microsoft.com/office/drawing/2014/main" id="{2A78EC54-009A-49B1-ACF9-D0C66B3C0502}"/>
              </a:ext>
            </a:extLst>
          </p:cNvPr>
          <p:cNvPicPr/>
          <p:nvPr/>
        </p:nvPicPr>
        <p:blipFill>
          <a:blip r:embed="rId2"/>
          <a:stretch>
            <a:fillRect/>
          </a:stretch>
        </p:blipFill>
        <p:spPr>
          <a:xfrm>
            <a:off x="1313914" y="3212976"/>
            <a:ext cx="5274310" cy="2375535"/>
          </a:xfrm>
          <a:prstGeom prst="rect">
            <a:avLst/>
          </a:prstGeom>
        </p:spPr>
      </p:pic>
      <p:pic>
        <p:nvPicPr>
          <p:cNvPr id="6" name="图片 5">
            <a:extLst>
              <a:ext uri="{FF2B5EF4-FFF2-40B4-BE49-F238E27FC236}">
                <a16:creationId xmlns:a16="http://schemas.microsoft.com/office/drawing/2014/main" id="{ACC612DB-16F7-4FDB-9856-289E6F9D7D1D}"/>
              </a:ext>
            </a:extLst>
          </p:cNvPr>
          <p:cNvPicPr/>
          <p:nvPr/>
        </p:nvPicPr>
        <p:blipFill>
          <a:blip r:embed="rId3"/>
          <a:stretch>
            <a:fillRect/>
          </a:stretch>
        </p:blipFill>
        <p:spPr>
          <a:xfrm>
            <a:off x="3114114" y="2852936"/>
            <a:ext cx="5274310" cy="3744595"/>
          </a:xfrm>
          <a:prstGeom prst="rect">
            <a:avLst/>
          </a:prstGeom>
        </p:spPr>
      </p:pic>
    </p:spTree>
    <p:extLst>
      <p:ext uri="{BB962C8B-B14F-4D97-AF65-F5344CB8AC3E}">
        <p14:creationId xmlns:p14="http://schemas.microsoft.com/office/powerpoint/2010/main" val="310433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0255D-2C65-4322-83E3-C2021A86C33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5D98DD78-5101-48F0-A9C0-1C57BA349518}"/>
              </a:ext>
            </a:extLst>
          </p:cNvPr>
          <p:cNvSpPr>
            <a:spLocks noGrp="1"/>
          </p:cNvSpPr>
          <p:nvPr>
            <p:ph idx="1"/>
          </p:nvPr>
        </p:nvSpPr>
        <p:spPr/>
        <p:txBody>
          <a:bodyPr/>
          <a:lstStyle/>
          <a:p>
            <a:r>
              <a:rPr lang="zh-CN" altLang="en-US" dirty="0"/>
              <a:t>逻辑斯谛回归与牛顿法</a:t>
            </a:r>
            <a:endParaRPr lang="en-US" altLang="zh-CN" dirty="0"/>
          </a:p>
          <a:p>
            <a:pPr lvl="1"/>
            <a:r>
              <a:rPr lang="zh-CN" altLang="en-US" dirty="0"/>
              <a:t>将逻辑斯蒂回归由二分类推广至</a:t>
            </a:r>
            <a:r>
              <a:rPr lang="en-US" altLang="zh-CN" dirty="0"/>
              <a:t>N</a:t>
            </a:r>
            <a:r>
              <a:rPr lang="zh-CN" altLang="en-US" dirty="0"/>
              <a:t>分类</a:t>
            </a:r>
            <a:endParaRPr lang="en-US" altLang="zh-CN" dirty="0"/>
          </a:p>
          <a:p>
            <a:pPr lvl="1"/>
            <a:r>
              <a:rPr lang="en-US" altLang="zh-CN" b="1" dirty="0" err="1"/>
              <a:t>softmax</a:t>
            </a:r>
            <a:r>
              <a:rPr lang="zh-CN" altLang="en-US" dirty="0"/>
              <a:t>函数</a:t>
            </a:r>
            <a:endParaRPr lang="en-US" altLang="zh-CN" dirty="0"/>
          </a:p>
          <a:p>
            <a:pPr lvl="1"/>
            <a:endParaRPr lang="en-US" altLang="zh-CN" dirty="0"/>
          </a:p>
          <a:p>
            <a:pPr lvl="1"/>
            <a:r>
              <a:rPr lang="en-US" altLang="zh-CN" dirty="0"/>
              <a:t>one-hot</a:t>
            </a:r>
            <a:r>
              <a:rPr lang="zh-CN" altLang="en-US" dirty="0"/>
              <a:t>编码</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26D309F-7F97-49C5-A624-17287AB7F7C1}"/>
                  </a:ext>
                </a:extLst>
              </p:cNvPr>
              <p:cNvSpPr txBox="1"/>
              <p:nvPr/>
            </p:nvSpPr>
            <p:spPr>
              <a:xfrm>
                <a:off x="3816424" y="2780928"/>
                <a:ext cx="4572000" cy="1741695"/>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𝑇</m:t>
                          </m:r>
                        </m:sup>
                      </m:sSubSup>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𝑡𝑜𝑡𝑎𝑙</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𝑒</m:t>
                              </m:r>
                            </m:e>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sup>
                          </m:sSup>
                        </m:e>
                      </m:nary>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sup>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𝑒</m:t>
                              </m:r>
                            </m:e>
                            <m:sup>
                              <m:sSubSup>
                                <m:sSubSup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𝑇</m:t>
                                  </m:r>
                                </m:sup>
                              </m:sSubSup>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sup>
                          </m:sSup>
                        </m:e>
                      </m:nary>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𝑒</m:t>
                              </m:r>
                            </m:e>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sup>
                          </m:sSup>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𝑡𝑜𝑡𝑎𝑙</m:t>
                              </m:r>
                            </m:sub>
                          </m:sSub>
                        </m:den>
                      </m:f>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626D309F-7F97-49C5-A624-17287AB7F7C1}"/>
                  </a:ext>
                </a:extLst>
              </p:cNvPr>
              <p:cNvSpPr txBox="1">
                <a:spLocks noRot="1" noChangeAspect="1" noMove="1" noResize="1" noEditPoints="1" noAdjustHandles="1" noChangeArrowheads="1" noChangeShapeType="1" noTextEdit="1"/>
              </p:cNvSpPr>
              <p:nvPr/>
            </p:nvSpPr>
            <p:spPr>
              <a:xfrm>
                <a:off x="3816424" y="2780928"/>
                <a:ext cx="4572000" cy="174169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D9F6406-71DA-4A4E-AF77-A4567E4B0727}"/>
                  </a:ext>
                </a:extLst>
              </p:cNvPr>
              <p:cNvSpPr txBox="1"/>
              <p:nvPr/>
            </p:nvSpPr>
            <p:spPr>
              <a:xfrm>
                <a:off x="683568" y="4797152"/>
                <a:ext cx="80032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ln</m:t>
                          </m:r>
                        </m:fName>
                        <m:e>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𝑌</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=1</m:t>
                                  </m:r>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r>
                                <a:rPr lang="zh-CN" altLang="en-US" b="0" i="0">
                                  <a:latin typeface="Cambria Math" panose="02040503050406030204" pitchFamily="18" charset="0"/>
                                </a:rPr>
                                <m:t>1−</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d>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=0</m:t>
                                  </m:r>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e>
                      </m:d>
                      <m:r>
                        <a:rPr lang="zh-CN" altLang="en-US" b="0" i="0">
                          <a:latin typeface="Cambria Math" panose="02040503050406030204" pitchFamily="18" charset="0"/>
                        </a:rPr>
                        <m:t> .</m:t>
                      </m:r>
                    </m:oMath>
                  </m:oMathPara>
                </a14:m>
                <a:endParaRPr lang="zh-CN" altLang="en-US" dirty="0"/>
              </a:p>
            </p:txBody>
          </p:sp>
        </mc:Choice>
        <mc:Fallback xmlns="">
          <p:sp>
            <p:nvSpPr>
              <p:cNvPr id="9" name="文本框 8">
                <a:extLst>
                  <a:ext uri="{FF2B5EF4-FFF2-40B4-BE49-F238E27FC236}">
                    <a16:creationId xmlns:a16="http://schemas.microsoft.com/office/drawing/2014/main" id="{ED9F6406-71DA-4A4E-AF77-A4567E4B0727}"/>
                  </a:ext>
                </a:extLst>
              </p:cNvPr>
              <p:cNvSpPr txBox="1">
                <a:spLocks noRot="1" noChangeAspect="1" noMove="1" noResize="1" noEditPoints="1" noAdjustHandles="1" noChangeArrowheads="1" noChangeShapeType="1" noTextEdit="1"/>
              </p:cNvSpPr>
              <p:nvPr/>
            </p:nvSpPr>
            <p:spPr>
              <a:xfrm>
                <a:off x="683568" y="4797152"/>
                <a:ext cx="8003232" cy="369332"/>
              </a:xfrm>
              <a:prstGeom prst="rect">
                <a:avLst/>
              </a:prstGeom>
              <a:blipFill>
                <a:blip r:embed="rId4"/>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E155963-F3C4-4A46-B781-A1A3A0E7FAF3}"/>
                  </a:ext>
                </a:extLst>
              </p:cNvPr>
              <p:cNvSpPr txBox="1"/>
              <p:nvPr/>
            </p:nvSpPr>
            <p:spPr>
              <a:xfrm>
                <a:off x="467544" y="5229200"/>
                <a:ext cx="5976664"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ln</m:t>
                          </m:r>
                        </m:fName>
                        <m:e>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𝑌</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r>
                        <a:rPr lang="zh-CN" altLang="en-US" b="0" i="0">
                          <a:latin typeface="Cambria Math" panose="02040503050406030204" pitchFamily="18" charset="0"/>
                        </a:rPr>
                        <m:t>=−</m:t>
                      </m:r>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𝑘</m:t>
                          </m:r>
                          <m:r>
                            <a:rPr lang="zh-CN" altLang="en-US" b="0" i="0">
                              <a:latin typeface="Cambria Math" panose="02040503050406030204" pitchFamily="18" charset="0"/>
                            </a:rPr>
                            <m:t>=1</m:t>
                          </m:r>
                        </m:sub>
                        <m:sup>
                          <m:r>
                            <a:rPr lang="zh-CN" altLang="en-US" b="0" i="1">
                              <a:latin typeface="Cambria Math" panose="02040503050406030204" pitchFamily="18" charset="0"/>
                            </a:rPr>
                            <m:t>𝑁</m:t>
                          </m:r>
                        </m:sup>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up>
                              <m:r>
                                <a:rPr lang="zh-CN" altLang="en-US" b="0" i="1">
                                  <a:latin typeface="Cambria Math" panose="02040503050406030204" pitchFamily="18" charset="0"/>
                                </a:rPr>
                                <m:t>𝑘</m:t>
                              </m:r>
                            </m:sup>
                          </m:sSubSup>
                        </m:e>
                      </m:nary>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0" i="1">
                                  <a:latin typeface="Cambria Math" panose="02040503050406030204" pitchFamily="18" charset="0"/>
                                </a:rPr>
                                <m:t>𝑘</m:t>
                              </m:r>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r>
                        <a:rPr lang="zh-CN" altLang="en-US" b="0" i="0">
                          <a:latin typeface="Cambria Math" panose="02040503050406030204" pitchFamily="18" charset="0"/>
                        </a:rPr>
                        <m:t> .</m:t>
                      </m:r>
                    </m:oMath>
                  </m:oMathPara>
                </a14:m>
                <a:endParaRPr lang="zh-CN" altLang="en-US" dirty="0"/>
              </a:p>
            </p:txBody>
          </p:sp>
        </mc:Choice>
        <mc:Fallback xmlns="">
          <p:sp>
            <p:nvSpPr>
              <p:cNvPr id="11" name="文本框 10">
                <a:extLst>
                  <a:ext uri="{FF2B5EF4-FFF2-40B4-BE49-F238E27FC236}">
                    <a16:creationId xmlns:a16="http://schemas.microsoft.com/office/drawing/2014/main" id="{4E155963-F3C4-4A46-B781-A1A3A0E7FAF3}"/>
                  </a:ext>
                </a:extLst>
              </p:cNvPr>
              <p:cNvSpPr txBox="1">
                <a:spLocks noRot="1" noChangeAspect="1" noMove="1" noResize="1" noEditPoints="1" noAdjustHandles="1" noChangeArrowheads="1" noChangeShapeType="1" noTextEdit="1"/>
              </p:cNvSpPr>
              <p:nvPr/>
            </p:nvSpPr>
            <p:spPr>
              <a:xfrm>
                <a:off x="467544" y="5229200"/>
                <a:ext cx="5976664" cy="87120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920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0255D-2C65-4322-83E3-C2021A86C338}"/>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5D98DD78-5101-48F0-A9C0-1C57BA349518}"/>
              </a:ext>
            </a:extLst>
          </p:cNvPr>
          <p:cNvSpPr>
            <a:spLocks noGrp="1"/>
          </p:cNvSpPr>
          <p:nvPr>
            <p:ph idx="1"/>
          </p:nvPr>
        </p:nvSpPr>
        <p:spPr/>
        <p:txBody>
          <a:bodyPr/>
          <a:lstStyle/>
          <a:p>
            <a:r>
              <a:rPr lang="zh-CN" altLang="en-US" dirty="0"/>
              <a:t>逻辑斯谛回归与牛顿法</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D9F6406-71DA-4A4E-AF77-A4567E4B0727}"/>
                  </a:ext>
                </a:extLst>
              </p:cNvPr>
              <p:cNvSpPr txBox="1"/>
              <p:nvPr/>
            </p:nvSpPr>
            <p:spPr>
              <a:xfrm>
                <a:off x="683568" y="4797152"/>
                <a:ext cx="80032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ln</m:t>
                          </m:r>
                        </m:fName>
                        <m:e>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𝑌</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=1</m:t>
                                  </m:r>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r>
                                <a:rPr lang="zh-CN" altLang="en-US" b="0" i="0">
                                  <a:latin typeface="Cambria Math" panose="02040503050406030204" pitchFamily="18" charset="0"/>
                                </a:rPr>
                                <m:t>1−</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d>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𝑌</m:t>
                                  </m:r>
                                  <m:r>
                                    <a:rPr lang="zh-CN" altLang="en-US" b="0" i="0">
                                      <a:latin typeface="Cambria Math" panose="02040503050406030204" pitchFamily="18" charset="0"/>
                                    </a:rPr>
                                    <m:t>=0</m:t>
                                  </m:r>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e>
                      </m:d>
                      <m:r>
                        <a:rPr lang="zh-CN" altLang="en-US" b="0" i="0">
                          <a:latin typeface="Cambria Math" panose="02040503050406030204" pitchFamily="18" charset="0"/>
                        </a:rPr>
                        <m:t> .</m:t>
                      </m:r>
                    </m:oMath>
                  </m:oMathPara>
                </a14:m>
                <a:endParaRPr lang="zh-CN" altLang="en-US" dirty="0"/>
              </a:p>
            </p:txBody>
          </p:sp>
        </mc:Choice>
        <mc:Fallback xmlns="">
          <p:sp>
            <p:nvSpPr>
              <p:cNvPr id="9" name="文本框 8">
                <a:extLst>
                  <a:ext uri="{FF2B5EF4-FFF2-40B4-BE49-F238E27FC236}">
                    <a16:creationId xmlns:a16="http://schemas.microsoft.com/office/drawing/2014/main" id="{ED9F6406-71DA-4A4E-AF77-A4567E4B0727}"/>
                  </a:ext>
                </a:extLst>
              </p:cNvPr>
              <p:cNvSpPr txBox="1">
                <a:spLocks noRot="1" noChangeAspect="1" noMove="1" noResize="1" noEditPoints="1" noAdjustHandles="1" noChangeArrowheads="1" noChangeShapeType="1" noTextEdit="1"/>
              </p:cNvSpPr>
              <p:nvPr/>
            </p:nvSpPr>
            <p:spPr>
              <a:xfrm>
                <a:off x="683568" y="4797152"/>
                <a:ext cx="8003232" cy="369332"/>
              </a:xfrm>
              <a:prstGeom prst="rect">
                <a:avLst/>
              </a:prstGeom>
              <a:blipFill>
                <a:blip r:embed="rId3"/>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E155963-F3C4-4A46-B781-A1A3A0E7FAF3}"/>
                  </a:ext>
                </a:extLst>
              </p:cNvPr>
              <p:cNvSpPr txBox="1"/>
              <p:nvPr/>
            </p:nvSpPr>
            <p:spPr>
              <a:xfrm>
                <a:off x="467544" y="5229200"/>
                <a:ext cx="5976664"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ln</m:t>
                          </m:r>
                        </m:fName>
                        <m:e>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𝑌</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e>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r>
                        <a:rPr lang="zh-CN" altLang="en-US" b="0" i="0">
                          <a:latin typeface="Cambria Math" panose="02040503050406030204" pitchFamily="18" charset="0"/>
                        </a:rPr>
                        <m:t>=−</m:t>
                      </m:r>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𝑘</m:t>
                          </m:r>
                          <m:r>
                            <a:rPr lang="zh-CN" altLang="en-US" b="0" i="0">
                              <a:latin typeface="Cambria Math" panose="02040503050406030204" pitchFamily="18" charset="0"/>
                            </a:rPr>
                            <m:t>=1</m:t>
                          </m:r>
                        </m:sub>
                        <m:sup>
                          <m:r>
                            <a:rPr lang="zh-CN" altLang="en-US" b="0" i="1">
                              <a:latin typeface="Cambria Math" panose="02040503050406030204" pitchFamily="18" charset="0"/>
                            </a:rPr>
                            <m:t>𝑁</m:t>
                          </m:r>
                        </m:sup>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up>
                              <m:r>
                                <a:rPr lang="zh-CN" altLang="en-US" b="0" i="1">
                                  <a:latin typeface="Cambria Math" panose="02040503050406030204" pitchFamily="18" charset="0"/>
                                </a:rPr>
                                <m:t>𝑘</m:t>
                              </m:r>
                            </m:sup>
                          </m:sSubSup>
                        </m:e>
                      </m:nary>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0" i="1">
                                  <a:latin typeface="Cambria Math" panose="02040503050406030204" pitchFamily="18" charset="0"/>
                                </a:rPr>
                                <m:t>𝑘</m:t>
                              </m:r>
                            </m:e>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r>
                                <a:rPr lang="zh-CN" altLang="en-US" b="0" i="0">
                                  <a:latin typeface="Cambria Math" panose="02040503050406030204" pitchFamily="18" charset="0"/>
                                </a:rPr>
                                <m:t>;</m:t>
                              </m:r>
                              <m:r>
                                <a:rPr lang="zh-CN" altLang="en-US" b="1" i="1">
                                  <a:latin typeface="Cambria Math" panose="02040503050406030204" pitchFamily="18" charset="0"/>
                                </a:rPr>
                                <m:t>𝝎</m:t>
                              </m:r>
                            </m:e>
                          </m:d>
                        </m:e>
                      </m:func>
                      <m:r>
                        <a:rPr lang="zh-CN" altLang="en-US" b="0" i="0">
                          <a:latin typeface="Cambria Math" panose="02040503050406030204" pitchFamily="18" charset="0"/>
                        </a:rPr>
                        <m:t> .</m:t>
                      </m:r>
                    </m:oMath>
                  </m:oMathPara>
                </a14:m>
                <a:endParaRPr lang="zh-CN" altLang="en-US" dirty="0"/>
              </a:p>
            </p:txBody>
          </p:sp>
        </mc:Choice>
        <mc:Fallback xmlns="">
          <p:sp>
            <p:nvSpPr>
              <p:cNvPr id="11" name="文本框 10">
                <a:extLst>
                  <a:ext uri="{FF2B5EF4-FFF2-40B4-BE49-F238E27FC236}">
                    <a16:creationId xmlns:a16="http://schemas.microsoft.com/office/drawing/2014/main" id="{4E155963-F3C4-4A46-B781-A1A3A0E7FAF3}"/>
                  </a:ext>
                </a:extLst>
              </p:cNvPr>
              <p:cNvSpPr txBox="1">
                <a:spLocks noRot="1" noChangeAspect="1" noMove="1" noResize="1" noEditPoints="1" noAdjustHandles="1" noChangeArrowheads="1" noChangeShapeType="1" noTextEdit="1"/>
              </p:cNvSpPr>
              <p:nvPr/>
            </p:nvSpPr>
            <p:spPr>
              <a:xfrm>
                <a:off x="467544" y="5229200"/>
                <a:ext cx="5976664" cy="871201"/>
              </a:xfrm>
              <a:prstGeom prst="rect">
                <a:avLst/>
              </a:prstGeom>
              <a:blipFill>
                <a:blip r:embed="rId4"/>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65018FC-AEE0-41F5-B464-E236A7BF7190}"/>
              </a:ext>
            </a:extLst>
          </p:cNvPr>
          <p:cNvPicPr>
            <a:picLocks noChangeAspect="1"/>
          </p:cNvPicPr>
          <p:nvPr/>
        </p:nvPicPr>
        <p:blipFill>
          <a:blip r:embed="rId5"/>
          <a:stretch>
            <a:fillRect/>
          </a:stretch>
        </p:blipFill>
        <p:spPr>
          <a:xfrm>
            <a:off x="899592" y="2204864"/>
            <a:ext cx="7017633" cy="2328164"/>
          </a:xfrm>
          <a:prstGeom prst="rect">
            <a:avLst/>
          </a:prstGeom>
        </p:spPr>
      </p:pic>
    </p:spTree>
    <p:extLst>
      <p:ext uri="{BB962C8B-B14F-4D97-AF65-F5344CB8AC3E}">
        <p14:creationId xmlns:p14="http://schemas.microsoft.com/office/powerpoint/2010/main" val="355135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66157-2219-4987-9E1B-823DDA1F03EB}"/>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2F4BCBA-5119-4BF8-9CE1-FB02360B5414}"/>
                  </a:ext>
                </a:extLst>
              </p:cNvPr>
              <p:cNvSpPr>
                <a:spLocks noGrp="1"/>
              </p:cNvSpPr>
              <p:nvPr>
                <p:ph idx="1"/>
              </p:nvPr>
            </p:nvSpPr>
            <p:spPr/>
            <p:txBody>
              <a:bodyPr>
                <a:normAutofit fontScale="70000" lnSpcReduction="20000"/>
              </a:bodyPr>
              <a:lstStyle/>
              <a:p>
                <a:r>
                  <a:rPr lang="zh-CN" altLang="zh-CN" dirty="0"/>
                  <a:t>直接基于特征（而不是特征的概率分布）来设计分类算法，建立判别函数</a:t>
                </a:r>
                <a:endParaRPr lang="en-US" altLang="zh-CN" dirty="0"/>
              </a:p>
              <a:p>
                <a:endParaRPr lang="en-US" altLang="zh-CN" sz="3200" i="1" dirty="0">
                  <a:effectLst/>
                  <a:latin typeface="Cambria Math" panose="02040503050406030204" pitchFamily="18" charset="0"/>
                  <a:ea typeface="宋体" panose="02010600030101010101" pitchFamily="2" charset="-122"/>
                  <a:cs typeface="Times New Roman" panose="02020603050405020304" pitchFamily="18" charset="0"/>
                </a:endParaRPr>
              </a:p>
              <a:p>
                <a14:m>
                  <m:oMath xmlns:m="http://schemas.openxmlformats.org/officeDocument/2006/math">
                    <m:r>
                      <a:rPr lang="en-US" altLang="zh-CN" sz="3200" i="1" smtClean="0">
                        <a:effectLst/>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zh-CN" sz="3200" dirty="0">
                    <a:effectLst/>
                    <a:latin typeface="Calibri" panose="020F0502020204030204" pitchFamily="34" charset="0"/>
                    <a:ea typeface="宋体" panose="02010600030101010101" pitchFamily="2" charset="-122"/>
                    <a:cs typeface="Times New Roman" panose="02020603050405020304" pitchFamily="18" charset="0"/>
                  </a:rPr>
                  <a:t>近邻分类器与距离度量</a:t>
                </a:r>
                <a:endParaRPr lang="en-US" altLang="zh-CN" sz="3200" dirty="0">
                  <a:effectLst/>
                  <a:latin typeface="Calibri" panose="020F0502020204030204" pitchFamily="34" charset="0"/>
                  <a:ea typeface="宋体" panose="02010600030101010101" pitchFamily="2" charset="-122"/>
                  <a:cs typeface="Times New Roman" panose="02020603050405020304" pitchFamily="18" charset="0"/>
                </a:endParaRPr>
              </a:p>
              <a:p>
                <a:pPr lvl="1"/>
                <a14:m>
                  <m:oMath xmlns:m="http://schemas.openxmlformats.org/officeDocument/2006/math">
                    <m:r>
                      <a:rPr lang="en-US" altLang="zh-CN" sz="2800" i="1" smtClean="0">
                        <a:effectLst/>
                        <a:latin typeface="Cambria Math" panose="02040503050406030204" pitchFamily="18" charset="0"/>
                        <a:ea typeface="黑体" panose="02010609060101010101" pitchFamily="49" charset="-122"/>
                        <a:cs typeface="Times New Roman" panose="02020603050405020304" pitchFamily="18" charset="0"/>
                      </a:rPr>
                      <m:t>𝑘</m:t>
                    </m:r>
                  </m:oMath>
                </a14:m>
                <a:r>
                  <a:rPr lang="zh-CN" altLang="zh-CN" sz="2800" dirty="0">
                    <a:effectLst/>
                    <a:ea typeface="黑体" panose="02010609060101010101" pitchFamily="49" charset="-122"/>
                    <a:cs typeface="Times New Roman" panose="02020603050405020304" pitchFamily="18" charset="0"/>
                  </a:rPr>
                  <a:t>近邻</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2800" i="1" dirty="0">
                    <a:effectLst/>
                    <a:latin typeface="Times New Roman" panose="02020603050405020304" pitchFamily="18" charset="0"/>
                    <a:ea typeface="宋体" panose="02010600030101010101" pitchFamily="2" charset="-122"/>
                  </a:rPr>
                  <a:t>k</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-Nearest Neighbor</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，缩写</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KNN</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）分类器是一种</a:t>
                </a:r>
                <a:r>
                  <a:rPr lang="zh-CN" altLang="zh-CN" sz="2800" dirty="0">
                    <a:effectLst/>
                    <a:ea typeface="黑体" panose="02010609060101010101" pitchFamily="49" charset="-122"/>
                    <a:cs typeface="Times New Roman" panose="02020603050405020304" pitchFamily="18" charset="0"/>
                  </a:rPr>
                  <a:t>基于实例</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instance-based</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）的分类器</a:t>
                </a:r>
                <a:endParaRPr lang="en-US" altLang="zh-CN" sz="2800" dirty="0">
                  <a:effectLst/>
                  <a:latin typeface="Calibri" panose="020F0502020204030204" pitchFamily="34" charset="0"/>
                  <a:ea typeface="宋体" panose="02010600030101010101" pitchFamily="2" charset="-122"/>
                  <a:cs typeface="Times New Roman" panose="02020603050405020304" pitchFamily="18" charset="0"/>
                </a:endParaRPr>
              </a:p>
              <a:p>
                <a:pPr lvl="1"/>
                <a:r>
                  <a:rPr lang="zh-CN" altLang="en-US" dirty="0">
                    <a:effectLst/>
                    <a:latin typeface="Calibri" panose="020F0502020204030204" pitchFamily="34" charset="0"/>
                    <a:ea typeface="宋体" panose="02010600030101010101" pitchFamily="2" charset="-122"/>
                    <a:cs typeface="Times New Roman" panose="02020603050405020304" pitchFamily="18" charset="0"/>
                  </a:rPr>
                  <a:t>不建立任何模型，只是将训练集作为样本实例保存起来</a:t>
                </a:r>
                <a:endParaRPr lang="en-US" altLang="zh-CN" dirty="0">
                  <a:effectLst/>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给定新样本</a:t>
                </a:r>
                <a14:m>
                  <m:oMath xmlns:m="http://schemas.openxmlformats.org/officeDocument/2006/math">
                    <m:r>
                      <a:rPr lang="en-US" altLang="zh-CN" sz="28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，按照某种</a:t>
                </a:r>
                <a:r>
                  <a:rPr lang="zh-CN" altLang="zh-CN" sz="2800" dirty="0">
                    <a:effectLst/>
                    <a:ea typeface="黑体" panose="02010609060101010101" pitchFamily="49" charset="-122"/>
                    <a:cs typeface="Times New Roman" panose="02020603050405020304" pitchFamily="18" charset="0"/>
                  </a:rPr>
                  <a:t>距离度量</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distance metric</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）查找训练集中</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个（例如</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个、</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个或</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5</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个等）距离最近（称作</a:t>
                </a:r>
                <a:r>
                  <a:rPr lang="zh-CN" altLang="zh-CN" sz="2800" dirty="0">
                    <a:effectLst/>
                    <a:ea typeface="黑体" panose="02010609060101010101" pitchFamily="49" charset="-122"/>
                    <a:cs typeface="Times New Roman" panose="02020603050405020304" pitchFamily="18" charset="0"/>
                  </a:rPr>
                  <a:t>最近邻</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nearest neighbor</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）的样本实例，然后统计这</a:t>
                </a:r>
                <a14:m>
                  <m:oMath xmlns:m="http://schemas.openxmlformats.org/officeDocument/2006/math">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个样本实例的类别</a:t>
                </a:r>
                <a:endParaRPr lang="en-US" altLang="zh-CN" sz="2800" dirty="0">
                  <a:effectLst/>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sz="2800" dirty="0">
                  <a:effectLst/>
                  <a:latin typeface="Calibri" panose="020F0502020204030204" pitchFamily="34" charset="0"/>
                  <a:ea typeface="宋体" panose="02010600030101010101" pitchFamily="2" charset="-122"/>
                  <a:cs typeface="Times New Roman" panose="02020603050405020304" pitchFamily="18" charset="0"/>
                </a:endParaRPr>
              </a:p>
              <a:p>
                <a:pPr lvl="1"/>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分类决策规则</a:t>
                </a:r>
                <a:r>
                  <a:rPr lang="zh-CN" altLang="en-US" dirty="0">
                    <a:latin typeface="Calibri" panose="020F0502020204030204" pitchFamily="34" charset="0"/>
                    <a:ea typeface="宋体" panose="02010600030101010101" pitchFamily="2" charset="-122"/>
                    <a:cs typeface="Times New Roman" panose="02020603050405020304" pitchFamily="18" charset="0"/>
                  </a:rPr>
                  <a:t>：</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将出现次数最多的类别判定为新样本</a:t>
                </a:r>
                <a14:m>
                  <m:oMath xmlns:m="http://schemas.openxmlformats.org/officeDocument/2006/math">
                    <m:r>
                      <a:rPr lang="en-US" altLang="zh-CN" sz="28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的类别</a:t>
                </a:r>
                <a:endParaRPr lang="en-US" altLang="zh-CN" dirty="0">
                  <a:effectLst/>
                  <a:latin typeface="Calibri" panose="020F0502020204030204" pitchFamily="34" charset="0"/>
                  <a:ea typeface="宋体" panose="02010600030101010101" pitchFamily="2" charset="-122"/>
                  <a:cs typeface="Times New Roman" panose="02020603050405020304" pitchFamily="18" charset="0"/>
                </a:endParaRPr>
              </a:p>
              <a:p>
                <a:pPr lvl="1"/>
                <a:endParaRPr lang="zh-CN" altLang="en-US" dirty="0"/>
              </a:p>
            </p:txBody>
          </p:sp>
        </mc:Choice>
        <mc:Fallback xmlns="">
          <p:sp>
            <p:nvSpPr>
              <p:cNvPr id="3" name="内容占位符 2">
                <a:extLst>
                  <a:ext uri="{FF2B5EF4-FFF2-40B4-BE49-F238E27FC236}">
                    <a16:creationId xmlns:a16="http://schemas.microsoft.com/office/drawing/2014/main" id="{02F4BCBA-5119-4BF8-9CE1-FB02360B5414}"/>
                  </a:ext>
                </a:extLst>
              </p:cNvPr>
              <p:cNvSpPr>
                <a:spLocks noGrp="1" noRot="1" noChangeAspect="1" noMove="1" noResize="1" noEditPoints="1" noAdjustHandles="1" noChangeArrowheads="1" noChangeShapeType="1" noTextEdit="1"/>
              </p:cNvSpPr>
              <p:nvPr>
                <p:ph idx="1"/>
              </p:nvPr>
            </p:nvSpPr>
            <p:spPr>
              <a:blipFill>
                <a:blip r:embed="rId2"/>
                <a:stretch>
                  <a:fillRect l="-815" t="-2561" b="-8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235EA85-3508-4575-8724-B8C0ECE412CD}"/>
                  </a:ext>
                </a:extLst>
              </p:cNvPr>
              <p:cNvSpPr txBox="1"/>
              <p:nvPr/>
            </p:nvSpPr>
            <p:spPr>
              <a:xfrm>
                <a:off x="1475656" y="3892986"/>
                <a:ext cx="561662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r>
                        <a:rPr lang="zh-CN" altLang="en-US" sz="2000" b="0" i="0">
                          <a:solidFill>
                            <a:srgbClr val="00B050"/>
                          </a:solidFill>
                          <a:latin typeface="Cambria Math" panose="02040503050406030204" pitchFamily="18" charset="0"/>
                        </a:rPr>
                        <m:t> .</m:t>
                      </m:r>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E235EA85-3508-4575-8724-B8C0ECE412CD}"/>
                  </a:ext>
                </a:extLst>
              </p:cNvPr>
              <p:cNvSpPr txBox="1">
                <a:spLocks noRot="1" noChangeAspect="1" noMove="1" noResize="1" noEditPoints="1" noAdjustHandles="1" noChangeArrowheads="1" noChangeShapeType="1" noTextEdit="1"/>
              </p:cNvSpPr>
              <p:nvPr/>
            </p:nvSpPr>
            <p:spPr>
              <a:xfrm>
                <a:off x="1475656" y="3892986"/>
                <a:ext cx="5616624" cy="400110"/>
              </a:xfrm>
              <a:prstGeom prst="rect">
                <a:avLst/>
              </a:prstGeom>
              <a:blipFill>
                <a:blip r:embed="rId3"/>
                <a:stretch>
                  <a:fillRect b="-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440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 calcmode="lin" valueType="num">
                                      <p:cBhvr additive="base">
                                        <p:cTn id="3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66157-2219-4987-9E1B-823DDA1F03EB}"/>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2F4BCBA-5119-4BF8-9CE1-FB02360B5414}"/>
                  </a:ext>
                </a:extLst>
              </p:cNvPr>
              <p:cNvSpPr>
                <a:spLocks noGrp="1"/>
              </p:cNvSpPr>
              <p:nvPr>
                <p:ph idx="1"/>
              </p:nvPr>
            </p:nvSpPr>
            <p:spPr/>
            <p:txBody>
              <a:bodyPr>
                <a:normAutofit/>
              </a:bodyPr>
              <a:lstStyle/>
              <a:p>
                <a14:m>
                  <m:oMath xmlns:m="http://schemas.openxmlformats.org/officeDocument/2006/math">
                    <m:r>
                      <a:rPr lang="en-US" altLang="zh-CN" sz="3200" i="1" smtClean="0">
                        <a:effectLst/>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zh-CN" sz="3200" dirty="0">
                    <a:effectLst/>
                    <a:latin typeface="Calibri" panose="020F0502020204030204" pitchFamily="34" charset="0"/>
                    <a:ea typeface="宋体" panose="02010600030101010101" pitchFamily="2" charset="-122"/>
                    <a:cs typeface="Times New Roman" panose="02020603050405020304" pitchFamily="18" charset="0"/>
                  </a:rPr>
                  <a:t>近邻分类器与距离度量</a:t>
                </a:r>
                <a:endParaRPr lang="en-US" altLang="zh-CN" sz="3200" dirty="0">
                  <a:effectLst/>
                  <a:latin typeface="Calibri" panose="020F0502020204030204" pitchFamily="34" charset="0"/>
                  <a:ea typeface="宋体" panose="02010600030101010101" pitchFamily="2" charset="-122"/>
                  <a:cs typeface="Times New Roman" panose="02020603050405020304" pitchFamily="18" charset="0"/>
                </a:endParaRPr>
              </a:p>
              <a:p>
                <a:pPr lvl="1"/>
                <a:r>
                  <a:rPr lang="zh-CN" altLang="en-US" dirty="0"/>
                  <a:t>距离度量</a:t>
                </a:r>
              </a:p>
            </p:txBody>
          </p:sp>
        </mc:Choice>
        <mc:Fallback xmlns="">
          <p:sp>
            <p:nvSpPr>
              <p:cNvPr id="3" name="内容占位符 2">
                <a:extLst>
                  <a:ext uri="{FF2B5EF4-FFF2-40B4-BE49-F238E27FC236}">
                    <a16:creationId xmlns:a16="http://schemas.microsoft.com/office/drawing/2014/main" id="{02F4BCBA-5119-4BF8-9CE1-FB02360B5414}"/>
                  </a:ext>
                </a:extLst>
              </p:cNvPr>
              <p:cNvSpPr>
                <a:spLocks noGrp="1" noRot="1" noChangeAspect="1" noMove="1" noResize="1" noEditPoints="1" noAdjustHandles="1" noChangeArrowheads="1" noChangeShapeType="1" noTextEdit="1"/>
              </p:cNvSpPr>
              <p:nvPr>
                <p:ph idx="1"/>
              </p:nvPr>
            </p:nvSpPr>
            <p:spPr>
              <a:blipFill>
                <a:blip r:embed="rId2"/>
                <a:stretch>
                  <a:fillRect t="-2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849306B-B6F6-4AE9-88B1-DE7BD7C69B6A}"/>
                  </a:ext>
                </a:extLst>
              </p:cNvPr>
              <p:cNvSpPr txBox="1"/>
              <p:nvPr/>
            </p:nvSpPr>
            <p:spPr>
              <a:xfrm>
                <a:off x="2771800" y="2204864"/>
                <a:ext cx="5256584" cy="446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b="1" i="1" smtClean="0">
                              <a:solidFill>
                                <a:srgbClr val="836967"/>
                              </a:solidFill>
                              <a:latin typeface="Cambria Math" panose="02040503050406030204" pitchFamily="18" charset="0"/>
                            </a:rPr>
                          </m:ctrlPr>
                        </m:dPr>
                        <m:e>
                          <m:sSub>
                            <m:sSubPr>
                              <m:ctrlPr>
                                <a:rPr lang="zh-CN" altLang="en-US" sz="2000" b="1"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𝑖</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𝑖</m:t>
                              </m:r>
                              <m:r>
                                <a:rPr lang="zh-CN" altLang="en-US" sz="2000" b="0" i="0">
                                  <a:latin typeface="Cambria Math" panose="02040503050406030204" pitchFamily="18" charset="0"/>
                                </a:rPr>
                                <m:t>1</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𝑖</m:t>
                              </m:r>
                              <m:r>
                                <a:rPr lang="zh-CN" altLang="en-US" sz="2000" b="0" i="0">
                                  <a:latin typeface="Cambria Math" panose="02040503050406030204" pitchFamily="18" charset="0"/>
                                </a:rPr>
                                <m:t>2</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𝑖𝑑</m:t>
                              </m:r>
                            </m:sub>
                          </m:sSub>
                          <m:r>
                            <a:rPr lang="zh-CN" altLang="en-US" sz="2000" b="0" i="0">
                              <a:latin typeface="Cambria Math" panose="02040503050406030204" pitchFamily="18" charset="0"/>
                            </a:rPr>
                            <m:t>}</m:t>
                          </m:r>
                          <m:r>
                            <a:rPr lang="zh-CN" altLang="en-US" sz="2000" i="1">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𝑗</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𝑗</m:t>
                              </m:r>
                              <m:r>
                                <a:rPr lang="zh-CN" altLang="en-US" sz="2000" b="0" i="0">
                                  <a:latin typeface="Cambria Math" panose="02040503050406030204" pitchFamily="18" charset="0"/>
                                </a:rPr>
                                <m:t>1</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𝑗</m:t>
                              </m:r>
                              <m:r>
                                <a:rPr lang="zh-CN" altLang="en-US" sz="2000" b="0" i="0">
                                  <a:latin typeface="Cambria Math" panose="02040503050406030204" pitchFamily="18" charset="0"/>
                                </a:rPr>
                                <m:t>2</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𝑗𝑑</m:t>
                              </m:r>
                            </m:sub>
                          </m:sSub>
                        </m:e>
                      </m:d>
                    </m:oMath>
                  </m:oMathPara>
                </a14:m>
                <a:endParaRPr lang="zh-CN" altLang="en-US" sz="2000" dirty="0"/>
              </a:p>
            </p:txBody>
          </p:sp>
        </mc:Choice>
        <mc:Fallback xmlns="">
          <p:sp>
            <p:nvSpPr>
              <p:cNvPr id="6" name="文本框 5">
                <a:extLst>
                  <a:ext uri="{FF2B5EF4-FFF2-40B4-BE49-F238E27FC236}">
                    <a16:creationId xmlns:a16="http://schemas.microsoft.com/office/drawing/2014/main" id="{B849306B-B6F6-4AE9-88B1-DE7BD7C69B6A}"/>
                  </a:ext>
                </a:extLst>
              </p:cNvPr>
              <p:cNvSpPr txBox="1">
                <a:spLocks noRot="1" noChangeAspect="1" noMove="1" noResize="1" noEditPoints="1" noAdjustHandles="1" noChangeArrowheads="1" noChangeShapeType="1" noTextEdit="1"/>
              </p:cNvSpPr>
              <p:nvPr/>
            </p:nvSpPr>
            <p:spPr>
              <a:xfrm>
                <a:off x="2771800" y="2204864"/>
                <a:ext cx="5256584" cy="446148"/>
              </a:xfrm>
              <a:prstGeom prst="rect">
                <a:avLst/>
              </a:prstGeom>
              <a:blipFill>
                <a:blip r:embed="rId3"/>
                <a:stretch>
                  <a:fillRect t="-154795" r="-10905" b="-2260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6C59F6F-34ED-40F7-B58A-91BCD7C20F21}"/>
                  </a:ext>
                </a:extLst>
              </p:cNvPr>
              <p:cNvSpPr txBox="1"/>
              <p:nvPr/>
            </p:nvSpPr>
            <p:spPr>
              <a:xfrm>
                <a:off x="899592" y="3012487"/>
                <a:ext cx="7344816" cy="1253035"/>
              </a:xfrm>
              <a:prstGeom prst="rect">
                <a:avLst/>
              </a:prstGeom>
              <a:solidFill>
                <a:schemeClr val="bg1">
                  <a:lumMod val="9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𝐿</m:t>
                          </m:r>
                        </m:e>
                        <m:sub>
                          <m:r>
                            <a:rPr lang="zh-CN" altLang="en-US" sz="2000" i="1">
                              <a:latin typeface="Cambria Math" panose="02040503050406030204" pitchFamily="18" charset="0"/>
                            </a:rPr>
                            <m:t>𝑝</m:t>
                          </m:r>
                        </m:sub>
                      </m:sSub>
                      <m:d>
                        <m:dPr>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𝑖</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𝑗</m:t>
                              </m:r>
                            </m:sub>
                          </m:sSub>
                        </m:e>
                      </m:d>
                      <m:r>
                        <a:rPr lang="zh-CN" altLang="en-US" sz="2000" b="0" i="0">
                          <a:latin typeface="Cambria Math" panose="02040503050406030204" pitchFamily="18" charset="0"/>
                        </a:rPr>
                        <m:t>=</m:t>
                      </m:r>
                      <m:sSup>
                        <m:sSupPr>
                          <m:ctrlPr>
                            <a:rPr lang="zh-CN" altLang="en-US" sz="2000" b="0" i="1">
                              <a:solidFill>
                                <a:srgbClr val="836967"/>
                              </a:solidFill>
                              <a:latin typeface="Cambria Math" panose="02040503050406030204" pitchFamily="18" charset="0"/>
                            </a:rPr>
                          </m:ctrlPr>
                        </m:sSupPr>
                        <m:e>
                          <m:d>
                            <m:dPr>
                              <m:ctrlPr>
                                <a:rPr lang="zh-CN" altLang="en-US" sz="2000" b="0" i="1">
                                  <a:latin typeface="Cambria Math" panose="02040503050406030204" pitchFamily="18" charset="0"/>
                                </a:rPr>
                              </m:ctrlPr>
                            </m:dPr>
                            <m:e>
                              <m:nary>
                                <m:naryPr>
                                  <m:chr m:val="∑"/>
                                  <m:limLoc m:val="undOvr"/>
                                  <m:ctrlPr>
                                    <a:rPr lang="zh-CN" altLang="en-US" sz="2000" b="0" i="1">
                                      <a:latin typeface="Cambria Math" panose="02040503050406030204" pitchFamily="18" charset="0"/>
                                    </a:rPr>
                                  </m:ctrlPr>
                                </m:naryPr>
                                <m:sub>
                                  <m:r>
                                    <a:rPr lang="zh-CN" altLang="en-US" sz="2000" b="0" i="1">
                                      <a:latin typeface="Cambria Math" panose="02040503050406030204" pitchFamily="18" charset="0"/>
                                    </a:rPr>
                                    <m:t>𝑙</m:t>
                                  </m:r>
                                  <m:r>
                                    <a:rPr lang="zh-CN" altLang="en-US" sz="2000" b="0" i="0">
                                      <a:latin typeface="Cambria Math" panose="02040503050406030204" pitchFamily="18" charset="0"/>
                                    </a:rPr>
                                    <m:t>=1</m:t>
                                  </m:r>
                                </m:sub>
                                <m:sup>
                                  <m:r>
                                    <a:rPr lang="zh-CN" altLang="en-US" sz="2000" b="0" i="1">
                                      <a:latin typeface="Cambria Math" panose="02040503050406030204" pitchFamily="18" charset="0"/>
                                    </a:rPr>
                                    <m:t>𝑑</m:t>
                                  </m:r>
                                </m:sup>
                                <m:e>
                                  <m:sSup>
                                    <m:sSupPr>
                                      <m:ctrlPr>
                                        <a:rPr lang="zh-CN" altLang="en-US" sz="2000" b="0" i="1">
                                          <a:solidFill>
                                            <a:srgbClr val="836967"/>
                                          </a:solidFill>
                                          <a:latin typeface="Cambria Math" panose="02040503050406030204" pitchFamily="18" charset="0"/>
                                        </a:rPr>
                                      </m:ctrlPr>
                                    </m:sSupPr>
                                    <m:e>
                                      <m:d>
                                        <m:dPr>
                                          <m:ctrlPr>
                                            <a:rPr lang="zh-CN" altLang="en-US" sz="2000" b="0" i="1">
                                              <a:solidFill>
                                                <a:srgbClr val="836967"/>
                                              </a:solidFill>
                                              <a:latin typeface="Cambria Math" panose="02040503050406030204" pitchFamily="18" charset="0"/>
                                            </a:rPr>
                                          </m:ctrlPr>
                                        </m:dPr>
                                        <m:e>
                                          <m:d>
                                            <m:dPr>
                                              <m:begChr m:val="|"/>
                                              <m:endChr m:val="|"/>
                                              <m:ctrlPr>
                                                <a:rPr lang="zh-CN" altLang="en-US" sz="2000" b="0" i="1">
                                                  <a:solidFill>
                                                    <a:srgbClr val="836967"/>
                                                  </a:solidFill>
                                                  <a:latin typeface="Cambria Math" panose="02040503050406030204" pitchFamily="18" charset="0"/>
                                                </a:rPr>
                                              </m:ctrlPr>
                                            </m:dPr>
                                            <m:e>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𝑖𝑙</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𝑗𝑙</m:t>
                                                  </m:r>
                                                </m:sub>
                                              </m:sSub>
                                            </m:e>
                                          </m:d>
                                        </m:e>
                                      </m:d>
                                    </m:e>
                                    <m:sup>
                                      <m:r>
                                        <a:rPr lang="zh-CN" altLang="en-US" sz="2000" b="0" i="1">
                                          <a:latin typeface="Cambria Math" panose="02040503050406030204" pitchFamily="18" charset="0"/>
                                        </a:rPr>
                                        <m:t>𝑝</m:t>
                                      </m:r>
                                    </m:sup>
                                  </m:sSup>
                                </m:e>
                              </m:nary>
                            </m:e>
                          </m:d>
                        </m:e>
                        <m:sup>
                          <m:f>
                            <m:fPr>
                              <m:ctrlPr>
                                <a:rPr lang="zh-CN" altLang="en-US" sz="2000" b="0" i="1">
                                  <a:solidFill>
                                    <a:srgbClr val="836967"/>
                                  </a:solidFill>
                                  <a:latin typeface="Cambria Math" panose="02040503050406030204" pitchFamily="18" charset="0"/>
                                </a:rPr>
                              </m:ctrlPr>
                            </m:fPr>
                            <m:num>
                              <m:r>
                                <a:rPr lang="zh-CN" altLang="en-US" sz="2000" b="0" i="0">
                                  <a:latin typeface="Cambria Math" panose="02040503050406030204" pitchFamily="18" charset="0"/>
                                </a:rPr>
                                <m:t>1</m:t>
                              </m:r>
                            </m:num>
                            <m:den>
                              <m:r>
                                <a:rPr lang="zh-CN" altLang="en-US" sz="2000" b="0" i="1">
                                  <a:latin typeface="Cambria Math" panose="02040503050406030204" pitchFamily="18" charset="0"/>
                                </a:rPr>
                                <m:t>𝑝</m:t>
                              </m:r>
                            </m:den>
                          </m:f>
                        </m:sup>
                      </m:sSup>
                      <m:r>
                        <a:rPr lang="zh-CN" altLang="en-US" sz="2000" b="0" i="0">
                          <a:latin typeface="Cambria Math" panose="02040503050406030204" pitchFamily="18" charset="0"/>
                        </a:rPr>
                        <m:t>，其中</m:t>
                      </m:r>
                      <m:r>
                        <a:rPr lang="zh-CN" altLang="en-US" sz="2000" b="0" i="1">
                          <a:latin typeface="Cambria Math" panose="02040503050406030204" pitchFamily="18" charset="0"/>
                        </a:rPr>
                        <m:t>𝑝</m:t>
                      </m:r>
                      <m:r>
                        <a:rPr lang="zh-CN" altLang="en-US" sz="2000" b="0" i="0">
                          <a:latin typeface="Cambria Math" panose="02040503050406030204" pitchFamily="18" charset="0"/>
                        </a:rPr>
                        <m:t>≥1 .  </m:t>
                      </m:r>
                      <m:r>
                        <a:rPr lang="zh-CN" altLang="en-US" sz="2000" b="0" i="0">
                          <a:latin typeface="Cambria Math" panose="02040503050406030204" pitchFamily="18" charset="0"/>
                        </a:rPr>
                        <m:t>（</m:t>
                      </m:r>
                      <m:r>
                        <a:rPr lang="zh-CN" altLang="en-US" sz="2000" b="0" i="0">
                          <a:latin typeface="Cambria Math" panose="02040503050406030204" pitchFamily="18" charset="0"/>
                        </a:rPr>
                        <m:t>3−27</m:t>
                      </m:r>
                      <m:r>
                        <a:rPr lang="zh-CN" altLang="en-US" sz="2000" b="0" i="0">
                          <a:latin typeface="Cambria Math" panose="02040503050406030204" pitchFamily="18" charset="0"/>
                        </a:rPr>
                        <m:t>）</m:t>
                      </m:r>
                    </m:oMath>
                  </m:oMathPara>
                </a14:m>
                <a:endParaRPr lang="zh-CN" altLang="en-US" sz="2000" dirty="0"/>
              </a:p>
            </p:txBody>
          </p:sp>
        </mc:Choice>
        <mc:Fallback xmlns="">
          <p:sp>
            <p:nvSpPr>
              <p:cNvPr id="8" name="文本框 7">
                <a:extLst>
                  <a:ext uri="{FF2B5EF4-FFF2-40B4-BE49-F238E27FC236}">
                    <a16:creationId xmlns:a16="http://schemas.microsoft.com/office/drawing/2014/main" id="{C6C59F6F-34ED-40F7-B58A-91BCD7C20F21}"/>
                  </a:ext>
                </a:extLst>
              </p:cNvPr>
              <p:cNvSpPr txBox="1">
                <a:spLocks noRot="1" noChangeAspect="1" noMove="1" noResize="1" noEditPoints="1" noAdjustHandles="1" noChangeArrowheads="1" noChangeShapeType="1" noTextEdit="1"/>
              </p:cNvSpPr>
              <p:nvPr/>
            </p:nvSpPr>
            <p:spPr>
              <a:xfrm>
                <a:off x="899592" y="3012487"/>
                <a:ext cx="7344816" cy="1253035"/>
              </a:xfrm>
              <a:prstGeom prst="rect">
                <a:avLst/>
              </a:prstGeom>
              <a:blipFill>
                <a:blip r:embed="rId4"/>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69E2E3B-930B-41E0-8AFE-82C0E66ACA94}"/>
                  </a:ext>
                </a:extLst>
              </p:cNvPr>
              <p:cNvSpPr txBox="1"/>
              <p:nvPr/>
            </p:nvSpPr>
            <p:spPr>
              <a:xfrm>
                <a:off x="720080" y="4448084"/>
                <a:ext cx="3491880" cy="964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𝐿</m:t>
                          </m:r>
                        </m:e>
                        <m:sub>
                          <m:r>
                            <a:rPr lang="zh-CN" altLang="en-US" sz="2000" i="0">
                              <a:latin typeface="Cambria Math" panose="02040503050406030204" pitchFamily="18" charset="0"/>
                            </a:rPr>
                            <m:t>1</m:t>
                          </m:r>
                        </m:sub>
                      </m:sSub>
                      <m:d>
                        <m:dPr>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𝑖</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𝑗</m:t>
                              </m:r>
                            </m:sub>
                          </m:sSub>
                        </m:e>
                      </m:d>
                      <m:r>
                        <a:rPr lang="zh-CN" altLang="en-US" sz="2000" b="0" i="0">
                          <a:latin typeface="Cambria Math" panose="02040503050406030204" pitchFamily="18" charset="0"/>
                        </a:rPr>
                        <m:t>=</m:t>
                      </m:r>
                      <m:nary>
                        <m:naryPr>
                          <m:chr m:val="∑"/>
                          <m:limLoc m:val="undOvr"/>
                          <m:ctrlPr>
                            <a:rPr lang="zh-CN" altLang="en-US" sz="2000" b="0" i="1">
                              <a:latin typeface="Cambria Math" panose="02040503050406030204" pitchFamily="18" charset="0"/>
                            </a:rPr>
                          </m:ctrlPr>
                        </m:naryPr>
                        <m:sub>
                          <m:r>
                            <a:rPr lang="zh-CN" altLang="en-US" sz="2000" b="0" i="1">
                              <a:latin typeface="Cambria Math" panose="02040503050406030204" pitchFamily="18" charset="0"/>
                            </a:rPr>
                            <m:t>𝑙</m:t>
                          </m:r>
                          <m:r>
                            <a:rPr lang="zh-CN" altLang="en-US" sz="2000" b="0" i="0">
                              <a:latin typeface="Cambria Math" panose="02040503050406030204" pitchFamily="18" charset="0"/>
                            </a:rPr>
                            <m:t>=1</m:t>
                          </m:r>
                        </m:sub>
                        <m:sup>
                          <m:r>
                            <a:rPr lang="zh-CN" altLang="en-US" sz="2000" b="0" i="1">
                              <a:latin typeface="Cambria Math" panose="02040503050406030204" pitchFamily="18" charset="0"/>
                            </a:rPr>
                            <m:t>𝑑</m:t>
                          </m:r>
                        </m:sup>
                        <m:e>
                          <m:d>
                            <m:dPr>
                              <m:begChr m:val="|"/>
                              <m:endChr m:val="|"/>
                              <m:ctrlPr>
                                <a:rPr lang="zh-CN" altLang="en-US" sz="2000" b="0" i="1">
                                  <a:solidFill>
                                    <a:srgbClr val="836967"/>
                                  </a:solidFill>
                                  <a:latin typeface="Cambria Math" panose="02040503050406030204" pitchFamily="18" charset="0"/>
                                </a:rPr>
                              </m:ctrlPr>
                            </m:dPr>
                            <m:e>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𝑖𝑙</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𝑗𝑙</m:t>
                                  </m:r>
                                </m:sub>
                              </m:sSub>
                            </m:e>
                          </m:d>
                        </m:e>
                      </m:nary>
                      <m:r>
                        <a:rPr lang="zh-CN" altLang="en-US" sz="2000" b="0" i="0">
                          <a:latin typeface="Cambria Math" panose="02040503050406030204" pitchFamily="18" charset="0"/>
                        </a:rPr>
                        <m:t> .</m:t>
                      </m:r>
                    </m:oMath>
                  </m:oMathPara>
                </a14:m>
                <a:endParaRPr lang="zh-CN" altLang="en-US" sz="2000" dirty="0"/>
              </a:p>
            </p:txBody>
          </p:sp>
        </mc:Choice>
        <mc:Fallback xmlns="">
          <p:sp>
            <p:nvSpPr>
              <p:cNvPr id="10" name="文本框 9">
                <a:extLst>
                  <a:ext uri="{FF2B5EF4-FFF2-40B4-BE49-F238E27FC236}">
                    <a16:creationId xmlns:a16="http://schemas.microsoft.com/office/drawing/2014/main" id="{769E2E3B-930B-41E0-8AFE-82C0E66ACA94}"/>
                  </a:ext>
                </a:extLst>
              </p:cNvPr>
              <p:cNvSpPr txBox="1">
                <a:spLocks noRot="1" noChangeAspect="1" noMove="1" noResize="1" noEditPoints="1" noAdjustHandles="1" noChangeArrowheads="1" noChangeShapeType="1" noTextEdit="1"/>
              </p:cNvSpPr>
              <p:nvPr/>
            </p:nvSpPr>
            <p:spPr>
              <a:xfrm>
                <a:off x="720080" y="4448084"/>
                <a:ext cx="3491880" cy="96404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97205E8-F5AD-4E31-BB36-8A5E18C75A9E}"/>
                  </a:ext>
                </a:extLst>
              </p:cNvPr>
              <p:cNvSpPr txBox="1"/>
              <p:nvPr/>
            </p:nvSpPr>
            <p:spPr>
              <a:xfrm>
                <a:off x="4716016" y="4293096"/>
                <a:ext cx="3816424" cy="12897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𝐿</m:t>
                          </m:r>
                        </m:e>
                        <m:sub>
                          <m:r>
                            <a:rPr lang="zh-CN" altLang="en-US" sz="2000" i="0">
                              <a:latin typeface="Cambria Math" panose="02040503050406030204" pitchFamily="18" charset="0"/>
                            </a:rPr>
                            <m:t>2</m:t>
                          </m:r>
                        </m:sub>
                      </m:sSub>
                      <m:d>
                        <m:dPr>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𝑖</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𝑗</m:t>
                              </m:r>
                            </m:sub>
                          </m:sSub>
                        </m:e>
                      </m:d>
                      <m:r>
                        <a:rPr lang="zh-CN" altLang="en-US" sz="2000" b="0" i="0">
                          <a:latin typeface="Cambria Math" panose="02040503050406030204" pitchFamily="18" charset="0"/>
                        </a:rPr>
                        <m:t>=</m:t>
                      </m:r>
                      <m:rad>
                        <m:radPr>
                          <m:degHide m:val="on"/>
                          <m:ctrlPr>
                            <a:rPr lang="zh-CN" altLang="en-US" sz="2000" b="0" i="1">
                              <a:solidFill>
                                <a:srgbClr val="836967"/>
                              </a:solidFill>
                              <a:latin typeface="Cambria Math" panose="02040503050406030204" pitchFamily="18" charset="0"/>
                            </a:rPr>
                          </m:ctrlPr>
                        </m:radPr>
                        <m:deg/>
                        <m:e>
                          <m:nary>
                            <m:naryPr>
                              <m:chr m:val="∑"/>
                              <m:limLoc m:val="undOvr"/>
                              <m:ctrlPr>
                                <a:rPr lang="zh-CN" altLang="en-US" sz="2000" b="0" i="1">
                                  <a:latin typeface="Cambria Math" panose="02040503050406030204" pitchFamily="18" charset="0"/>
                                </a:rPr>
                              </m:ctrlPr>
                            </m:naryPr>
                            <m:sub>
                              <m:r>
                                <a:rPr lang="zh-CN" altLang="en-US" sz="2000" b="0" i="1">
                                  <a:latin typeface="Cambria Math" panose="02040503050406030204" pitchFamily="18" charset="0"/>
                                </a:rPr>
                                <m:t>𝑙</m:t>
                              </m:r>
                              <m:r>
                                <a:rPr lang="zh-CN" altLang="en-US" sz="2000" b="0" i="0">
                                  <a:latin typeface="Cambria Math" panose="02040503050406030204" pitchFamily="18" charset="0"/>
                                </a:rPr>
                                <m:t>=1</m:t>
                              </m:r>
                            </m:sub>
                            <m:sup>
                              <m:r>
                                <a:rPr lang="zh-CN" altLang="en-US" sz="2000" b="0" i="1">
                                  <a:latin typeface="Cambria Math" panose="02040503050406030204" pitchFamily="18" charset="0"/>
                                </a:rPr>
                                <m:t>𝑑</m:t>
                              </m:r>
                            </m:sup>
                            <m:e>
                              <m:sSup>
                                <m:sSupPr>
                                  <m:ctrlPr>
                                    <a:rPr lang="zh-CN" altLang="en-US" sz="2000" b="0" i="1">
                                      <a:solidFill>
                                        <a:srgbClr val="836967"/>
                                      </a:solidFill>
                                      <a:latin typeface="Cambria Math" panose="02040503050406030204" pitchFamily="18" charset="0"/>
                                    </a:rPr>
                                  </m:ctrlPr>
                                </m:sSupPr>
                                <m:e>
                                  <m:d>
                                    <m:dPr>
                                      <m:ctrlPr>
                                        <a:rPr lang="zh-CN" altLang="en-US" sz="2000" b="0" i="1">
                                          <a:latin typeface="Cambria Math" panose="02040503050406030204" pitchFamily="18" charset="0"/>
                                        </a:rPr>
                                      </m:ctrlPr>
                                    </m:dPr>
                                    <m:e>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𝑖𝑙</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𝑗𝑙</m:t>
                                          </m:r>
                                        </m:sub>
                                      </m:sSub>
                                    </m:e>
                                  </m:d>
                                </m:e>
                                <m:sup>
                                  <m:r>
                                    <a:rPr lang="zh-CN" altLang="en-US" sz="2000" b="0" i="0">
                                      <a:latin typeface="Cambria Math" panose="02040503050406030204" pitchFamily="18" charset="0"/>
                                    </a:rPr>
                                    <m:t>2</m:t>
                                  </m:r>
                                </m:sup>
                              </m:sSup>
                            </m:e>
                          </m:nary>
                        </m:e>
                      </m:rad>
                      <m:r>
                        <a:rPr lang="zh-CN" altLang="en-US" sz="2000" b="0" i="0">
                          <a:latin typeface="Cambria Math" panose="02040503050406030204" pitchFamily="18" charset="0"/>
                        </a:rPr>
                        <m:t> .</m:t>
                      </m:r>
                    </m:oMath>
                  </m:oMathPara>
                </a14:m>
                <a:endParaRPr lang="zh-CN" altLang="en-US" sz="2000" dirty="0"/>
              </a:p>
            </p:txBody>
          </p:sp>
        </mc:Choice>
        <mc:Fallback xmlns="">
          <p:sp>
            <p:nvSpPr>
              <p:cNvPr id="12" name="文本框 11">
                <a:extLst>
                  <a:ext uri="{FF2B5EF4-FFF2-40B4-BE49-F238E27FC236}">
                    <a16:creationId xmlns:a16="http://schemas.microsoft.com/office/drawing/2014/main" id="{A97205E8-F5AD-4E31-BB36-8A5E18C75A9E}"/>
                  </a:ext>
                </a:extLst>
              </p:cNvPr>
              <p:cNvSpPr txBox="1">
                <a:spLocks noRot="1" noChangeAspect="1" noMove="1" noResize="1" noEditPoints="1" noAdjustHandles="1" noChangeArrowheads="1" noChangeShapeType="1" noTextEdit="1"/>
              </p:cNvSpPr>
              <p:nvPr/>
            </p:nvSpPr>
            <p:spPr>
              <a:xfrm>
                <a:off x="4716016" y="4293096"/>
                <a:ext cx="3816424" cy="128971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7C52C05-4AAC-4127-9B4D-21261DDCB32B}"/>
                  </a:ext>
                </a:extLst>
              </p:cNvPr>
              <p:cNvSpPr txBox="1"/>
              <p:nvPr/>
            </p:nvSpPr>
            <p:spPr>
              <a:xfrm>
                <a:off x="467544" y="5606629"/>
                <a:ext cx="4572000" cy="540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𝐿</m:t>
                          </m:r>
                        </m:e>
                        <m:sub>
                          <m:r>
                            <a:rPr lang="zh-CN" altLang="en-US" sz="2000" i="0">
                              <a:latin typeface="Cambria Math" panose="02040503050406030204" pitchFamily="18" charset="0"/>
                            </a:rPr>
                            <m:t>∞</m:t>
                          </m:r>
                        </m:sub>
                      </m:sSub>
                      <m:d>
                        <m:dPr>
                          <m:ctrlPr>
                            <a:rPr lang="zh-CN" altLang="en-US" sz="2000" i="1">
                              <a:solidFill>
                                <a:srgbClr val="836967"/>
                              </a:solidFill>
                              <a:latin typeface="Cambria Math" panose="02040503050406030204" pitchFamily="18" charset="0"/>
                            </a:rPr>
                          </m:ctrlPr>
                        </m:dPr>
                        <m:e>
                          <m:sSub>
                            <m:sSubPr>
                              <m:ctrlPr>
                                <a:rPr lang="zh-CN" altLang="en-US" sz="200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𝑖</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𝑗</m:t>
                              </m:r>
                            </m:sub>
                          </m:sSub>
                        </m:e>
                      </m:d>
                      <m:r>
                        <a:rPr lang="zh-CN" altLang="en-US" sz="2000" b="0" i="0">
                          <a:latin typeface="Cambria Math" panose="02040503050406030204" pitchFamily="18" charset="0"/>
                        </a:rPr>
                        <m:t>=</m:t>
                      </m:r>
                      <m:func>
                        <m:funcPr>
                          <m:ctrlPr>
                            <a:rPr lang="zh-CN" altLang="en-US" sz="2000" b="0" i="1">
                              <a:latin typeface="Cambria Math" panose="02040503050406030204" pitchFamily="18" charset="0"/>
                            </a:rPr>
                          </m:ctrlPr>
                        </m:funcPr>
                        <m:fName>
                          <m:limLow>
                            <m:limLowPr>
                              <m:ctrlPr>
                                <a:rPr lang="zh-CN" altLang="en-US" sz="2000" b="0" i="1">
                                  <a:solidFill>
                                    <a:srgbClr val="836967"/>
                                  </a:solidFill>
                                  <a:latin typeface="Cambria Math" panose="02040503050406030204" pitchFamily="18" charset="0"/>
                                </a:rPr>
                              </m:ctrlPr>
                            </m:limLowPr>
                            <m:e>
                              <m:r>
                                <m:rPr>
                                  <m:sty m:val="p"/>
                                </m:rPr>
                                <a:rPr lang="zh-CN" altLang="en-US" sz="2000" b="0" i="0">
                                  <a:latin typeface="Cambria Math" panose="02040503050406030204" pitchFamily="18" charset="0"/>
                                </a:rPr>
                                <m:t>max</m:t>
                              </m:r>
                            </m:e>
                            <m:lim>
                              <m:r>
                                <a:rPr lang="zh-CN" altLang="en-US" sz="2000" b="0" i="1">
                                  <a:latin typeface="Cambria Math" panose="02040503050406030204" pitchFamily="18" charset="0"/>
                                </a:rPr>
                                <m:t>𝑙</m:t>
                              </m:r>
                              <m:r>
                                <a:rPr lang="zh-CN" altLang="en-US" sz="2000" b="0" i="0">
                                  <a:latin typeface="Cambria Math" panose="02040503050406030204" pitchFamily="18" charset="0"/>
                                </a:rPr>
                                <m:t>=1,2,…,</m:t>
                              </m:r>
                              <m:r>
                                <a:rPr lang="zh-CN" altLang="en-US" sz="2000" b="0" i="1">
                                  <a:latin typeface="Cambria Math" panose="02040503050406030204" pitchFamily="18" charset="0"/>
                                </a:rPr>
                                <m:t>𝑑</m:t>
                              </m:r>
                            </m:lim>
                          </m:limLow>
                        </m:fName>
                        <m:e>
                          <m:d>
                            <m:dPr>
                              <m:begChr m:val="|"/>
                              <m:endChr m:val="|"/>
                              <m:ctrlPr>
                                <a:rPr lang="zh-CN" altLang="en-US" sz="2000" b="0" i="1">
                                  <a:solidFill>
                                    <a:srgbClr val="836967"/>
                                  </a:solidFill>
                                  <a:latin typeface="Cambria Math" panose="02040503050406030204" pitchFamily="18" charset="0"/>
                                </a:rPr>
                              </m:ctrlPr>
                            </m:dPr>
                            <m:e>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𝑖𝑙</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𝑗𝑙</m:t>
                                  </m:r>
                                </m:sub>
                              </m:sSub>
                            </m:e>
                          </m:d>
                        </m:e>
                      </m:func>
                      <m:r>
                        <a:rPr lang="zh-CN" altLang="en-US" sz="2000" b="0" i="0">
                          <a:latin typeface="Cambria Math" panose="02040503050406030204" pitchFamily="18" charset="0"/>
                        </a:rPr>
                        <m:t> .</m:t>
                      </m:r>
                    </m:oMath>
                  </m:oMathPara>
                </a14:m>
                <a:endParaRPr lang="zh-CN" altLang="en-US" sz="2000" dirty="0"/>
              </a:p>
            </p:txBody>
          </p:sp>
        </mc:Choice>
        <mc:Fallback xmlns="">
          <p:sp>
            <p:nvSpPr>
              <p:cNvPr id="14" name="文本框 13">
                <a:extLst>
                  <a:ext uri="{FF2B5EF4-FFF2-40B4-BE49-F238E27FC236}">
                    <a16:creationId xmlns:a16="http://schemas.microsoft.com/office/drawing/2014/main" id="{B7C52C05-4AAC-4127-9B4D-21261DDCB32B}"/>
                  </a:ext>
                </a:extLst>
              </p:cNvPr>
              <p:cNvSpPr txBox="1">
                <a:spLocks noRot="1" noChangeAspect="1" noMove="1" noResize="1" noEditPoints="1" noAdjustHandles="1" noChangeArrowheads="1" noChangeShapeType="1" noTextEdit="1"/>
              </p:cNvSpPr>
              <p:nvPr/>
            </p:nvSpPr>
            <p:spPr>
              <a:xfrm>
                <a:off x="467544" y="5606629"/>
                <a:ext cx="4572000" cy="54066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313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66157-2219-4987-9E1B-823DDA1F03EB}"/>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2F4BCBA-5119-4BF8-9CE1-FB02360B5414}"/>
                  </a:ext>
                </a:extLst>
              </p:cNvPr>
              <p:cNvSpPr>
                <a:spLocks noGrp="1"/>
              </p:cNvSpPr>
              <p:nvPr>
                <p:ph idx="1"/>
              </p:nvPr>
            </p:nvSpPr>
            <p:spPr/>
            <p:txBody>
              <a:bodyPr>
                <a:normAutofit/>
              </a:bodyPr>
              <a:lstStyle/>
              <a:p>
                <a14:m>
                  <m:oMath xmlns:m="http://schemas.openxmlformats.org/officeDocument/2006/math">
                    <m:r>
                      <a:rPr lang="en-US" altLang="zh-CN" sz="3200" i="1" smtClean="0">
                        <a:effectLst/>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zh-CN" sz="3200" dirty="0">
                    <a:effectLst/>
                    <a:latin typeface="Calibri" panose="020F0502020204030204" pitchFamily="34" charset="0"/>
                    <a:ea typeface="宋体" panose="02010600030101010101" pitchFamily="2" charset="-122"/>
                    <a:cs typeface="Times New Roman" panose="02020603050405020304" pitchFamily="18" charset="0"/>
                  </a:rPr>
                  <a:t>近邻分类器与距离度量</a:t>
                </a:r>
                <a:endParaRPr lang="en-US" altLang="zh-CN" sz="3200" dirty="0">
                  <a:effectLst/>
                  <a:latin typeface="Calibri" panose="020F0502020204030204" pitchFamily="34" charset="0"/>
                  <a:ea typeface="宋体" panose="02010600030101010101" pitchFamily="2" charset="-122"/>
                  <a:cs typeface="Times New Roman" panose="02020603050405020304" pitchFamily="18" charset="0"/>
                </a:endParaRPr>
              </a:p>
              <a:p>
                <a:pPr lvl="1"/>
                <a:r>
                  <a:rPr lang="zh-CN" altLang="en-US" dirty="0"/>
                  <a:t>距离度量</a:t>
                </a:r>
                <a:endParaRPr lang="en-US" altLang="zh-CN" dirty="0"/>
              </a:p>
              <a:p>
                <a:pPr lvl="1"/>
                <a:endParaRPr lang="en-US" altLang="zh-CN" dirty="0"/>
              </a:p>
              <a:p>
                <a:pPr lvl="1"/>
                <a:r>
                  <a:rPr lang="zh-CN" altLang="en-US" dirty="0"/>
                  <a:t>数据结构与查找算法</a:t>
                </a:r>
                <a:endParaRPr lang="en-US" altLang="zh-CN" dirty="0"/>
              </a:p>
              <a:p>
                <a:pPr lvl="1"/>
                <a:endParaRPr lang="en-US" altLang="zh-CN" dirty="0"/>
              </a:p>
              <a:p>
                <a:pPr lvl="1"/>
                <a:endParaRPr lang="en-US" altLang="zh-CN" dirty="0"/>
              </a:p>
              <a:p>
                <a:pPr lvl="1"/>
                <a:r>
                  <a:rPr lang="zh-CN" altLang="en-US" dirty="0"/>
                  <a:t>简单多数表决规则</a:t>
                </a:r>
              </a:p>
            </p:txBody>
          </p:sp>
        </mc:Choice>
        <mc:Fallback xmlns="">
          <p:sp>
            <p:nvSpPr>
              <p:cNvPr id="3" name="内容占位符 2">
                <a:extLst>
                  <a:ext uri="{FF2B5EF4-FFF2-40B4-BE49-F238E27FC236}">
                    <a16:creationId xmlns:a16="http://schemas.microsoft.com/office/drawing/2014/main" id="{02F4BCBA-5119-4BF8-9CE1-FB02360B5414}"/>
                  </a:ext>
                </a:extLst>
              </p:cNvPr>
              <p:cNvSpPr>
                <a:spLocks noGrp="1" noRot="1" noChangeAspect="1" noMove="1" noResize="1" noEditPoints="1" noAdjustHandles="1" noChangeArrowheads="1" noChangeShapeType="1" noTextEdit="1"/>
              </p:cNvSpPr>
              <p:nvPr>
                <p:ph idx="1"/>
              </p:nvPr>
            </p:nvSpPr>
            <p:spPr>
              <a:blipFill>
                <a:blip r:embed="rId3"/>
                <a:stretch>
                  <a:fillRect t="-2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849306B-B6F6-4AE9-88B1-DE7BD7C69B6A}"/>
                  </a:ext>
                </a:extLst>
              </p:cNvPr>
              <p:cNvSpPr txBox="1"/>
              <p:nvPr/>
            </p:nvSpPr>
            <p:spPr>
              <a:xfrm>
                <a:off x="3203848" y="2348880"/>
                <a:ext cx="5256584" cy="446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b="1" i="1" smtClean="0">
                              <a:solidFill>
                                <a:srgbClr val="836967"/>
                              </a:solidFill>
                              <a:latin typeface="Cambria Math" panose="02040503050406030204" pitchFamily="18" charset="0"/>
                            </a:rPr>
                          </m:ctrlPr>
                        </m:dPr>
                        <m:e>
                          <m:sSub>
                            <m:sSubPr>
                              <m:ctrlPr>
                                <a:rPr lang="zh-CN" altLang="en-US" sz="2000" b="1"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𝑖</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𝑖</m:t>
                              </m:r>
                              <m:r>
                                <a:rPr lang="zh-CN" altLang="en-US" sz="2000" b="0" i="0">
                                  <a:latin typeface="Cambria Math" panose="02040503050406030204" pitchFamily="18" charset="0"/>
                                </a:rPr>
                                <m:t>1</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𝑖</m:t>
                              </m:r>
                              <m:r>
                                <a:rPr lang="zh-CN" altLang="en-US" sz="2000" b="0" i="0">
                                  <a:latin typeface="Cambria Math" panose="02040503050406030204" pitchFamily="18" charset="0"/>
                                </a:rPr>
                                <m:t>2</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𝑖𝑑</m:t>
                              </m:r>
                            </m:sub>
                          </m:sSub>
                          <m:r>
                            <a:rPr lang="zh-CN" altLang="en-US" sz="2000" b="0" i="0">
                              <a:latin typeface="Cambria Math" panose="02040503050406030204" pitchFamily="18" charset="0"/>
                            </a:rPr>
                            <m:t>}</m:t>
                          </m:r>
                          <m:r>
                            <a:rPr lang="zh-CN" altLang="en-US" sz="2000" i="1">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𝑗</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𝑗</m:t>
                              </m:r>
                              <m:r>
                                <a:rPr lang="zh-CN" altLang="en-US" sz="2000" b="0" i="0">
                                  <a:latin typeface="Cambria Math" panose="02040503050406030204" pitchFamily="18" charset="0"/>
                                </a:rPr>
                                <m:t>1</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𝑗</m:t>
                              </m:r>
                              <m:r>
                                <a:rPr lang="zh-CN" altLang="en-US" sz="2000" b="0" i="0">
                                  <a:latin typeface="Cambria Math" panose="02040503050406030204" pitchFamily="18" charset="0"/>
                                </a:rPr>
                                <m:t>2</m:t>
                              </m:r>
                            </m:sub>
                          </m:sSub>
                          <m:r>
                            <a:rPr lang="zh-CN" altLang="en-US" sz="2000" b="0" i="0">
                              <a:latin typeface="Cambria Math" panose="02040503050406030204" pitchFamily="18" charset="0"/>
                            </a:rPr>
                            <m:t>,…,</m:t>
                          </m:r>
                          <m:sSub>
                            <m:sSubPr>
                              <m:ctrlPr>
                                <a:rPr lang="zh-CN" altLang="en-US" sz="2000" b="0" i="1">
                                  <a:solidFill>
                                    <a:srgbClr val="836967"/>
                                  </a:solidFill>
                                  <a:latin typeface="Cambria Math" panose="02040503050406030204" pitchFamily="18" charset="0"/>
                                </a:rPr>
                              </m:ctrlPr>
                            </m:sSubPr>
                            <m:e>
                              <m:r>
                                <a:rPr lang="zh-CN" altLang="en-US" sz="2000" b="0" i="1">
                                  <a:latin typeface="Cambria Math" panose="02040503050406030204" pitchFamily="18" charset="0"/>
                                </a:rPr>
                                <m:t>𝑥</m:t>
                              </m:r>
                            </m:e>
                            <m:sub>
                              <m:r>
                                <a:rPr lang="zh-CN" altLang="en-US" sz="2000" b="0" i="1">
                                  <a:latin typeface="Cambria Math" panose="02040503050406030204" pitchFamily="18" charset="0"/>
                                </a:rPr>
                                <m:t>𝑗𝑑</m:t>
                              </m:r>
                            </m:sub>
                          </m:sSub>
                        </m:e>
                      </m:d>
                    </m:oMath>
                  </m:oMathPara>
                </a14:m>
                <a:endParaRPr lang="zh-CN" altLang="en-US" sz="2000" dirty="0"/>
              </a:p>
            </p:txBody>
          </p:sp>
        </mc:Choice>
        <mc:Fallback xmlns="">
          <p:sp>
            <p:nvSpPr>
              <p:cNvPr id="6" name="文本框 5">
                <a:extLst>
                  <a:ext uri="{FF2B5EF4-FFF2-40B4-BE49-F238E27FC236}">
                    <a16:creationId xmlns:a16="http://schemas.microsoft.com/office/drawing/2014/main" id="{B849306B-B6F6-4AE9-88B1-DE7BD7C69B6A}"/>
                  </a:ext>
                </a:extLst>
              </p:cNvPr>
              <p:cNvSpPr txBox="1">
                <a:spLocks noRot="1" noChangeAspect="1" noMove="1" noResize="1" noEditPoints="1" noAdjustHandles="1" noChangeArrowheads="1" noChangeShapeType="1" noTextEdit="1"/>
              </p:cNvSpPr>
              <p:nvPr/>
            </p:nvSpPr>
            <p:spPr>
              <a:xfrm>
                <a:off x="3203848" y="2348880"/>
                <a:ext cx="5256584" cy="446148"/>
              </a:xfrm>
              <a:prstGeom prst="rect">
                <a:avLst/>
              </a:prstGeom>
              <a:blipFill>
                <a:blip r:embed="rId4"/>
                <a:stretch>
                  <a:fillRect t="-152703" r="-10905" b="-2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CF23A61-C39B-4108-9840-5949B28C742E}"/>
                  </a:ext>
                </a:extLst>
              </p:cNvPr>
              <p:cNvSpPr txBox="1"/>
              <p:nvPr/>
            </p:nvSpPr>
            <p:spPr>
              <a:xfrm>
                <a:off x="3491880" y="3861048"/>
                <a:ext cx="525658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r>
                        <a:rPr lang="zh-CN" altLang="en-US" sz="2000" b="0" i="0">
                          <a:solidFill>
                            <a:srgbClr val="00B050"/>
                          </a:solidFill>
                          <a:latin typeface="Cambria Math" panose="02040503050406030204" pitchFamily="18" charset="0"/>
                        </a:rPr>
                        <m:t> .</m:t>
                      </m:r>
                    </m:oMath>
                  </m:oMathPara>
                </a14:m>
                <a:endParaRPr lang="zh-CN" altLang="en-US" sz="2000" dirty="0">
                  <a:solidFill>
                    <a:srgbClr val="00B050"/>
                  </a:solidFill>
                </a:endParaRPr>
              </a:p>
            </p:txBody>
          </p:sp>
        </mc:Choice>
        <mc:Fallback xmlns="">
          <p:sp>
            <p:nvSpPr>
              <p:cNvPr id="9" name="文本框 8">
                <a:extLst>
                  <a:ext uri="{FF2B5EF4-FFF2-40B4-BE49-F238E27FC236}">
                    <a16:creationId xmlns:a16="http://schemas.microsoft.com/office/drawing/2014/main" id="{0CF23A61-C39B-4108-9840-5949B28C742E}"/>
                  </a:ext>
                </a:extLst>
              </p:cNvPr>
              <p:cNvSpPr txBox="1">
                <a:spLocks noRot="1" noChangeAspect="1" noMove="1" noResize="1" noEditPoints="1" noAdjustHandles="1" noChangeArrowheads="1" noChangeShapeType="1" noTextEdit="1"/>
              </p:cNvSpPr>
              <p:nvPr/>
            </p:nvSpPr>
            <p:spPr>
              <a:xfrm>
                <a:off x="3491880" y="3861048"/>
                <a:ext cx="5256584" cy="400110"/>
              </a:xfrm>
              <a:prstGeom prst="rect">
                <a:avLst/>
              </a:prstGeom>
              <a:blipFill>
                <a:blip r:embed="rId5"/>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7AE29F1-FDAE-4C6D-8513-1BACBED4889A}"/>
                  </a:ext>
                </a:extLst>
              </p:cNvPr>
              <p:cNvSpPr txBox="1"/>
              <p:nvPr/>
            </p:nvSpPr>
            <p:spPr>
              <a:xfrm>
                <a:off x="4824536" y="4869106"/>
                <a:ext cx="3635896" cy="369332"/>
              </a:xfrm>
              <a:prstGeom prst="rect">
                <a:avLst/>
              </a:prstGeom>
              <a:noFill/>
            </p:spPr>
            <p:txBody>
              <a:bodyPr wrap="square">
                <a:spAutoFit/>
              </a:bodyPr>
              <a:lstStyle/>
              <a:p>
                <a:pPr algn="ctr"/>
                <a14:m>
                  <m:oMath xmlns:m="http://schemas.openxmlformats.org/officeDocument/2006/math">
                    <m:d>
                      <m:dPr>
                        <m:ctrlPr>
                          <a:rPr lang="zh-CN" altLang="zh-CN" i="1" smtClean="0">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e>
                    </m:d>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e>
                    </m:d>
                  </m:oMath>
                </a14:m>
                <a:endParaRPr lang="zh-CN" altLang="en-US" dirty="0"/>
              </a:p>
            </p:txBody>
          </p:sp>
        </mc:Choice>
        <mc:Fallback xmlns="">
          <p:sp>
            <p:nvSpPr>
              <p:cNvPr id="11" name="文本框 10">
                <a:extLst>
                  <a:ext uri="{FF2B5EF4-FFF2-40B4-BE49-F238E27FC236}">
                    <a16:creationId xmlns:a16="http://schemas.microsoft.com/office/drawing/2014/main" id="{F7AE29F1-FDAE-4C6D-8513-1BACBED4889A}"/>
                  </a:ext>
                </a:extLst>
              </p:cNvPr>
              <p:cNvSpPr txBox="1">
                <a:spLocks noRot="1" noChangeAspect="1" noMove="1" noResize="1" noEditPoints="1" noAdjustHandles="1" noChangeArrowheads="1" noChangeShapeType="1" noTextEdit="1"/>
              </p:cNvSpPr>
              <p:nvPr/>
            </p:nvSpPr>
            <p:spPr>
              <a:xfrm>
                <a:off x="4824536" y="4869106"/>
                <a:ext cx="3635896" cy="369332"/>
              </a:xfrm>
              <a:prstGeom prst="rect">
                <a:avLst/>
              </a:prstGeom>
              <a:blipFill>
                <a:blip r:embed="rId6"/>
                <a:stretch>
                  <a:fillRect t="-15000"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F91D34A-6FA9-4FBE-94E5-09B4B4EB2066}"/>
                  </a:ext>
                </a:extLst>
              </p:cNvPr>
              <p:cNvSpPr txBox="1"/>
              <p:nvPr/>
            </p:nvSpPr>
            <p:spPr>
              <a:xfrm>
                <a:off x="5148064" y="5445224"/>
                <a:ext cx="29340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𝑐</m:t>
                              </m:r>
                            </m:e>
                            <m:sub>
                              <m:r>
                                <a:rPr lang="zh-CN" altLang="en-US" i="1">
                                  <a:latin typeface="Cambria Math" panose="02040503050406030204" pitchFamily="18" charset="0"/>
                                </a:rPr>
                                <m:t>𝑛</m:t>
                              </m:r>
                            </m:sub>
                          </m:sSub>
                        </m:e>
                      </m:d>
                    </m:oMath>
                  </m:oMathPara>
                </a14:m>
                <a:endParaRPr lang="zh-CN" altLang="en-US" dirty="0"/>
              </a:p>
            </p:txBody>
          </p:sp>
        </mc:Choice>
        <mc:Fallback xmlns="">
          <p:sp>
            <p:nvSpPr>
              <p:cNvPr id="13" name="文本框 12">
                <a:extLst>
                  <a:ext uri="{FF2B5EF4-FFF2-40B4-BE49-F238E27FC236}">
                    <a16:creationId xmlns:a16="http://schemas.microsoft.com/office/drawing/2014/main" id="{EF91D34A-6FA9-4FBE-94E5-09B4B4EB2066}"/>
                  </a:ext>
                </a:extLst>
              </p:cNvPr>
              <p:cNvSpPr txBox="1">
                <a:spLocks noRot="1" noChangeAspect="1" noMove="1" noResize="1" noEditPoints="1" noAdjustHandles="1" noChangeArrowheads="1" noChangeShapeType="1" noTextEdit="1"/>
              </p:cNvSpPr>
              <p:nvPr/>
            </p:nvSpPr>
            <p:spPr>
              <a:xfrm>
                <a:off x="5148064" y="5445224"/>
                <a:ext cx="2934072" cy="369332"/>
              </a:xfrm>
              <a:prstGeom prst="rect">
                <a:avLst/>
              </a:prstGeom>
              <a:blipFill>
                <a:blip r:embed="rId7"/>
                <a:stretch>
                  <a:fillRect t="-126230" r="-1452" b="-1885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239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66157-2219-4987-9E1B-823DDA1F03EB}"/>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2F4BCBA-5119-4BF8-9CE1-FB02360B5414}"/>
                  </a:ext>
                </a:extLst>
              </p:cNvPr>
              <p:cNvSpPr>
                <a:spLocks noGrp="1"/>
              </p:cNvSpPr>
              <p:nvPr>
                <p:ph idx="1"/>
              </p:nvPr>
            </p:nvSpPr>
            <p:spPr/>
            <p:txBody>
              <a:bodyPr>
                <a:normAutofit/>
              </a:bodyPr>
              <a:lstStyle/>
              <a:p>
                <a14:m>
                  <m:oMath xmlns:m="http://schemas.openxmlformats.org/officeDocument/2006/math">
                    <m:r>
                      <a:rPr lang="en-US" altLang="zh-CN" sz="3200" i="1" smtClean="0">
                        <a:effectLst/>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zh-CN" sz="3200" dirty="0">
                    <a:effectLst/>
                    <a:latin typeface="Calibri" panose="020F0502020204030204" pitchFamily="34" charset="0"/>
                    <a:ea typeface="宋体" panose="02010600030101010101" pitchFamily="2" charset="-122"/>
                    <a:cs typeface="Times New Roman" panose="02020603050405020304" pitchFamily="18" charset="0"/>
                  </a:rPr>
                  <a:t>近邻分类器与距离度量</a:t>
                </a:r>
                <a:endParaRPr lang="en-US" altLang="zh-CN" sz="3200" dirty="0">
                  <a:effectLst/>
                  <a:latin typeface="Calibri" panose="020F0502020204030204" pitchFamily="34" charset="0"/>
                  <a:ea typeface="宋体" panose="02010600030101010101" pitchFamily="2" charset="-122"/>
                  <a:cs typeface="Times New Roman" panose="02020603050405020304" pitchFamily="18" charset="0"/>
                </a:endParaRPr>
              </a:p>
              <a:p>
                <a:pPr lvl="1"/>
                <a:r>
                  <a:rPr lang="en-US" altLang="zh-CN" dirty="0" err="1"/>
                  <a:t>sklearn.neighbors</a:t>
                </a:r>
                <a:r>
                  <a:rPr lang="zh-CN" altLang="en-US" dirty="0"/>
                  <a:t>模块中的</a:t>
                </a:r>
                <a:r>
                  <a:rPr lang="en-US" altLang="zh-CN" dirty="0" err="1"/>
                  <a:t>KNeighborsClassifier</a:t>
                </a:r>
                <a:r>
                  <a:rPr lang="zh-CN" altLang="en-US" dirty="0"/>
                  <a:t>类</a:t>
                </a:r>
                <a:endParaRPr lang="en-US" altLang="zh-CN" dirty="0"/>
              </a:p>
            </p:txBody>
          </p:sp>
        </mc:Choice>
        <mc:Fallback xmlns="">
          <p:sp>
            <p:nvSpPr>
              <p:cNvPr id="3" name="内容占位符 2">
                <a:extLst>
                  <a:ext uri="{FF2B5EF4-FFF2-40B4-BE49-F238E27FC236}">
                    <a16:creationId xmlns:a16="http://schemas.microsoft.com/office/drawing/2014/main" id="{02F4BCBA-5119-4BF8-9CE1-FB02360B5414}"/>
                  </a:ext>
                </a:extLst>
              </p:cNvPr>
              <p:cNvSpPr>
                <a:spLocks noGrp="1" noRot="1" noChangeAspect="1" noMove="1" noResize="1" noEditPoints="1" noAdjustHandles="1" noChangeArrowheads="1" noChangeShapeType="1" noTextEdit="1"/>
              </p:cNvSpPr>
              <p:nvPr>
                <p:ph idx="1"/>
              </p:nvPr>
            </p:nvSpPr>
            <p:spPr>
              <a:blipFill>
                <a:blip r:embed="rId2"/>
                <a:stretch>
                  <a:fillRect t="-2426" r="-889"/>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11BB01A-A99D-486A-A8E9-D0D2E3E665D8}"/>
              </a:ext>
            </a:extLst>
          </p:cNvPr>
          <p:cNvPicPr/>
          <p:nvPr/>
        </p:nvPicPr>
        <p:blipFill>
          <a:blip r:embed="rId3"/>
          <a:stretch>
            <a:fillRect/>
          </a:stretch>
        </p:blipFill>
        <p:spPr>
          <a:xfrm>
            <a:off x="1934845" y="2913335"/>
            <a:ext cx="5274310" cy="3756025"/>
          </a:xfrm>
          <a:prstGeom prst="rect">
            <a:avLst/>
          </a:prstGeom>
        </p:spPr>
      </p:pic>
    </p:spTree>
    <p:extLst>
      <p:ext uri="{BB962C8B-B14F-4D97-AF65-F5344CB8AC3E}">
        <p14:creationId xmlns:p14="http://schemas.microsoft.com/office/powerpoint/2010/main" val="341707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66157-2219-4987-9E1B-823DDA1F03EB}"/>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2F4BCBA-5119-4BF8-9CE1-FB02360B5414}"/>
                  </a:ext>
                </a:extLst>
              </p:cNvPr>
              <p:cNvSpPr>
                <a:spLocks noGrp="1"/>
              </p:cNvSpPr>
              <p:nvPr>
                <p:ph idx="1"/>
              </p:nvPr>
            </p:nvSpPr>
            <p:spPr/>
            <p:txBody>
              <a:bodyPr>
                <a:normAutofit/>
              </a:bodyPr>
              <a:lstStyle/>
              <a:p>
                <a14:m>
                  <m:oMath xmlns:m="http://schemas.openxmlformats.org/officeDocument/2006/math">
                    <m:r>
                      <a:rPr lang="en-US" altLang="zh-CN" sz="3200" i="1" smtClean="0">
                        <a:effectLst/>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zh-CN" sz="3200" dirty="0">
                    <a:effectLst/>
                    <a:latin typeface="Calibri" panose="020F0502020204030204" pitchFamily="34" charset="0"/>
                    <a:ea typeface="宋体" panose="02010600030101010101" pitchFamily="2" charset="-122"/>
                    <a:cs typeface="Times New Roman" panose="02020603050405020304" pitchFamily="18" charset="0"/>
                  </a:rPr>
                  <a:t>近邻分类器与距离度量</a:t>
                </a:r>
                <a:endParaRPr lang="en-US" altLang="zh-CN" sz="3200" dirty="0">
                  <a:effectLst/>
                  <a:latin typeface="Calibri" panose="020F0502020204030204" pitchFamily="34" charset="0"/>
                  <a:ea typeface="宋体" panose="02010600030101010101" pitchFamily="2" charset="-122"/>
                  <a:cs typeface="Times New Roman" panose="02020603050405020304" pitchFamily="18" charset="0"/>
                </a:endParaRPr>
              </a:p>
              <a:p>
                <a:pPr lvl="1"/>
                <a:r>
                  <a:rPr lang="zh-CN" altLang="zh-CN" dirty="0"/>
                  <a:t>超参数</a:t>
                </a:r>
                <a14:m>
                  <m:oMath xmlns:m="http://schemas.openxmlformats.org/officeDocument/2006/math">
                    <m:r>
                      <a:rPr lang="en-US" altLang="zh-CN" i="1">
                        <a:latin typeface="Cambria Math" panose="02040503050406030204" pitchFamily="18" charset="0"/>
                      </a:rPr>
                      <m:t>𝑘</m:t>
                    </m:r>
                  </m:oMath>
                </a14:m>
                <a:r>
                  <a:rPr lang="zh-CN" altLang="zh-CN" dirty="0"/>
                  <a:t>的选择</a:t>
                </a:r>
                <a:endParaRPr lang="en-US" altLang="zh-CN" dirty="0"/>
              </a:p>
            </p:txBody>
          </p:sp>
        </mc:Choice>
        <mc:Fallback xmlns="">
          <p:sp>
            <p:nvSpPr>
              <p:cNvPr id="3" name="内容占位符 2">
                <a:extLst>
                  <a:ext uri="{FF2B5EF4-FFF2-40B4-BE49-F238E27FC236}">
                    <a16:creationId xmlns:a16="http://schemas.microsoft.com/office/drawing/2014/main" id="{02F4BCBA-5119-4BF8-9CE1-FB02360B5414}"/>
                  </a:ext>
                </a:extLst>
              </p:cNvPr>
              <p:cNvSpPr>
                <a:spLocks noGrp="1" noRot="1" noChangeAspect="1" noMove="1" noResize="1" noEditPoints="1" noAdjustHandles="1" noChangeArrowheads="1" noChangeShapeType="1" noTextEdit="1"/>
              </p:cNvSpPr>
              <p:nvPr>
                <p:ph idx="1"/>
              </p:nvPr>
            </p:nvSpPr>
            <p:spPr>
              <a:blipFill>
                <a:blip r:embed="rId3"/>
                <a:stretch>
                  <a:fillRect t="-2426"/>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9D583056-FBD5-4FC3-965B-72A17D17869D}"/>
              </a:ext>
            </a:extLst>
          </p:cNvPr>
          <p:cNvGraphicFramePr>
            <a:graphicFrameLocks noChangeAspect="1"/>
          </p:cNvGraphicFramePr>
          <p:nvPr>
            <p:extLst>
              <p:ext uri="{D42A27DB-BD31-4B8C-83A1-F6EECF244321}">
                <p14:modId xmlns:p14="http://schemas.microsoft.com/office/powerpoint/2010/main" val="3434356196"/>
              </p:ext>
            </p:extLst>
          </p:nvPr>
        </p:nvGraphicFramePr>
        <p:xfrm>
          <a:off x="1331639" y="2852936"/>
          <a:ext cx="5441711" cy="3024336"/>
        </p:xfrm>
        <a:graphic>
          <a:graphicData uri="http://schemas.openxmlformats.org/presentationml/2006/ole">
            <mc:AlternateContent xmlns:mc="http://schemas.openxmlformats.org/markup-compatibility/2006">
              <mc:Choice xmlns:v="urn:schemas-microsoft-com:vml" Requires="v">
                <p:oleObj spid="_x0000_s1030" name="Visio" r:id="rId4" imgW="3299719" imgH="1835450" progId="Visio.Drawing.11">
                  <p:embed/>
                </p:oleObj>
              </mc:Choice>
              <mc:Fallback>
                <p:oleObj name="Visio" r:id="rId4" imgW="3299719" imgH="183545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39" y="2852936"/>
                        <a:ext cx="5441711" cy="3024336"/>
                      </a:xfrm>
                      <a:prstGeom prst="rect">
                        <a:avLst/>
                      </a:prstGeom>
                      <a:noFill/>
                    </p:spPr>
                  </p:pic>
                </p:oleObj>
              </mc:Fallback>
            </mc:AlternateContent>
          </a:graphicData>
        </a:graphic>
      </p:graphicFrame>
    </p:spTree>
    <p:extLst>
      <p:ext uri="{BB962C8B-B14F-4D97-AF65-F5344CB8AC3E}">
        <p14:creationId xmlns:p14="http://schemas.microsoft.com/office/powerpoint/2010/main" val="56965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329BF-C931-4E2C-A82B-101CC990F10D}"/>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A2182FD9-6819-4C9B-BED4-DD9BFA35C030}"/>
              </a:ext>
            </a:extLst>
          </p:cNvPr>
          <p:cNvSpPr>
            <a:spLocks noGrp="1"/>
          </p:cNvSpPr>
          <p:nvPr>
            <p:ph idx="1"/>
          </p:nvPr>
        </p:nvSpPr>
        <p:spPr/>
        <p:txBody>
          <a:bodyPr>
            <a:normAutofit fontScale="92500" lnSpcReduction="10000"/>
          </a:bodyPr>
          <a:lstStyle/>
          <a:p>
            <a:r>
              <a:rPr lang="zh-CN" altLang="en-US" dirty="0"/>
              <a:t>贝叶斯分类器</a:t>
            </a:r>
            <a:endParaRPr lang="en-US" altLang="zh-CN" dirty="0"/>
          </a:p>
          <a:p>
            <a:endParaRPr lang="en-US" altLang="zh-CN" dirty="0"/>
          </a:p>
          <a:p>
            <a:endParaRPr lang="en-US" altLang="zh-CN" dirty="0"/>
          </a:p>
          <a:p>
            <a:r>
              <a:rPr lang="zh-CN" altLang="en-US" dirty="0"/>
              <a:t>这种分类规则能使分类</a:t>
            </a:r>
            <a:r>
              <a:rPr lang="zh-CN" altLang="en-US" dirty="0">
                <a:solidFill>
                  <a:srgbClr val="FF0000"/>
                </a:solidFill>
              </a:rPr>
              <a:t>错误率最小</a:t>
            </a:r>
            <a:r>
              <a:rPr lang="zh-CN" altLang="en-US" dirty="0"/>
              <a:t>（即正确率最大），因此贝叶斯分类器是一种错误率最小的分类器</a:t>
            </a:r>
            <a:endParaRPr lang="en-US" altLang="zh-CN" dirty="0"/>
          </a:p>
          <a:p>
            <a:endParaRPr lang="en-US" altLang="zh-CN" dirty="0"/>
          </a:p>
          <a:p>
            <a:r>
              <a:rPr lang="zh-CN" altLang="en-US" dirty="0"/>
              <a:t>应用贝叶斯分类器解决分类问题，首先需要通过样本训练集建立起问题的</a:t>
            </a:r>
            <a:r>
              <a:rPr lang="zh-CN" altLang="en-US" dirty="0">
                <a:solidFill>
                  <a:srgbClr val="FF0000"/>
                </a:solidFill>
              </a:rPr>
              <a:t>概率模型</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3D7ACD8-85A3-41AE-ADE9-CE0D751B0930}"/>
                  </a:ext>
                </a:extLst>
              </p:cNvPr>
              <p:cNvSpPr txBox="1"/>
              <p:nvPr/>
            </p:nvSpPr>
            <p:spPr>
              <a:xfrm>
                <a:off x="827584" y="2132856"/>
                <a:ext cx="6696744" cy="707886"/>
              </a:xfrm>
              <a:prstGeom prst="rect">
                <a:avLst/>
              </a:prstGeom>
              <a:noFill/>
            </p:spPr>
            <p:txBody>
              <a:bodyPr wrap="square">
                <a:spAutoFit/>
              </a:bodyPr>
              <a:lstStyle/>
              <a:p>
                <a:r>
                  <a:rPr lang="zh-CN" altLang="en-US" sz="2000" dirty="0">
                    <a:latin typeface="Calibri" panose="020F0502020204030204" pitchFamily="34" charset="0"/>
                    <a:ea typeface="宋体" panose="02010600030101010101" pitchFamily="2" charset="-122"/>
                    <a:cs typeface="Times New Roman" panose="02020603050405020304" pitchFamily="18" charset="0"/>
                  </a:rPr>
                  <a:t>给</a:t>
                </a:r>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定特征</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，然后基于条件概率</a:t>
                </a:r>
                <a14:m>
                  <m:oMath xmlns:m="http://schemas.openxmlformats.org/officeDocument/2006/math">
                    <m:r>
                      <a:rPr lang="en-US" altLang="zh-CN" sz="2000"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solidFill>
                              <a:srgbClr val="FF0000"/>
                            </a:solidFill>
                            <a:effectLst/>
                            <a:latin typeface="Cambria Math" panose="02040503050406030204" pitchFamily="18" charset="0"/>
                            <a:ea typeface="Cambria Math" panose="02040503050406030204" pitchFamily="18" charset="0"/>
                          </a:rPr>
                        </m:ctrlPr>
                      </m:sSubPr>
                      <m:e>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进行决策分类，将类别</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判定为条件概率最大的</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sz="2000" dirty="0"/>
              </a:p>
            </p:txBody>
          </p:sp>
        </mc:Choice>
        <mc:Fallback xmlns="">
          <p:sp>
            <p:nvSpPr>
              <p:cNvPr id="5" name="文本框 4">
                <a:extLst>
                  <a:ext uri="{FF2B5EF4-FFF2-40B4-BE49-F238E27FC236}">
                    <a16:creationId xmlns:a16="http://schemas.microsoft.com/office/drawing/2014/main" id="{B3D7ACD8-85A3-41AE-ADE9-CE0D751B0930}"/>
                  </a:ext>
                </a:extLst>
              </p:cNvPr>
              <p:cNvSpPr txBox="1">
                <a:spLocks noRot="1" noChangeAspect="1" noMove="1" noResize="1" noEditPoints="1" noAdjustHandles="1" noChangeArrowheads="1" noChangeShapeType="1" noTextEdit="1"/>
              </p:cNvSpPr>
              <p:nvPr/>
            </p:nvSpPr>
            <p:spPr>
              <a:xfrm>
                <a:off x="827584" y="2132856"/>
                <a:ext cx="6696744" cy="707886"/>
              </a:xfrm>
              <a:prstGeom prst="rect">
                <a:avLst/>
              </a:prstGeom>
              <a:blipFill>
                <a:blip r:embed="rId2"/>
                <a:stretch>
                  <a:fillRect l="-1002" t="-6897" r="-4645" b="-120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266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66157-2219-4987-9E1B-823DDA1F03EB}"/>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2F4BCBA-5119-4BF8-9CE1-FB02360B5414}"/>
                  </a:ext>
                </a:extLst>
              </p:cNvPr>
              <p:cNvSpPr>
                <a:spLocks noGrp="1"/>
              </p:cNvSpPr>
              <p:nvPr>
                <p:ph idx="1"/>
              </p:nvPr>
            </p:nvSpPr>
            <p:spPr/>
            <p:txBody>
              <a:bodyPr>
                <a:normAutofit/>
              </a:bodyPr>
              <a:lstStyle/>
              <a:p>
                <a14:m>
                  <m:oMath xmlns:m="http://schemas.openxmlformats.org/officeDocument/2006/math">
                    <m:r>
                      <a:rPr lang="en-US" altLang="zh-CN" sz="3200" i="1" smtClean="0">
                        <a:effectLst/>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zh-CN" sz="3200" dirty="0">
                    <a:effectLst/>
                    <a:latin typeface="Calibri" panose="020F0502020204030204" pitchFamily="34" charset="0"/>
                    <a:ea typeface="宋体" panose="02010600030101010101" pitchFamily="2" charset="-122"/>
                    <a:cs typeface="Times New Roman" panose="02020603050405020304" pitchFamily="18" charset="0"/>
                  </a:rPr>
                  <a:t>近邻分类器与距离度量</a:t>
                </a:r>
                <a:endParaRPr lang="en-US" altLang="zh-CN" sz="3200" dirty="0">
                  <a:effectLst/>
                  <a:latin typeface="Calibri" panose="020F0502020204030204" pitchFamily="34" charset="0"/>
                  <a:ea typeface="宋体" panose="02010600030101010101" pitchFamily="2" charset="-122"/>
                  <a:cs typeface="Times New Roman" panose="02020603050405020304" pitchFamily="18" charset="0"/>
                </a:endParaRPr>
              </a:p>
              <a:p>
                <a:pPr lvl="1"/>
                <a:r>
                  <a:rPr lang="zh-CN" altLang="zh-CN" dirty="0"/>
                  <a:t>超参数</a:t>
                </a:r>
                <a14:m>
                  <m:oMath xmlns:m="http://schemas.openxmlformats.org/officeDocument/2006/math">
                    <m:r>
                      <a:rPr lang="en-US" altLang="zh-CN" i="1">
                        <a:latin typeface="Cambria Math" panose="02040503050406030204" pitchFamily="18" charset="0"/>
                      </a:rPr>
                      <m:t>𝑘</m:t>
                    </m:r>
                  </m:oMath>
                </a14:m>
                <a:r>
                  <a:rPr lang="zh-CN" altLang="zh-CN" dirty="0"/>
                  <a:t>的选择</a:t>
                </a:r>
                <a:endParaRPr lang="en-US" altLang="zh-CN" dirty="0"/>
              </a:p>
            </p:txBody>
          </p:sp>
        </mc:Choice>
        <mc:Fallback xmlns="">
          <p:sp>
            <p:nvSpPr>
              <p:cNvPr id="3" name="内容占位符 2">
                <a:extLst>
                  <a:ext uri="{FF2B5EF4-FFF2-40B4-BE49-F238E27FC236}">
                    <a16:creationId xmlns:a16="http://schemas.microsoft.com/office/drawing/2014/main" id="{02F4BCBA-5119-4BF8-9CE1-FB02360B5414}"/>
                  </a:ext>
                </a:extLst>
              </p:cNvPr>
              <p:cNvSpPr>
                <a:spLocks noGrp="1" noRot="1" noChangeAspect="1" noMove="1" noResize="1" noEditPoints="1" noAdjustHandles="1" noChangeArrowheads="1" noChangeShapeType="1" noTextEdit="1"/>
              </p:cNvSpPr>
              <p:nvPr>
                <p:ph idx="1"/>
              </p:nvPr>
            </p:nvSpPr>
            <p:spPr>
              <a:blipFill>
                <a:blip r:embed="rId2"/>
                <a:stretch>
                  <a:fillRect t="-242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E0ECFAE1-45D3-4950-B1AD-88DDD5FC3486}"/>
              </a:ext>
            </a:extLst>
          </p:cNvPr>
          <p:cNvPicPr/>
          <p:nvPr/>
        </p:nvPicPr>
        <p:blipFill>
          <a:blip r:embed="rId3"/>
          <a:stretch>
            <a:fillRect/>
          </a:stretch>
        </p:blipFill>
        <p:spPr>
          <a:xfrm>
            <a:off x="899592" y="2810609"/>
            <a:ext cx="5274310" cy="2634615"/>
          </a:xfrm>
          <a:prstGeom prst="rect">
            <a:avLst/>
          </a:prstGeom>
        </p:spPr>
      </p:pic>
      <p:pic>
        <p:nvPicPr>
          <p:cNvPr id="7" name="图片 6">
            <a:extLst>
              <a:ext uri="{FF2B5EF4-FFF2-40B4-BE49-F238E27FC236}">
                <a16:creationId xmlns:a16="http://schemas.microsoft.com/office/drawing/2014/main" id="{A0144433-D492-4347-905D-C6D7B5AC1192}"/>
              </a:ext>
            </a:extLst>
          </p:cNvPr>
          <p:cNvPicPr/>
          <p:nvPr/>
        </p:nvPicPr>
        <p:blipFill>
          <a:blip r:embed="rId4">
            <a:extLst>
              <a:ext uri="{28A0092B-C50C-407E-A947-70E740481C1C}">
                <a14:useLocalDpi xmlns:a14="http://schemas.microsoft.com/office/drawing/2010/main" val="0"/>
              </a:ext>
            </a:extLst>
          </a:blip>
          <a:stretch>
            <a:fillRect/>
          </a:stretch>
        </p:blipFill>
        <p:spPr>
          <a:xfrm>
            <a:off x="3474154" y="2708920"/>
            <a:ext cx="5274310" cy="3956050"/>
          </a:xfrm>
          <a:prstGeom prst="rect">
            <a:avLst/>
          </a:prstGeom>
        </p:spPr>
      </p:pic>
    </p:spTree>
    <p:extLst>
      <p:ext uri="{BB962C8B-B14F-4D97-AF65-F5344CB8AC3E}">
        <p14:creationId xmlns:p14="http://schemas.microsoft.com/office/powerpoint/2010/main" val="420873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BD6C6-6694-4ACA-A13E-AB78F0FC2BF3}"/>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73C29342-69C4-4BDE-BF1B-8E28ECC1C651}"/>
              </a:ext>
            </a:extLst>
          </p:cNvPr>
          <p:cNvSpPr>
            <a:spLocks noGrp="1"/>
          </p:cNvSpPr>
          <p:nvPr>
            <p:ph idx="1"/>
          </p:nvPr>
        </p:nvSpPr>
        <p:spPr/>
        <p:txBody>
          <a:bodyPr/>
          <a:lstStyle/>
          <a:p>
            <a:r>
              <a:rPr lang="zh-CN" altLang="en-US" dirty="0"/>
              <a:t>线性判别分析与特征空间</a:t>
            </a:r>
            <a:endParaRPr lang="en-US" altLang="zh-CN" dirty="0"/>
          </a:p>
          <a:p>
            <a:pPr lvl="1"/>
            <a:r>
              <a:rPr lang="zh-CN" altLang="en-US" dirty="0"/>
              <a:t>贝叶斯分类器</a:t>
            </a:r>
            <a:endParaRPr lang="en-US" altLang="zh-CN" dirty="0"/>
          </a:p>
          <a:p>
            <a:pPr lvl="1"/>
            <a:endParaRPr lang="en-US" altLang="zh-CN" dirty="0"/>
          </a:p>
          <a:p>
            <a:pPr lvl="1"/>
            <a:r>
              <a:rPr lang="zh-CN" altLang="en-US" dirty="0"/>
              <a:t>估计概率分布需要有足够多的样本数据，高维特征所需样本集的容量要求很大</a:t>
            </a:r>
            <a:endParaRPr lang="en-US" altLang="zh-CN" dirty="0"/>
          </a:p>
          <a:p>
            <a:pPr lvl="1"/>
            <a:endParaRPr lang="en-US" altLang="zh-CN" dirty="0"/>
          </a:p>
          <a:p>
            <a:pPr lvl="1"/>
            <a:r>
              <a:rPr lang="zh-CN" altLang="en-US" dirty="0"/>
              <a:t>对于二分类问题，线性判别分析设法将其中的高维特征压缩到一维，然后基于一维特征来设计分类器</a:t>
            </a:r>
            <a:endParaRPr lang="en-US" altLang="zh-CN" dirty="0"/>
          </a:p>
          <a:p>
            <a:pPr lvl="1"/>
            <a:endParaRPr lang="en-US" altLang="zh-CN" dirty="0"/>
          </a:p>
          <a:p>
            <a:pPr lvl="1"/>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6AA5C77-0532-421A-A8BC-B9F32DEC3EE2}"/>
                  </a:ext>
                </a:extLst>
              </p:cNvPr>
              <p:cNvSpPr txBox="1"/>
              <p:nvPr/>
            </p:nvSpPr>
            <p:spPr>
              <a:xfrm>
                <a:off x="5713784" y="2132856"/>
                <a:ext cx="2674640" cy="400110"/>
              </a:xfrm>
              <a:prstGeom prst="rect">
                <a:avLst/>
              </a:prstGeom>
              <a:noFill/>
            </p:spPr>
            <p:txBody>
              <a:bodyPr wrap="square">
                <a:spAutoFit/>
              </a:bodyPr>
              <a:lstStyle/>
              <a:p>
                <a:pPr algn="ctr"/>
                <a14:m>
                  <m:oMath xmlns:m="http://schemas.openxmlformats.org/officeDocument/2006/math">
                    <m: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d>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和</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e>
                    </m:d>
                  </m:oMath>
                </a14:m>
                <a:endParaRPr lang="zh-CN" altLang="en-US" sz="2000" dirty="0"/>
              </a:p>
            </p:txBody>
          </p:sp>
        </mc:Choice>
        <mc:Fallback xmlns="">
          <p:sp>
            <p:nvSpPr>
              <p:cNvPr id="4" name="文本框 3">
                <a:extLst>
                  <a:ext uri="{FF2B5EF4-FFF2-40B4-BE49-F238E27FC236}">
                    <a16:creationId xmlns:a16="http://schemas.microsoft.com/office/drawing/2014/main" id="{E6AA5C77-0532-421A-A8BC-B9F32DEC3EE2}"/>
                  </a:ext>
                </a:extLst>
              </p:cNvPr>
              <p:cNvSpPr txBox="1">
                <a:spLocks noRot="1" noChangeAspect="1" noMove="1" noResize="1" noEditPoints="1" noAdjustHandles="1" noChangeArrowheads="1" noChangeShapeType="1" noTextEdit="1"/>
              </p:cNvSpPr>
              <p:nvPr/>
            </p:nvSpPr>
            <p:spPr>
              <a:xfrm>
                <a:off x="5713784" y="2132856"/>
                <a:ext cx="2674640" cy="400110"/>
              </a:xfrm>
              <a:prstGeom prst="rect">
                <a:avLst/>
              </a:prstGeom>
              <a:blipFill>
                <a:blip r:embed="rId2"/>
                <a:stretch>
                  <a:fillRect t="-13636"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C21B9B0-894C-4C77-BA20-9ED5A267A12F}"/>
                  </a:ext>
                </a:extLst>
              </p:cNvPr>
              <p:cNvSpPr txBox="1"/>
              <p:nvPr/>
            </p:nvSpPr>
            <p:spPr>
              <a:xfrm>
                <a:off x="6289848" y="2708920"/>
                <a:ext cx="1656184" cy="400110"/>
              </a:xfrm>
              <a:prstGeom prst="rect">
                <a:avLst/>
              </a:prstGeom>
              <a:solidFill>
                <a:schemeClr val="bg1">
                  <a:lumMod val="9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𝑃</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𝑌</m:t>
                          </m:r>
                        </m:e>
                        <m:e>
                          <m:r>
                            <a:rPr lang="zh-CN" altLang="en-US" sz="2000" i="1">
                              <a:latin typeface="Cambria Math" panose="02040503050406030204" pitchFamily="18" charset="0"/>
                            </a:rPr>
                            <m:t>𝑋</m:t>
                          </m:r>
                        </m:e>
                      </m:d>
                    </m:oMath>
                  </m:oMathPara>
                </a14:m>
                <a:endParaRPr lang="zh-CN" altLang="en-US" sz="2000" dirty="0"/>
              </a:p>
            </p:txBody>
          </p:sp>
        </mc:Choice>
        <mc:Fallback xmlns="">
          <p:sp>
            <p:nvSpPr>
              <p:cNvPr id="5" name="文本框 4">
                <a:extLst>
                  <a:ext uri="{FF2B5EF4-FFF2-40B4-BE49-F238E27FC236}">
                    <a16:creationId xmlns:a16="http://schemas.microsoft.com/office/drawing/2014/main" id="{AC21B9B0-894C-4C77-BA20-9ED5A267A12F}"/>
                  </a:ext>
                </a:extLst>
              </p:cNvPr>
              <p:cNvSpPr txBox="1">
                <a:spLocks noRot="1" noChangeAspect="1" noMove="1" noResize="1" noEditPoints="1" noAdjustHandles="1" noChangeArrowheads="1" noChangeShapeType="1" noTextEdit="1"/>
              </p:cNvSpPr>
              <p:nvPr/>
            </p:nvSpPr>
            <p:spPr>
              <a:xfrm>
                <a:off x="6289848" y="2708920"/>
                <a:ext cx="1656184" cy="400110"/>
              </a:xfrm>
              <a:prstGeom prst="rect">
                <a:avLst/>
              </a:prstGeom>
              <a:blipFill>
                <a:blip r:embed="rId3"/>
                <a:stretch>
                  <a:fillRect/>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92023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BD6C6-6694-4ACA-A13E-AB78F0FC2BF3}"/>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3C29342-69C4-4BDE-BF1B-8E28ECC1C651}"/>
                  </a:ext>
                </a:extLst>
              </p:cNvPr>
              <p:cNvSpPr>
                <a:spLocks noGrp="1"/>
              </p:cNvSpPr>
              <p:nvPr>
                <p:ph idx="1"/>
              </p:nvPr>
            </p:nvSpPr>
            <p:spPr>
              <a:xfrm>
                <a:off x="457200" y="1600200"/>
                <a:ext cx="4754066" cy="4525963"/>
              </a:xfrm>
            </p:spPr>
            <p:txBody>
              <a:bodyPr>
                <a:normAutofit fontScale="92500"/>
              </a:bodyPr>
              <a:lstStyle/>
              <a:p>
                <a:r>
                  <a:rPr lang="zh-CN" altLang="en-US" dirty="0"/>
                  <a:t>线性判别分析与特征空间</a:t>
                </a:r>
                <a:endParaRPr lang="en-US" altLang="zh-CN" dirty="0"/>
              </a:p>
              <a:p>
                <a:pPr lvl="1"/>
                <a:r>
                  <a:rPr lang="zh-CN" altLang="en-US" dirty="0"/>
                  <a:t>特征空间与向量投影</a:t>
                </a:r>
                <a:endParaRPr lang="en-US" altLang="zh-CN" dirty="0"/>
              </a:p>
              <a:p>
                <a:pPr lvl="1"/>
                <a:endParaRPr lang="en-US" altLang="zh-CN" dirty="0"/>
              </a:p>
              <a:p>
                <a:pPr lvl="1"/>
                <a:r>
                  <a:rPr lang="zh-CN" altLang="en-US" dirty="0"/>
                  <a:t>每一项特征都是一个维度</a:t>
                </a:r>
                <a:endParaRPr lang="en-US" altLang="zh-CN" dirty="0"/>
              </a:p>
              <a:p>
                <a:pPr lvl="1"/>
                <a:r>
                  <a:rPr lang="zh-CN" altLang="zh-CN" dirty="0"/>
                  <a:t>假设向量</a:t>
                </a:r>
                <a14:m>
                  <m:oMath xmlns:m="http://schemas.openxmlformats.org/officeDocument/2006/math">
                    <m:r>
                      <a:rPr lang="en-US" altLang="zh-CN" b="1" i="1">
                        <a:latin typeface="Cambria Math" panose="02040503050406030204" pitchFamily="18" charset="0"/>
                      </a:rPr>
                      <m:t>𝝎</m:t>
                    </m:r>
                  </m:oMath>
                </a14:m>
                <a:r>
                  <a:rPr lang="zh-CN" altLang="zh-CN" dirty="0"/>
                  <a:t>的坐标是</a:t>
                </a:r>
                <a14:m>
                  <m:oMath xmlns:m="http://schemas.openxmlformats.org/officeDocument/2006/math">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𝑑</m:t>
                            </m:r>
                          </m:sub>
                        </m:sSub>
                      </m:e>
                    </m:d>
                  </m:oMath>
                </a14:m>
                <a:r>
                  <a:rPr lang="zh-CN" altLang="zh-CN" dirty="0"/>
                  <a:t>，向量</a:t>
                </a:r>
                <a14:m>
                  <m:oMath xmlns:m="http://schemas.openxmlformats.org/officeDocument/2006/math">
                    <m:r>
                      <a:rPr lang="en-US" altLang="zh-CN" b="1" i="1">
                        <a:latin typeface="Cambria Math" panose="02040503050406030204" pitchFamily="18" charset="0"/>
                      </a:rPr>
                      <m:t>𝒙</m:t>
                    </m:r>
                  </m:oMath>
                </a14:m>
                <a:r>
                  <a:rPr lang="zh-CN" altLang="zh-CN" dirty="0"/>
                  <a:t>在</a:t>
                </a:r>
                <a14:m>
                  <m:oMath xmlns:m="http://schemas.openxmlformats.org/officeDocument/2006/math">
                    <m:r>
                      <a:rPr lang="en-US" altLang="zh-CN" b="1" i="1">
                        <a:latin typeface="Cambria Math" panose="02040503050406030204" pitchFamily="18" charset="0"/>
                      </a:rPr>
                      <m:t>𝝎</m:t>
                    </m:r>
                  </m:oMath>
                </a14:m>
                <a:r>
                  <a:rPr lang="zh-CN" altLang="zh-CN" dirty="0"/>
                  <a:t>上的标量投影（</a:t>
                </a:r>
                <a:r>
                  <a:rPr lang="en-US" altLang="zh-CN" dirty="0"/>
                  <a:t>scalar projection</a:t>
                </a:r>
                <a:r>
                  <a:rPr lang="zh-CN" altLang="zh-CN" dirty="0"/>
                  <a:t>，记作</a:t>
                </a:r>
                <a14:m>
                  <m:oMath xmlns:m="http://schemas.openxmlformats.org/officeDocument/2006/math">
                    <m:r>
                      <a:rPr lang="en-US" altLang="zh-CN" i="1">
                        <a:latin typeface="Cambria Math" panose="02040503050406030204" pitchFamily="18" charset="0"/>
                      </a:rPr>
                      <m:t>𝑧</m:t>
                    </m:r>
                  </m:oMath>
                </a14:m>
                <a:r>
                  <a:rPr lang="zh-CN" altLang="zh-CN" dirty="0"/>
                  <a:t>）与向量投影（</a:t>
                </a:r>
                <a:r>
                  <a:rPr lang="en-US" altLang="zh-CN" dirty="0"/>
                  <a:t>vector projection</a:t>
                </a:r>
                <a:r>
                  <a:rPr lang="zh-CN" altLang="zh-CN" dirty="0"/>
                  <a:t>，记作</a:t>
                </a:r>
                <a14:m>
                  <m:oMath xmlns:m="http://schemas.openxmlformats.org/officeDocument/2006/math">
                    <m:r>
                      <a:rPr lang="en-US" altLang="zh-CN" b="1" i="1">
                        <a:latin typeface="Cambria Math" panose="02040503050406030204" pitchFamily="18" charset="0"/>
                      </a:rPr>
                      <m:t>𝒑</m:t>
                    </m:r>
                  </m:oMath>
                </a14:m>
                <a:r>
                  <a:rPr lang="zh-CN" altLang="zh-CN" dirty="0"/>
                  <a:t>）</a:t>
                </a:r>
                <a:endParaRPr lang="zh-CN" altLang="en-US" dirty="0"/>
              </a:p>
            </p:txBody>
          </p:sp>
        </mc:Choice>
        <mc:Fallback xmlns="">
          <p:sp>
            <p:nvSpPr>
              <p:cNvPr id="3" name="内容占位符 2">
                <a:extLst>
                  <a:ext uri="{FF2B5EF4-FFF2-40B4-BE49-F238E27FC236}">
                    <a16:creationId xmlns:a16="http://schemas.microsoft.com/office/drawing/2014/main" id="{73C29342-69C4-4BDE-BF1B-8E28ECC1C651}"/>
                  </a:ext>
                </a:extLst>
              </p:cNvPr>
              <p:cNvSpPr>
                <a:spLocks noGrp="1" noRot="1" noChangeAspect="1" noMove="1" noResize="1" noEditPoints="1" noAdjustHandles="1" noChangeArrowheads="1" noChangeShapeType="1" noTextEdit="1"/>
              </p:cNvSpPr>
              <p:nvPr>
                <p:ph idx="1"/>
              </p:nvPr>
            </p:nvSpPr>
            <p:spPr>
              <a:xfrm>
                <a:off x="457200" y="1600200"/>
                <a:ext cx="4754066" cy="4525963"/>
              </a:xfrm>
              <a:blipFill>
                <a:blip r:embed="rId3"/>
                <a:stretch>
                  <a:fillRect l="-2564" t="-2291" r="-4872" b="-9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0678222-D5E1-4669-A069-FA8DBC5B3F44}"/>
                  </a:ext>
                </a:extLst>
              </p:cNvPr>
              <p:cNvSpPr txBox="1"/>
              <p:nvPr/>
            </p:nvSpPr>
            <p:spPr>
              <a:xfrm>
                <a:off x="4716016" y="2132856"/>
                <a:ext cx="42484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B050"/>
                              </a:solidFill>
                              <a:latin typeface="Cambria Math" panose="02040503050406030204" pitchFamily="18" charset="0"/>
                            </a:rPr>
                          </m:ctrlPr>
                        </m:sSubPr>
                        <m:e>
                          <m:r>
                            <a:rPr lang="zh-CN" altLang="en-US" i="1">
                              <a:solidFill>
                                <a:srgbClr val="00B050"/>
                              </a:solidFill>
                              <a:latin typeface="Cambria Math" panose="02040503050406030204" pitchFamily="18" charset="0"/>
                            </a:rPr>
                            <m:t>𝐷</m:t>
                          </m:r>
                        </m:e>
                        <m:sub>
                          <m:r>
                            <a:rPr lang="zh-CN" altLang="en-US" i="1">
                              <a:solidFill>
                                <a:srgbClr val="00B050"/>
                              </a:solidFill>
                              <a:latin typeface="Cambria Math" panose="02040503050406030204" pitchFamily="18" charset="0"/>
                            </a:rPr>
                            <m:t>𝑡𝑟𝑎𝑖𝑛</m:t>
                          </m:r>
                        </m:sub>
                      </m:sSub>
                      <m:r>
                        <a:rPr lang="zh-CN" altLang="en-US" i="0">
                          <a:solidFill>
                            <a:srgbClr val="00B050"/>
                          </a:solidFill>
                          <a:latin typeface="Cambria Math" panose="02040503050406030204" pitchFamily="18" charset="0"/>
                        </a:rPr>
                        <m:t>=</m:t>
                      </m:r>
                      <m:d>
                        <m:dPr>
                          <m:begChr m:val="{"/>
                          <m:endChr m:val="}"/>
                          <m:ctrlPr>
                            <a:rPr lang="zh-CN" altLang="en-US" i="1">
                              <a:solidFill>
                                <a:srgbClr val="00B050"/>
                              </a:solidFill>
                              <a:latin typeface="Cambria Math" panose="02040503050406030204" pitchFamily="18" charset="0"/>
                            </a:rPr>
                          </m:ctrlPr>
                        </m:dPr>
                        <m:e>
                          <m:d>
                            <m:dPr>
                              <m:ctrlPr>
                                <a:rPr lang="zh-CN" altLang="en-US" i="1">
                                  <a:solidFill>
                                    <a:srgbClr val="00B050"/>
                                  </a:solidFill>
                                  <a:latin typeface="Cambria Math" panose="02040503050406030204" pitchFamily="18" charset="0"/>
                                </a:rPr>
                              </m:ctrlPr>
                            </m:dPr>
                            <m:e>
                              <m:sSub>
                                <m:sSubPr>
                                  <m:ctrlPr>
                                    <a:rPr lang="zh-CN" altLang="en-US"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0">
                                      <a:solidFill>
                                        <a:srgbClr val="00B050"/>
                                      </a:solidFill>
                                      <a:latin typeface="Cambria Math" panose="02040503050406030204" pitchFamily="18" charset="0"/>
                                    </a:rPr>
                                    <m:t>1</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0">
                                      <a:solidFill>
                                        <a:srgbClr val="00B050"/>
                                      </a:solidFill>
                                      <a:latin typeface="Cambria Math" panose="02040503050406030204" pitchFamily="18" charset="0"/>
                                    </a:rPr>
                                    <m:t>1</m:t>
                                  </m:r>
                                </m:sub>
                              </m:sSub>
                            </m:e>
                          </m:d>
                          <m:r>
                            <a:rPr lang="zh-CN" altLang="en-US" b="0" i="0">
                              <a:solidFill>
                                <a:srgbClr val="00B050"/>
                              </a:solidFill>
                              <a:latin typeface="Cambria Math" panose="02040503050406030204" pitchFamily="18" charset="0"/>
                            </a:rPr>
                            <m:t>, </m:t>
                          </m:r>
                          <m:d>
                            <m:dPr>
                              <m:ctrlPr>
                                <a:rPr lang="zh-CN" altLang="en-US" b="0" i="1">
                                  <a:solidFill>
                                    <a:srgbClr val="00B050"/>
                                  </a:solidFill>
                                  <a:latin typeface="Cambria Math" panose="02040503050406030204" pitchFamily="18" charset="0"/>
                                </a:rPr>
                              </m:ctrlPr>
                            </m:dPr>
                            <m:e>
                              <m:sSub>
                                <m:sSubPr>
                                  <m:ctrlPr>
                                    <a:rPr lang="zh-CN" altLang="en-US" b="0"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0">
                                      <a:solidFill>
                                        <a:srgbClr val="00B050"/>
                                      </a:solidFill>
                                      <a:latin typeface="Cambria Math" panose="02040503050406030204" pitchFamily="18" charset="0"/>
                                    </a:rPr>
                                    <m:t>2</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0">
                                      <a:solidFill>
                                        <a:srgbClr val="00B050"/>
                                      </a:solidFill>
                                      <a:latin typeface="Cambria Math" panose="02040503050406030204" pitchFamily="18" charset="0"/>
                                    </a:rPr>
                                    <m:t>2</m:t>
                                  </m:r>
                                </m:sub>
                              </m:sSub>
                            </m:e>
                          </m:d>
                          <m:r>
                            <a:rPr lang="zh-CN" altLang="en-US" b="0" i="0">
                              <a:solidFill>
                                <a:srgbClr val="00B050"/>
                              </a:solidFill>
                              <a:latin typeface="Cambria Math" panose="02040503050406030204" pitchFamily="18" charset="0"/>
                            </a:rPr>
                            <m:t>,…, </m:t>
                          </m:r>
                          <m:d>
                            <m:dPr>
                              <m:ctrlPr>
                                <a:rPr lang="zh-CN" altLang="en-US" b="0" i="1">
                                  <a:solidFill>
                                    <a:srgbClr val="00B050"/>
                                  </a:solidFill>
                                  <a:latin typeface="Cambria Math" panose="02040503050406030204" pitchFamily="18" charset="0"/>
                                </a:rPr>
                              </m:ctrlPr>
                            </m:dPr>
                            <m:e>
                              <m:sSub>
                                <m:sSubPr>
                                  <m:ctrlPr>
                                    <a:rPr lang="zh-CN" altLang="en-US" b="0"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1">
                                      <a:solidFill>
                                        <a:srgbClr val="00B050"/>
                                      </a:solidFill>
                                      <a:latin typeface="Cambria Math" panose="02040503050406030204" pitchFamily="18" charset="0"/>
                                    </a:rPr>
                                    <m:t>𝑚</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1">
                                      <a:solidFill>
                                        <a:srgbClr val="00B050"/>
                                      </a:solidFill>
                                      <a:latin typeface="Cambria Math" panose="02040503050406030204" pitchFamily="18" charset="0"/>
                                    </a:rPr>
                                    <m:t>𝑚</m:t>
                                  </m:r>
                                </m:sub>
                              </m:sSub>
                            </m:e>
                          </m:d>
                        </m:e>
                      </m:d>
                    </m:oMath>
                  </m:oMathPara>
                </a14:m>
                <a:endParaRPr lang="zh-CN" altLang="en-US" dirty="0">
                  <a:solidFill>
                    <a:srgbClr val="00B050"/>
                  </a:solidFill>
                </a:endParaRPr>
              </a:p>
            </p:txBody>
          </p:sp>
        </mc:Choice>
        <mc:Fallback xmlns="">
          <p:sp>
            <p:nvSpPr>
              <p:cNvPr id="7" name="文本框 6">
                <a:extLst>
                  <a:ext uri="{FF2B5EF4-FFF2-40B4-BE49-F238E27FC236}">
                    <a16:creationId xmlns:a16="http://schemas.microsoft.com/office/drawing/2014/main" id="{40678222-D5E1-4669-A069-FA8DBC5B3F44}"/>
                  </a:ext>
                </a:extLst>
              </p:cNvPr>
              <p:cNvSpPr txBox="1">
                <a:spLocks noRot="1" noChangeAspect="1" noMove="1" noResize="1" noEditPoints="1" noAdjustHandles="1" noChangeArrowheads="1" noChangeShapeType="1" noTextEdit="1"/>
              </p:cNvSpPr>
              <p:nvPr/>
            </p:nvSpPr>
            <p:spPr>
              <a:xfrm>
                <a:off x="4716016" y="2132856"/>
                <a:ext cx="4248472" cy="369332"/>
              </a:xfrm>
              <a:prstGeom prst="rect">
                <a:avLst/>
              </a:prstGeom>
              <a:blipFill>
                <a:blip r:embed="rId4"/>
                <a:stretch>
                  <a:fillRect b="-6667"/>
                </a:stretch>
              </a:blipFill>
            </p:spPr>
            <p:txBody>
              <a:bodyPr/>
              <a:lstStyle/>
              <a:p>
                <a:r>
                  <a:rPr lang="zh-CN" altLang="en-US">
                    <a:noFill/>
                  </a:rPr>
                  <a:t> </a:t>
                </a:r>
              </a:p>
            </p:txBody>
          </p:sp>
        </mc:Fallback>
      </mc:AlternateContent>
      <p:graphicFrame>
        <p:nvGraphicFramePr>
          <p:cNvPr id="9" name="对象 8">
            <a:extLst>
              <a:ext uri="{FF2B5EF4-FFF2-40B4-BE49-F238E27FC236}">
                <a16:creationId xmlns:a16="http://schemas.microsoft.com/office/drawing/2014/main" id="{08C58F4C-E597-4F72-900D-77797053EC0B}"/>
              </a:ext>
            </a:extLst>
          </p:cNvPr>
          <p:cNvGraphicFramePr>
            <a:graphicFrameLocks noChangeAspect="1"/>
          </p:cNvGraphicFramePr>
          <p:nvPr>
            <p:extLst>
              <p:ext uri="{D42A27DB-BD31-4B8C-83A1-F6EECF244321}">
                <p14:modId xmlns:p14="http://schemas.microsoft.com/office/powerpoint/2010/main" val="3224220062"/>
              </p:ext>
            </p:extLst>
          </p:nvPr>
        </p:nvGraphicFramePr>
        <p:xfrm>
          <a:off x="5211266" y="2492896"/>
          <a:ext cx="3105150" cy="2641600"/>
        </p:xfrm>
        <a:graphic>
          <a:graphicData uri="http://schemas.openxmlformats.org/presentationml/2006/ole">
            <mc:AlternateContent xmlns:mc="http://schemas.openxmlformats.org/markup-compatibility/2006">
              <mc:Choice xmlns:v="urn:schemas-microsoft-com:vml" Requires="v">
                <p:oleObj spid="_x0000_s2054" name="Visio" r:id="rId5" imgW="3106887" imgH="2638875" progId="Visio.Drawing.11">
                  <p:embed/>
                </p:oleObj>
              </mc:Choice>
              <mc:Fallback>
                <p:oleObj name="Visio" r:id="rId5" imgW="3106887" imgH="2638875"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1266" y="2492896"/>
                        <a:ext cx="3105150" cy="264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A80AF2D-8CD9-47DC-A562-93691EDB06E1}"/>
                  </a:ext>
                </a:extLst>
              </p:cNvPr>
              <p:cNvSpPr txBox="1"/>
              <p:nvPr/>
            </p:nvSpPr>
            <p:spPr>
              <a:xfrm>
                <a:off x="5292080" y="5462813"/>
                <a:ext cx="3456384" cy="1278555"/>
              </a:xfrm>
              <a:prstGeom prst="rect">
                <a:avLst/>
              </a:prstGeom>
              <a:solidFill>
                <a:schemeClr val="bg1">
                  <a:lumMod val="95000"/>
                </a:schemeClr>
              </a:solidFill>
              <a:ln>
                <a:solidFill>
                  <a:schemeClr val="accent1"/>
                </a:solidFill>
              </a:ln>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i="1" kern="100" smtClean="0">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i="1" kern="100" smtClean="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𝝎</m:t>
                              </m:r>
                            </m:e>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𝒙</m:t>
                          </m:r>
                        </m:num>
                        <m:den>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𝝎</m:t>
                              </m:r>
                            </m:e>
                          </m:d>
                        </m:den>
                      </m:f>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effectLst/>
                          <a:latin typeface="Cambria Math" panose="02040503050406030204" pitchFamily="18" charset="0"/>
                          <a:ea typeface="宋体" panose="02010600030101010101" pitchFamily="2" charset="-122"/>
                          <a:cs typeface="Times New Roman" panose="02020603050405020304" pitchFamily="18" charset="0"/>
                        </a:rPr>
                        <m:t>  </m:t>
                      </m:r>
                      <m:r>
                        <a:rPr lang="zh-CN" altLang="zh-CN"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en-US"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kern="100">
                          <a:effectLst/>
                          <a:latin typeface="Cambria Math" panose="02040503050406030204" pitchFamily="18" charset="0"/>
                          <a:ea typeface="微软雅黑" panose="020B0503020204020204" pitchFamily="34" charset="-122"/>
                          <a:cs typeface="微软雅黑" panose="020B0503020204020204" pitchFamily="34" charset="-122"/>
                        </a:rPr>
                        <m:t>28</m:t>
                      </m:r>
                      <m:r>
                        <a:rPr lang="zh-CN" altLang="zh-CN"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𝑧</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𝝎</m:t>
                          </m:r>
                        </m:num>
                        <m:den>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𝝎</m:t>
                              </m:r>
                            </m:e>
                          </m:d>
                        </m:den>
                      </m:f>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𝝎</m:t>
                              </m:r>
                            </m:e>
                            <m:sup>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𝒙</m:t>
                          </m:r>
                        </m:num>
                        <m:den>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𝝎</m:t>
                              </m:r>
                            </m:e>
                          </m:d>
                        </m:den>
                      </m:f>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𝝎</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kern="100">
                          <a:effectLst/>
                          <a:latin typeface="Cambria Math" panose="02040503050406030204" pitchFamily="18" charset="0"/>
                          <a:ea typeface="宋体" panose="02010600030101010101" pitchFamily="2" charset="-122"/>
                          <a:cs typeface="Times New Roman" panose="02020603050405020304" pitchFamily="18" charset="0"/>
                        </a:rPr>
                        <m:t>  </m:t>
                      </m:r>
                      <m:r>
                        <a:rPr lang="zh-CN" altLang="zh-CN"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en-US"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kern="100">
                          <a:effectLst/>
                          <a:latin typeface="Cambria Math" panose="02040503050406030204" pitchFamily="18" charset="0"/>
                          <a:ea typeface="微软雅黑" panose="020B0503020204020204" pitchFamily="34" charset="-122"/>
                          <a:cs typeface="微软雅黑" panose="020B0503020204020204" pitchFamily="34" charset="-122"/>
                        </a:rPr>
                        <m:t>29</m:t>
                      </m:r>
                      <m:r>
                        <a:rPr lang="zh-CN" altLang="zh-CN"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2A80AF2D-8CD9-47DC-A562-93691EDB06E1}"/>
                  </a:ext>
                </a:extLst>
              </p:cNvPr>
              <p:cNvSpPr txBox="1">
                <a:spLocks noRot="1" noChangeAspect="1" noMove="1" noResize="1" noEditPoints="1" noAdjustHandles="1" noChangeArrowheads="1" noChangeShapeType="1" noTextEdit="1"/>
              </p:cNvSpPr>
              <p:nvPr/>
            </p:nvSpPr>
            <p:spPr>
              <a:xfrm>
                <a:off x="5292080" y="5462813"/>
                <a:ext cx="3456384" cy="1278555"/>
              </a:xfrm>
              <a:prstGeom prst="rect">
                <a:avLst/>
              </a:prstGeom>
              <a:blipFill>
                <a:blip r:embed="rId7"/>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3481B7A-2CA8-45BB-9139-B05B3CFCD6B8}"/>
                  </a:ext>
                </a:extLst>
              </p:cNvPr>
              <p:cNvSpPr txBox="1"/>
              <p:nvPr/>
            </p:nvSpPr>
            <p:spPr>
              <a:xfrm>
                <a:off x="745704" y="6085355"/>
                <a:ext cx="4546376" cy="656013"/>
              </a:xfrm>
              <a:prstGeom prst="rect">
                <a:avLst/>
              </a:prstGeom>
              <a:solidFill>
                <a:schemeClr val="bg1">
                  <a:lumMod val="8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b="1" i="1" smtClean="0">
                              <a:solidFill>
                                <a:srgbClr val="836967"/>
                              </a:solidFill>
                              <a:latin typeface="Cambria Math" panose="02040503050406030204" pitchFamily="18" charset="0"/>
                            </a:rPr>
                          </m:ctrlPr>
                        </m:dPr>
                        <m:e>
                          <m:r>
                            <a:rPr lang="zh-CN" altLang="en-US" b="1" i="1">
                              <a:latin typeface="Cambria Math" panose="02040503050406030204" pitchFamily="18" charset="0"/>
                            </a:rPr>
                            <m:t>𝝎</m:t>
                          </m:r>
                        </m:e>
                      </m:d>
                      <m:r>
                        <a:rPr lang="zh-CN" altLang="en-US" b="0" i="0">
                          <a:latin typeface="Cambria Math" panose="02040503050406030204" pitchFamily="18" charset="0"/>
                        </a:rPr>
                        <m:t>=</m:t>
                      </m:r>
                      <m:rad>
                        <m:radPr>
                          <m:degHide m:val="on"/>
                          <m:ctrlPr>
                            <a:rPr lang="zh-CN" altLang="en-US" b="0" i="1">
                              <a:solidFill>
                                <a:srgbClr val="836967"/>
                              </a:solidFill>
                              <a:latin typeface="Cambria Math" panose="02040503050406030204" pitchFamily="18" charset="0"/>
                            </a:rPr>
                          </m:ctrlPr>
                        </m:radPr>
                        <m:deg/>
                        <m:e>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𝜔</m:t>
                              </m:r>
                            </m:e>
                            <m:sub>
                              <m:r>
                                <a:rPr lang="zh-CN" altLang="en-US" b="0" i="0">
                                  <a:latin typeface="Cambria Math" panose="02040503050406030204" pitchFamily="18" charset="0"/>
                                </a:rPr>
                                <m:t>1</m:t>
                              </m:r>
                            </m:sub>
                            <m:sup>
                              <m:r>
                                <a:rPr lang="zh-CN" altLang="en-US" b="0" i="0">
                                  <a:latin typeface="Cambria Math" panose="02040503050406030204" pitchFamily="18" charset="0"/>
                                </a:rPr>
                                <m:t>2</m:t>
                              </m:r>
                            </m:sup>
                          </m:sSubSup>
                          <m:r>
                            <a:rPr lang="zh-CN" altLang="en-US" b="0" i="0">
                              <a:latin typeface="Cambria Math" panose="02040503050406030204" pitchFamily="18" charset="0"/>
                            </a:rPr>
                            <m:t>+</m:t>
                          </m:r>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𝜔</m:t>
                              </m:r>
                            </m:e>
                            <m:sub>
                              <m:r>
                                <a:rPr lang="zh-CN" altLang="en-US" b="0" i="0">
                                  <a:latin typeface="Cambria Math" panose="02040503050406030204" pitchFamily="18" charset="0"/>
                                </a:rPr>
                                <m:t>2</m:t>
                              </m:r>
                            </m:sub>
                            <m:sup>
                              <m:r>
                                <a:rPr lang="zh-CN" altLang="en-US" b="0" i="0">
                                  <a:latin typeface="Cambria Math" panose="02040503050406030204" pitchFamily="18" charset="0"/>
                                </a:rPr>
                                <m:t>2</m:t>
                              </m:r>
                            </m:sup>
                          </m:sSubSup>
                          <m:r>
                            <a:rPr lang="zh-CN" altLang="en-US" b="0" i="0">
                              <a:latin typeface="Cambria Math" panose="02040503050406030204" pitchFamily="18" charset="0"/>
                            </a:rPr>
                            <m:t>+…+</m:t>
                          </m:r>
                          <m:sSubSup>
                            <m:sSubSupPr>
                              <m:ctrlPr>
                                <a:rPr lang="zh-CN" altLang="en-US" b="0" i="1">
                                  <a:solidFill>
                                    <a:srgbClr val="836967"/>
                                  </a:solidFill>
                                  <a:latin typeface="Cambria Math" panose="02040503050406030204" pitchFamily="18" charset="0"/>
                                </a:rPr>
                              </m:ctrlPr>
                            </m:sSubSupPr>
                            <m:e>
                              <m:r>
                                <a:rPr lang="zh-CN" altLang="en-US" b="0" i="1">
                                  <a:latin typeface="Cambria Math" panose="02040503050406030204" pitchFamily="18" charset="0"/>
                                </a:rPr>
                                <m:t>𝜔</m:t>
                              </m:r>
                            </m:e>
                            <m:sub>
                              <m:r>
                                <a:rPr lang="zh-CN" altLang="en-US" b="0" i="1">
                                  <a:latin typeface="Cambria Math" panose="02040503050406030204" pitchFamily="18" charset="0"/>
                                </a:rPr>
                                <m:t>𝑑</m:t>
                              </m:r>
                            </m:sub>
                            <m:sup>
                              <m:r>
                                <a:rPr lang="zh-CN" altLang="en-US" b="0" i="0">
                                  <a:latin typeface="Cambria Math" panose="02040503050406030204" pitchFamily="18" charset="0"/>
                                </a:rPr>
                                <m:t>2</m:t>
                              </m:r>
                            </m:sup>
                          </m:sSubSup>
                        </m:e>
                      </m:rad>
                      <m:r>
                        <a:rPr lang="zh-CN" altLang="en-US" b="0" i="0">
                          <a:latin typeface="Cambria Math" panose="02040503050406030204" pitchFamily="18" charset="0"/>
                        </a:rPr>
                        <m:t>=</m:t>
                      </m:r>
                      <m:rad>
                        <m:radPr>
                          <m:degHide m:val="on"/>
                          <m:ctrlPr>
                            <a:rPr lang="zh-CN" altLang="en-US" b="0" i="1">
                              <a:solidFill>
                                <a:srgbClr val="836967"/>
                              </a:solidFill>
                              <a:latin typeface="Cambria Math" panose="02040503050406030204" pitchFamily="18" charset="0"/>
                            </a:rPr>
                          </m:ctrlPr>
                        </m:radPr>
                        <m:deg/>
                        <m:e>
                          <m:sSup>
                            <m:sSupPr>
                              <m:ctrlPr>
                                <a:rPr lang="zh-CN" altLang="en-US" b="0" i="1">
                                  <a:solidFill>
                                    <a:srgbClr val="836967"/>
                                  </a:solidFill>
                                  <a:latin typeface="Cambria Math" panose="02040503050406030204" pitchFamily="18" charset="0"/>
                                </a:rPr>
                              </m:ctrlPr>
                            </m:sSupPr>
                            <m:e>
                              <m:r>
                                <a:rPr lang="zh-CN" altLang="en-US" b="1" i="1">
                                  <a:latin typeface="Cambria Math" panose="02040503050406030204" pitchFamily="18" charset="0"/>
                                </a:rPr>
                                <m:t>𝝎</m:t>
                              </m:r>
                            </m:e>
                            <m:sup>
                              <m:r>
                                <a:rPr lang="zh-CN" altLang="en-US" b="0" i="1">
                                  <a:latin typeface="Cambria Math" panose="02040503050406030204" pitchFamily="18" charset="0"/>
                                </a:rPr>
                                <m:t>𝑇</m:t>
                              </m:r>
                            </m:sup>
                          </m:sSup>
                          <m:r>
                            <a:rPr lang="zh-CN" altLang="en-US" b="1" i="1">
                              <a:latin typeface="Cambria Math" panose="02040503050406030204" pitchFamily="18" charset="0"/>
                            </a:rPr>
                            <m:t>𝝎</m:t>
                          </m:r>
                        </m:e>
                      </m:rad>
                    </m:oMath>
                  </m:oMathPara>
                </a14:m>
                <a:endParaRPr lang="zh-CN" altLang="en-US" dirty="0"/>
              </a:p>
            </p:txBody>
          </p:sp>
        </mc:Choice>
        <mc:Fallback xmlns="">
          <p:sp>
            <p:nvSpPr>
              <p:cNvPr id="13" name="文本框 12">
                <a:extLst>
                  <a:ext uri="{FF2B5EF4-FFF2-40B4-BE49-F238E27FC236}">
                    <a16:creationId xmlns:a16="http://schemas.microsoft.com/office/drawing/2014/main" id="{A3481B7A-2CA8-45BB-9139-B05B3CFCD6B8}"/>
                  </a:ext>
                </a:extLst>
              </p:cNvPr>
              <p:cNvSpPr txBox="1">
                <a:spLocks noRot="1" noChangeAspect="1" noMove="1" noResize="1" noEditPoints="1" noAdjustHandles="1" noChangeArrowheads="1" noChangeShapeType="1" noTextEdit="1"/>
              </p:cNvSpPr>
              <p:nvPr/>
            </p:nvSpPr>
            <p:spPr>
              <a:xfrm>
                <a:off x="745704" y="6085355"/>
                <a:ext cx="4546376" cy="656013"/>
              </a:xfrm>
              <a:prstGeom prst="rect">
                <a:avLst/>
              </a:prstGeom>
              <a:blipFill>
                <a:blip r:embed="rId8"/>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8BA372F-3FA5-404B-9BCE-DB4333E95981}"/>
                  </a:ext>
                </a:extLst>
              </p:cNvPr>
              <p:cNvSpPr txBox="1"/>
              <p:nvPr/>
            </p:nvSpPr>
            <p:spPr>
              <a:xfrm>
                <a:off x="7342201" y="5085184"/>
                <a:ext cx="1406263" cy="369332"/>
              </a:xfrm>
              <a:prstGeom prst="rect">
                <a:avLst/>
              </a:prstGeom>
              <a:solidFill>
                <a:schemeClr val="bg1">
                  <a:lumMod val="8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𝑧</m:t>
                      </m:r>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b="1" i="1">
                              <a:latin typeface="Cambria Math" panose="02040503050406030204" pitchFamily="18" charset="0"/>
                            </a:rPr>
                            <m:t>𝝎</m:t>
                          </m:r>
                        </m:e>
                        <m:sup>
                          <m:r>
                            <a:rPr lang="zh-CN" altLang="en-US" b="0" i="1">
                              <a:latin typeface="Cambria Math" panose="02040503050406030204" pitchFamily="18" charset="0"/>
                            </a:rPr>
                            <m:t>𝑇</m:t>
                          </m:r>
                        </m:sup>
                      </m:sSup>
                      <m:r>
                        <a:rPr lang="zh-CN" altLang="en-US" b="1" i="1">
                          <a:latin typeface="Cambria Math" panose="02040503050406030204" pitchFamily="18" charset="0"/>
                        </a:rPr>
                        <m:t>𝒙</m:t>
                      </m:r>
                    </m:oMath>
                  </m:oMathPara>
                </a14:m>
                <a:endParaRPr lang="zh-CN" altLang="en-US" dirty="0"/>
              </a:p>
            </p:txBody>
          </p:sp>
        </mc:Choice>
        <mc:Fallback xmlns="">
          <p:sp>
            <p:nvSpPr>
              <p:cNvPr id="15" name="文本框 14">
                <a:extLst>
                  <a:ext uri="{FF2B5EF4-FFF2-40B4-BE49-F238E27FC236}">
                    <a16:creationId xmlns:a16="http://schemas.microsoft.com/office/drawing/2014/main" id="{38BA372F-3FA5-404B-9BCE-DB4333E95981}"/>
                  </a:ext>
                </a:extLst>
              </p:cNvPr>
              <p:cNvSpPr txBox="1">
                <a:spLocks noRot="1" noChangeAspect="1" noMove="1" noResize="1" noEditPoints="1" noAdjustHandles="1" noChangeArrowheads="1" noChangeShapeType="1" noTextEdit="1"/>
              </p:cNvSpPr>
              <p:nvPr/>
            </p:nvSpPr>
            <p:spPr>
              <a:xfrm>
                <a:off x="7342201" y="5085184"/>
                <a:ext cx="1406263" cy="369332"/>
              </a:xfrm>
              <a:prstGeom prst="rect">
                <a:avLst/>
              </a:prstGeom>
              <a:blipFill>
                <a:blip r:embed="rId9"/>
                <a:stretch>
                  <a:fillRect/>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392110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strVal val="#ppt_w*0.70"/>
                                          </p:val>
                                        </p:tav>
                                        <p:tav tm="100000">
                                          <p:val>
                                            <p:strVal val="#ppt_w"/>
                                          </p:val>
                                        </p:tav>
                                      </p:tavLst>
                                    </p:anim>
                                    <p:anim calcmode="lin" valueType="num">
                                      <p:cBhvr>
                                        <p:cTn id="32" dur="1000" fill="hold"/>
                                        <p:tgtEl>
                                          <p:spTgt spid="11"/>
                                        </p:tgtEl>
                                        <p:attrNameLst>
                                          <p:attrName>ppt_h</p:attrName>
                                        </p:attrNameLst>
                                      </p:cBhvr>
                                      <p:tavLst>
                                        <p:tav tm="0">
                                          <p:val>
                                            <p:strVal val="#ppt_h"/>
                                          </p:val>
                                        </p:tav>
                                        <p:tav tm="100000">
                                          <p:val>
                                            <p:strVal val="#ppt_h"/>
                                          </p:val>
                                        </p:tav>
                                      </p:tavLst>
                                    </p:anim>
                                    <p:animEffect transition="in" filter="fade">
                                      <p:cBhvr>
                                        <p:cTn id="33" dur="10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BD6C6-6694-4ACA-A13E-AB78F0FC2BF3}"/>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73C29342-69C4-4BDE-BF1B-8E28ECC1C651}"/>
              </a:ext>
            </a:extLst>
          </p:cNvPr>
          <p:cNvSpPr>
            <a:spLocks noGrp="1"/>
          </p:cNvSpPr>
          <p:nvPr>
            <p:ph idx="1"/>
          </p:nvPr>
        </p:nvSpPr>
        <p:spPr/>
        <p:txBody>
          <a:bodyPr/>
          <a:lstStyle/>
          <a:p>
            <a:r>
              <a:rPr lang="zh-CN" altLang="en-US" dirty="0"/>
              <a:t>线性判别分析与特征空间</a:t>
            </a:r>
            <a:endParaRPr lang="en-US" altLang="zh-CN" dirty="0"/>
          </a:p>
          <a:p>
            <a:pPr lvl="1"/>
            <a:r>
              <a:rPr lang="zh-CN" altLang="en-US" dirty="0"/>
              <a:t>选择投影方向</a:t>
            </a:r>
            <a:endParaRPr lang="en-US" altLang="zh-CN" dirty="0"/>
          </a:p>
          <a:p>
            <a:pPr lvl="2"/>
            <a:r>
              <a:rPr lang="zh-CN" altLang="en-US" dirty="0"/>
              <a:t>类内方差最小</a:t>
            </a:r>
            <a:endParaRPr lang="en-US" altLang="zh-CN" dirty="0"/>
          </a:p>
          <a:p>
            <a:pPr lvl="2"/>
            <a:r>
              <a:rPr lang="zh-CN" altLang="en-US" dirty="0"/>
              <a:t>类间方差最大</a:t>
            </a:r>
            <a:endParaRPr lang="en-US" altLang="zh-CN" dirty="0"/>
          </a:p>
          <a:p>
            <a:pPr lvl="1"/>
            <a:endParaRPr lang="zh-CN" altLang="en-US" dirty="0"/>
          </a:p>
        </p:txBody>
      </p:sp>
      <p:graphicFrame>
        <p:nvGraphicFramePr>
          <p:cNvPr id="5" name="对象 4">
            <a:extLst>
              <a:ext uri="{FF2B5EF4-FFF2-40B4-BE49-F238E27FC236}">
                <a16:creationId xmlns:a16="http://schemas.microsoft.com/office/drawing/2014/main" id="{4A7D9B86-D92A-4EEC-BE8A-F2C487D08839}"/>
              </a:ext>
            </a:extLst>
          </p:cNvPr>
          <p:cNvGraphicFramePr>
            <a:graphicFrameLocks noChangeAspect="1"/>
          </p:cNvGraphicFramePr>
          <p:nvPr>
            <p:extLst>
              <p:ext uri="{D42A27DB-BD31-4B8C-83A1-F6EECF244321}">
                <p14:modId xmlns:p14="http://schemas.microsoft.com/office/powerpoint/2010/main" val="1328907275"/>
              </p:ext>
            </p:extLst>
          </p:nvPr>
        </p:nvGraphicFramePr>
        <p:xfrm>
          <a:off x="4355976" y="2348880"/>
          <a:ext cx="3672408" cy="3594639"/>
        </p:xfrm>
        <a:graphic>
          <a:graphicData uri="http://schemas.openxmlformats.org/presentationml/2006/ole">
            <mc:AlternateContent xmlns:mc="http://schemas.openxmlformats.org/markup-compatibility/2006">
              <mc:Choice xmlns:v="urn:schemas-microsoft-com:vml" Requires="v">
                <p:oleObj spid="_x0000_s3078" name="Visio" r:id="rId3" imgW="2999066" imgH="2936055" progId="Visio.Drawing.11">
                  <p:embed/>
                </p:oleObj>
              </mc:Choice>
              <mc:Fallback>
                <p:oleObj name="Visio" r:id="rId3" imgW="2999066" imgH="2936055" progId="Visio.Drawing.11">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2348880"/>
                        <a:ext cx="3672408" cy="3594639"/>
                      </a:xfrm>
                      <a:prstGeom prst="rect">
                        <a:avLst/>
                      </a:prstGeom>
                      <a:noFill/>
                    </p:spPr>
                  </p:pic>
                </p:oleObj>
              </mc:Fallback>
            </mc:AlternateContent>
          </a:graphicData>
        </a:graphic>
      </p:graphicFrame>
    </p:spTree>
    <p:extLst>
      <p:ext uri="{BB962C8B-B14F-4D97-AF65-F5344CB8AC3E}">
        <p14:creationId xmlns:p14="http://schemas.microsoft.com/office/powerpoint/2010/main" val="289807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BD6C6-6694-4ACA-A13E-AB78F0FC2BF3}"/>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73C29342-69C4-4BDE-BF1B-8E28ECC1C651}"/>
              </a:ext>
            </a:extLst>
          </p:cNvPr>
          <p:cNvSpPr>
            <a:spLocks noGrp="1"/>
          </p:cNvSpPr>
          <p:nvPr>
            <p:ph idx="1"/>
          </p:nvPr>
        </p:nvSpPr>
        <p:spPr/>
        <p:txBody>
          <a:bodyPr/>
          <a:lstStyle/>
          <a:p>
            <a:r>
              <a:rPr lang="zh-CN" altLang="en-US" dirty="0"/>
              <a:t>线性判别分析与特征空间</a:t>
            </a:r>
            <a:endParaRPr lang="en-US" altLang="zh-CN" dirty="0"/>
          </a:p>
          <a:p>
            <a:pPr lvl="1"/>
            <a:r>
              <a:rPr lang="zh-CN" altLang="en-US" dirty="0"/>
              <a:t>选择投影方向</a:t>
            </a:r>
            <a:endParaRPr lang="en-US" altLang="zh-CN" dirty="0"/>
          </a:p>
          <a:p>
            <a:pPr lvl="1"/>
            <a:endParaRPr lang="zh-CN" altLang="en-US" dirty="0"/>
          </a:p>
        </p:txBody>
      </p:sp>
      <p:pic>
        <p:nvPicPr>
          <p:cNvPr id="4" name="图片 3">
            <a:extLst>
              <a:ext uri="{FF2B5EF4-FFF2-40B4-BE49-F238E27FC236}">
                <a16:creationId xmlns:a16="http://schemas.microsoft.com/office/drawing/2014/main" id="{2D595001-27F6-4838-B07B-AFADBFC45AA8}"/>
              </a:ext>
            </a:extLst>
          </p:cNvPr>
          <p:cNvPicPr>
            <a:picLocks noChangeAspect="1"/>
          </p:cNvPicPr>
          <p:nvPr/>
        </p:nvPicPr>
        <p:blipFill>
          <a:blip r:embed="rId2"/>
          <a:stretch>
            <a:fillRect/>
          </a:stretch>
        </p:blipFill>
        <p:spPr>
          <a:xfrm>
            <a:off x="470915" y="2814552"/>
            <a:ext cx="8202170" cy="1228896"/>
          </a:xfrm>
          <a:prstGeom prst="rect">
            <a:avLst/>
          </a:prstGeom>
        </p:spPr>
      </p:pic>
      <p:pic>
        <p:nvPicPr>
          <p:cNvPr id="5" name="图片 4">
            <a:extLst>
              <a:ext uri="{FF2B5EF4-FFF2-40B4-BE49-F238E27FC236}">
                <a16:creationId xmlns:a16="http://schemas.microsoft.com/office/drawing/2014/main" id="{4F5F0E3A-9305-4B37-BA61-E456337899F0}"/>
              </a:ext>
            </a:extLst>
          </p:cNvPr>
          <p:cNvPicPr>
            <a:picLocks noChangeAspect="1"/>
          </p:cNvPicPr>
          <p:nvPr/>
        </p:nvPicPr>
        <p:blipFill>
          <a:blip r:embed="rId3"/>
          <a:stretch>
            <a:fillRect/>
          </a:stretch>
        </p:blipFill>
        <p:spPr>
          <a:xfrm>
            <a:off x="611560" y="4090824"/>
            <a:ext cx="6792273" cy="2333951"/>
          </a:xfrm>
          <a:prstGeom prst="rect">
            <a:avLst/>
          </a:prstGeom>
          <a:ln>
            <a:solidFill>
              <a:schemeClr val="accent1"/>
            </a:solidFill>
          </a:ln>
        </p:spPr>
      </p:pic>
      <p:pic>
        <p:nvPicPr>
          <p:cNvPr id="6" name="图片 5">
            <a:extLst>
              <a:ext uri="{FF2B5EF4-FFF2-40B4-BE49-F238E27FC236}">
                <a16:creationId xmlns:a16="http://schemas.microsoft.com/office/drawing/2014/main" id="{A0538131-1605-4DDE-8B7C-88910AF33682}"/>
              </a:ext>
            </a:extLst>
          </p:cNvPr>
          <p:cNvPicPr>
            <a:picLocks noChangeAspect="1"/>
          </p:cNvPicPr>
          <p:nvPr/>
        </p:nvPicPr>
        <p:blipFill>
          <a:blip r:embed="rId4"/>
          <a:stretch>
            <a:fillRect/>
          </a:stretch>
        </p:blipFill>
        <p:spPr>
          <a:xfrm>
            <a:off x="1691680" y="4967229"/>
            <a:ext cx="6868484" cy="1486107"/>
          </a:xfrm>
          <a:prstGeom prst="rect">
            <a:avLst/>
          </a:prstGeom>
          <a:ln>
            <a:solidFill>
              <a:schemeClr val="accent1"/>
            </a:solidFill>
          </a:ln>
        </p:spPr>
      </p:pic>
    </p:spTree>
    <p:extLst>
      <p:ext uri="{BB962C8B-B14F-4D97-AF65-F5344CB8AC3E}">
        <p14:creationId xmlns:p14="http://schemas.microsoft.com/office/powerpoint/2010/main" val="182007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BD6C6-6694-4ACA-A13E-AB78F0FC2BF3}"/>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73C29342-69C4-4BDE-BF1B-8E28ECC1C651}"/>
              </a:ext>
            </a:extLst>
          </p:cNvPr>
          <p:cNvSpPr>
            <a:spLocks noGrp="1"/>
          </p:cNvSpPr>
          <p:nvPr>
            <p:ph idx="1"/>
          </p:nvPr>
        </p:nvSpPr>
        <p:spPr/>
        <p:txBody>
          <a:bodyPr/>
          <a:lstStyle/>
          <a:p>
            <a:r>
              <a:rPr lang="zh-CN" altLang="en-US" dirty="0"/>
              <a:t>线性判别分析与特征空间</a:t>
            </a:r>
            <a:endParaRPr lang="en-US" altLang="zh-CN" dirty="0"/>
          </a:p>
          <a:p>
            <a:pPr lvl="1"/>
            <a:r>
              <a:rPr lang="zh-CN" altLang="en-US" dirty="0"/>
              <a:t>选择投影方向</a:t>
            </a:r>
            <a:endParaRPr lang="en-US" altLang="zh-CN" dirty="0"/>
          </a:p>
          <a:p>
            <a:pPr lvl="1"/>
            <a:endParaRPr lang="zh-CN" altLang="en-US" dirty="0"/>
          </a:p>
        </p:txBody>
      </p:sp>
      <p:pic>
        <p:nvPicPr>
          <p:cNvPr id="7" name="图片 6">
            <a:extLst>
              <a:ext uri="{FF2B5EF4-FFF2-40B4-BE49-F238E27FC236}">
                <a16:creationId xmlns:a16="http://schemas.microsoft.com/office/drawing/2014/main" id="{26095B74-1959-4F12-B09A-DC943119C629}"/>
              </a:ext>
            </a:extLst>
          </p:cNvPr>
          <p:cNvPicPr>
            <a:picLocks noChangeAspect="1"/>
          </p:cNvPicPr>
          <p:nvPr/>
        </p:nvPicPr>
        <p:blipFill>
          <a:blip r:embed="rId2"/>
          <a:stretch>
            <a:fillRect/>
          </a:stretch>
        </p:blipFill>
        <p:spPr>
          <a:xfrm>
            <a:off x="585231" y="2780928"/>
            <a:ext cx="7973538" cy="2638793"/>
          </a:xfrm>
          <a:prstGeom prst="rect">
            <a:avLst/>
          </a:prstGeom>
          <a:ln>
            <a:solidFill>
              <a:schemeClr val="accent1"/>
            </a:solidFill>
          </a:ln>
        </p:spPr>
      </p:pic>
      <p:pic>
        <p:nvPicPr>
          <p:cNvPr id="8" name="图片 7">
            <a:extLst>
              <a:ext uri="{FF2B5EF4-FFF2-40B4-BE49-F238E27FC236}">
                <a16:creationId xmlns:a16="http://schemas.microsoft.com/office/drawing/2014/main" id="{E007E4FF-B667-4120-BEFA-88175F74CE8E}"/>
              </a:ext>
            </a:extLst>
          </p:cNvPr>
          <p:cNvPicPr>
            <a:picLocks noChangeAspect="1"/>
          </p:cNvPicPr>
          <p:nvPr/>
        </p:nvPicPr>
        <p:blipFill>
          <a:blip r:embed="rId3"/>
          <a:stretch>
            <a:fillRect/>
          </a:stretch>
        </p:blipFill>
        <p:spPr>
          <a:xfrm>
            <a:off x="1532830" y="3916251"/>
            <a:ext cx="7287642" cy="2753109"/>
          </a:xfrm>
          <a:prstGeom prst="rect">
            <a:avLst/>
          </a:prstGeom>
          <a:ln>
            <a:solidFill>
              <a:schemeClr val="accent1"/>
            </a:solidFill>
          </a:ln>
        </p:spPr>
      </p:pic>
    </p:spTree>
    <p:extLst>
      <p:ext uri="{BB962C8B-B14F-4D97-AF65-F5344CB8AC3E}">
        <p14:creationId xmlns:p14="http://schemas.microsoft.com/office/powerpoint/2010/main" val="9878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BD6C6-6694-4ACA-A13E-AB78F0FC2BF3}"/>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73C29342-69C4-4BDE-BF1B-8E28ECC1C651}"/>
              </a:ext>
            </a:extLst>
          </p:cNvPr>
          <p:cNvSpPr>
            <a:spLocks noGrp="1"/>
          </p:cNvSpPr>
          <p:nvPr>
            <p:ph idx="1"/>
          </p:nvPr>
        </p:nvSpPr>
        <p:spPr/>
        <p:txBody>
          <a:bodyPr/>
          <a:lstStyle/>
          <a:p>
            <a:r>
              <a:rPr lang="zh-CN" altLang="en-US" dirty="0"/>
              <a:t>线性判别分析与特征空间</a:t>
            </a:r>
            <a:endParaRPr lang="en-US" altLang="zh-CN" dirty="0"/>
          </a:p>
          <a:p>
            <a:pPr lvl="1"/>
            <a:r>
              <a:rPr lang="zh-CN" altLang="en-US" dirty="0"/>
              <a:t>选择投影方向</a:t>
            </a:r>
            <a:endParaRPr lang="en-US" altLang="zh-CN" dirty="0"/>
          </a:p>
          <a:p>
            <a:pPr lvl="1"/>
            <a:endParaRPr lang="zh-CN" altLang="en-US" dirty="0"/>
          </a:p>
        </p:txBody>
      </p:sp>
      <p:pic>
        <p:nvPicPr>
          <p:cNvPr id="4" name="图片 3">
            <a:extLst>
              <a:ext uri="{FF2B5EF4-FFF2-40B4-BE49-F238E27FC236}">
                <a16:creationId xmlns:a16="http://schemas.microsoft.com/office/drawing/2014/main" id="{B87EC75F-21E3-42C8-8F6B-8AB553F6C115}"/>
              </a:ext>
            </a:extLst>
          </p:cNvPr>
          <p:cNvPicPr>
            <a:picLocks noChangeAspect="1"/>
          </p:cNvPicPr>
          <p:nvPr/>
        </p:nvPicPr>
        <p:blipFill>
          <a:blip r:embed="rId2"/>
          <a:stretch>
            <a:fillRect/>
          </a:stretch>
        </p:blipFill>
        <p:spPr>
          <a:xfrm>
            <a:off x="551889" y="2758799"/>
            <a:ext cx="8040222" cy="2686425"/>
          </a:xfrm>
          <a:prstGeom prst="rect">
            <a:avLst/>
          </a:prstGeom>
          <a:ln>
            <a:solidFill>
              <a:schemeClr val="accent1"/>
            </a:solidFill>
          </a:ln>
        </p:spPr>
      </p:pic>
    </p:spTree>
    <p:extLst>
      <p:ext uri="{BB962C8B-B14F-4D97-AF65-F5344CB8AC3E}">
        <p14:creationId xmlns:p14="http://schemas.microsoft.com/office/powerpoint/2010/main" val="415375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BD6C6-6694-4ACA-A13E-AB78F0FC2BF3}"/>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73C29342-69C4-4BDE-BF1B-8E28ECC1C651}"/>
              </a:ext>
            </a:extLst>
          </p:cNvPr>
          <p:cNvSpPr>
            <a:spLocks noGrp="1"/>
          </p:cNvSpPr>
          <p:nvPr>
            <p:ph idx="1"/>
          </p:nvPr>
        </p:nvSpPr>
        <p:spPr/>
        <p:txBody>
          <a:bodyPr/>
          <a:lstStyle/>
          <a:p>
            <a:r>
              <a:rPr lang="zh-CN" altLang="en-US" dirty="0"/>
              <a:t>线性判别分析与特征空间</a:t>
            </a:r>
            <a:endParaRPr lang="en-US" altLang="zh-CN" dirty="0"/>
          </a:p>
          <a:p>
            <a:pPr lvl="1"/>
            <a:r>
              <a:rPr lang="zh-CN" altLang="en-US" dirty="0"/>
              <a:t>选择投影方向</a:t>
            </a:r>
            <a:endParaRPr lang="en-US" altLang="zh-CN" dirty="0"/>
          </a:p>
          <a:p>
            <a:pPr lvl="1"/>
            <a:endParaRPr lang="zh-CN" altLang="en-US" dirty="0"/>
          </a:p>
        </p:txBody>
      </p:sp>
      <p:pic>
        <p:nvPicPr>
          <p:cNvPr id="5" name="图片 4">
            <a:extLst>
              <a:ext uri="{FF2B5EF4-FFF2-40B4-BE49-F238E27FC236}">
                <a16:creationId xmlns:a16="http://schemas.microsoft.com/office/drawing/2014/main" id="{3F25257E-612E-4760-9E66-1407F4652CA3}"/>
              </a:ext>
            </a:extLst>
          </p:cNvPr>
          <p:cNvPicPr>
            <a:picLocks noChangeAspect="1"/>
          </p:cNvPicPr>
          <p:nvPr/>
        </p:nvPicPr>
        <p:blipFill>
          <a:blip r:embed="rId2"/>
          <a:stretch>
            <a:fillRect/>
          </a:stretch>
        </p:blipFill>
        <p:spPr>
          <a:xfrm>
            <a:off x="537599" y="1556792"/>
            <a:ext cx="8068801" cy="4515480"/>
          </a:xfrm>
          <a:prstGeom prst="rect">
            <a:avLst/>
          </a:prstGeom>
          <a:ln>
            <a:solidFill>
              <a:schemeClr val="accent1"/>
            </a:solidFill>
          </a:ln>
        </p:spPr>
      </p:pic>
    </p:spTree>
    <p:extLst>
      <p:ext uri="{BB962C8B-B14F-4D97-AF65-F5344CB8AC3E}">
        <p14:creationId xmlns:p14="http://schemas.microsoft.com/office/powerpoint/2010/main" val="351526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BD6C6-6694-4ACA-A13E-AB78F0FC2BF3}"/>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73C29342-69C4-4BDE-BF1B-8E28ECC1C651}"/>
              </a:ext>
            </a:extLst>
          </p:cNvPr>
          <p:cNvSpPr>
            <a:spLocks noGrp="1"/>
          </p:cNvSpPr>
          <p:nvPr>
            <p:ph idx="1"/>
          </p:nvPr>
        </p:nvSpPr>
        <p:spPr/>
        <p:txBody>
          <a:bodyPr/>
          <a:lstStyle/>
          <a:p>
            <a:r>
              <a:rPr lang="zh-CN" altLang="en-US" dirty="0"/>
              <a:t>线性判别分析与特征空间</a:t>
            </a:r>
            <a:endParaRPr lang="en-US" altLang="zh-CN" dirty="0"/>
          </a:p>
          <a:p>
            <a:pPr lvl="1"/>
            <a:r>
              <a:rPr lang="zh-CN" altLang="en-US" dirty="0"/>
              <a:t>选择投影方向</a:t>
            </a:r>
            <a:endParaRPr lang="en-US" altLang="zh-CN" dirty="0"/>
          </a:p>
          <a:p>
            <a:pPr lvl="1"/>
            <a:endParaRPr lang="zh-CN" altLang="en-US" dirty="0"/>
          </a:p>
        </p:txBody>
      </p:sp>
      <p:pic>
        <p:nvPicPr>
          <p:cNvPr id="4" name="图片 3">
            <a:extLst>
              <a:ext uri="{FF2B5EF4-FFF2-40B4-BE49-F238E27FC236}">
                <a16:creationId xmlns:a16="http://schemas.microsoft.com/office/drawing/2014/main" id="{E2152F67-C631-4870-A658-274AEB3DD6DA}"/>
              </a:ext>
            </a:extLst>
          </p:cNvPr>
          <p:cNvPicPr>
            <a:picLocks noChangeAspect="1"/>
          </p:cNvPicPr>
          <p:nvPr/>
        </p:nvPicPr>
        <p:blipFill>
          <a:blip r:embed="rId2"/>
          <a:stretch>
            <a:fillRect/>
          </a:stretch>
        </p:blipFill>
        <p:spPr>
          <a:xfrm>
            <a:off x="523310" y="476672"/>
            <a:ext cx="8097380" cy="5668166"/>
          </a:xfrm>
          <a:prstGeom prst="rect">
            <a:avLst/>
          </a:prstGeom>
          <a:ln>
            <a:solidFill>
              <a:schemeClr val="accent1"/>
            </a:solidFill>
          </a:ln>
        </p:spPr>
      </p:pic>
    </p:spTree>
    <p:extLst>
      <p:ext uri="{BB962C8B-B14F-4D97-AF65-F5344CB8AC3E}">
        <p14:creationId xmlns:p14="http://schemas.microsoft.com/office/powerpoint/2010/main" val="337103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78FAB-B2D8-48B8-9005-8661FB4852E1}"/>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5C2F03-FE53-4344-9551-83CDA73843D0}"/>
                  </a:ext>
                </a:extLst>
              </p:cNvPr>
              <p:cNvSpPr>
                <a:spLocks noGrp="1"/>
              </p:cNvSpPr>
              <p:nvPr>
                <p:ph idx="1"/>
              </p:nvPr>
            </p:nvSpPr>
            <p:spPr/>
            <p:txBody>
              <a:bodyPr>
                <a:normAutofit fontScale="92500" lnSpcReduction="20000"/>
              </a:bodyPr>
              <a:lstStyle/>
              <a:p>
                <a:r>
                  <a:rPr lang="zh-CN" altLang="en-US" dirty="0"/>
                  <a:t>线性判别分析与特征空间</a:t>
                </a:r>
              </a:p>
              <a:p>
                <a:pPr lvl="1"/>
                <a:r>
                  <a:rPr lang="zh-CN" altLang="en-US" dirty="0"/>
                  <a:t>线性判别分析分类器</a:t>
                </a:r>
                <a:endParaRPr lang="en-US" altLang="zh-CN" dirty="0"/>
              </a:p>
              <a:p>
                <a:pPr lvl="1"/>
                <a:r>
                  <a:rPr lang="zh-CN" altLang="en-US" dirty="0"/>
                  <a:t>原始训练集</a:t>
                </a:r>
                <a:endParaRPr lang="en-US" altLang="zh-CN" dirty="0"/>
              </a:p>
              <a:p>
                <a:pPr lvl="1"/>
                <a:endParaRPr lang="en-US" altLang="zh-CN" dirty="0"/>
              </a:p>
              <a:p>
                <a:pPr lvl="1"/>
                <a:r>
                  <a:rPr lang="zh-CN" altLang="en-US" dirty="0"/>
                  <a:t>最优投影向量</a:t>
                </a:r>
                <a:endParaRPr lang="en-US" altLang="zh-CN" dirty="0"/>
              </a:p>
              <a:p>
                <a:pPr lvl="1"/>
                <a:endParaRPr lang="en-US" altLang="zh-CN" dirty="0"/>
              </a:p>
              <a:p>
                <a:pPr lvl="1"/>
                <a:r>
                  <a:rPr lang="zh-CN" altLang="en-US" dirty="0"/>
                  <a:t>投影</a:t>
                </a:r>
                <a:endParaRPr lang="en-US" altLang="zh-CN" dirty="0"/>
              </a:p>
              <a:p>
                <a:pPr lvl="1"/>
                <a:endParaRPr lang="en-US" altLang="zh-CN" dirty="0"/>
              </a:p>
              <a:p>
                <a:pPr lvl="1"/>
                <a:r>
                  <a:rPr lang="zh-CN" altLang="en-US" dirty="0"/>
                  <a:t>投影后的数据集</a:t>
                </a:r>
                <a:endParaRPr lang="en-US" altLang="zh-CN" dirty="0"/>
              </a:p>
              <a:p>
                <a:pPr lvl="1"/>
                <a:endParaRPr lang="en-US" altLang="zh-CN" dirty="0"/>
              </a:p>
              <a:p>
                <a:pPr lvl="1"/>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基于一维特征训练集</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𝑡𝑟𝑎𝑖𝑛</m:t>
                        </m:r>
                      </m:sub>
                      <m:sup>
                        <m:r>
                          <a:rPr lang="en-US" altLang="zh-CN" sz="2800" i="1">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en-US" dirty="0"/>
                  <a:t>设计分类器</a:t>
                </a:r>
                <a:endParaRPr lang="en-US" altLang="zh-CN" dirty="0"/>
              </a:p>
            </p:txBody>
          </p:sp>
        </mc:Choice>
        <mc:Fallback xmlns="">
          <p:sp>
            <p:nvSpPr>
              <p:cNvPr id="3" name="内容占位符 2">
                <a:extLst>
                  <a:ext uri="{FF2B5EF4-FFF2-40B4-BE49-F238E27FC236}">
                    <a16:creationId xmlns:a16="http://schemas.microsoft.com/office/drawing/2014/main" id="{FF5C2F03-FE53-4344-9551-83CDA73843D0}"/>
                  </a:ext>
                </a:extLst>
              </p:cNvPr>
              <p:cNvSpPr>
                <a:spLocks noGrp="1" noRot="1" noChangeAspect="1" noMove="1" noResize="1" noEditPoints="1" noAdjustHandles="1" noChangeArrowheads="1" noChangeShapeType="1" noTextEdit="1"/>
              </p:cNvSpPr>
              <p:nvPr>
                <p:ph idx="1"/>
              </p:nvPr>
            </p:nvSpPr>
            <p:spPr>
              <a:blipFill>
                <a:blip r:embed="rId2"/>
                <a:stretch>
                  <a:fillRect l="-1481" t="-4313" b="-6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EAD1F18-B8E2-4A54-8323-E8C1ECD66D41}"/>
                  </a:ext>
                </a:extLst>
              </p:cNvPr>
              <p:cNvSpPr txBox="1"/>
              <p:nvPr/>
            </p:nvSpPr>
            <p:spPr>
              <a:xfrm>
                <a:off x="4716016" y="2420888"/>
                <a:ext cx="42484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B050"/>
                              </a:solidFill>
                              <a:latin typeface="Cambria Math" panose="02040503050406030204" pitchFamily="18" charset="0"/>
                            </a:rPr>
                          </m:ctrlPr>
                        </m:sSubPr>
                        <m:e>
                          <m:r>
                            <a:rPr lang="zh-CN" altLang="en-US" i="1">
                              <a:solidFill>
                                <a:srgbClr val="00B050"/>
                              </a:solidFill>
                              <a:latin typeface="Cambria Math" panose="02040503050406030204" pitchFamily="18" charset="0"/>
                            </a:rPr>
                            <m:t>𝐷</m:t>
                          </m:r>
                        </m:e>
                        <m:sub>
                          <m:r>
                            <a:rPr lang="zh-CN" altLang="en-US" i="1">
                              <a:solidFill>
                                <a:srgbClr val="00B050"/>
                              </a:solidFill>
                              <a:latin typeface="Cambria Math" panose="02040503050406030204" pitchFamily="18" charset="0"/>
                            </a:rPr>
                            <m:t>𝑡𝑟𝑎𝑖𝑛</m:t>
                          </m:r>
                        </m:sub>
                      </m:sSub>
                      <m:r>
                        <a:rPr lang="zh-CN" altLang="en-US" i="0">
                          <a:solidFill>
                            <a:srgbClr val="00B050"/>
                          </a:solidFill>
                          <a:latin typeface="Cambria Math" panose="02040503050406030204" pitchFamily="18" charset="0"/>
                        </a:rPr>
                        <m:t>=</m:t>
                      </m:r>
                      <m:d>
                        <m:dPr>
                          <m:begChr m:val="{"/>
                          <m:endChr m:val="}"/>
                          <m:ctrlPr>
                            <a:rPr lang="zh-CN" altLang="en-US" i="1">
                              <a:solidFill>
                                <a:srgbClr val="00B050"/>
                              </a:solidFill>
                              <a:latin typeface="Cambria Math" panose="02040503050406030204" pitchFamily="18" charset="0"/>
                            </a:rPr>
                          </m:ctrlPr>
                        </m:dPr>
                        <m:e>
                          <m:d>
                            <m:dPr>
                              <m:ctrlPr>
                                <a:rPr lang="zh-CN" altLang="en-US" i="1">
                                  <a:solidFill>
                                    <a:srgbClr val="00B050"/>
                                  </a:solidFill>
                                  <a:latin typeface="Cambria Math" panose="02040503050406030204" pitchFamily="18" charset="0"/>
                                </a:rPr>
                              </m:ctrlPr>
                            </m:dPr>
                            <m:e>
                              <m:sSub>
                                <m:sSubPr>
                                  <m:ctrlPr>
                                    <a:rPr lang="zh-CN" altLang="en-US"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0">
                                      <a:solidFill>
                                        <a:srgbClr val="00B050"/>
                                      </a:solidFill>
                                      <a:latin typeface="Cambria Math" panose="02040503050406030204" pitchFamily="18" charset="0"/>
                                    </a:rPr>
                                    <m:t>1</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0">
                                      <a:solidFill>
                                        <a:srgbClr val="00B050"/>
                                      </a:solidFill>
                                      <a:latin typeface="Cambria Math" panose="02040503050406030204" pitchFamily="18" charset="0"/>
                                    </a:rPr>
                                    <m:t>1</m:t>
                                  </m:r>
                                </m:sub>
                              </m:sSub>
                            </m:e>
                          </m:d>
                          <m:r>
                            <a:rPr lang="zh-CN" altLang="en-US" b="0" i="0">
                              <a:solidFill>
                                <a:srgbClr val="00B050"/>
                              </a:solidFill>
                              <a:latin typeface="Cambria Math" panose="02040503050406030204" pitchFamily="18" charset="0"/>
                            </a:rPr>
                            <m:t>, </m:t>
                          </m:r>
                          <m:d>
                            <m:dPr>
                              <m:ctrlPr>
                                <a:rPr lang="zh-CN" altLang="en-US" b="0" i="1">
                                  <a:solidFill>
                                    <a:srgbClr val="00B050"/>
                                  </a:solidFill>
                                  <a:latin typeface="Cambria Math" panose="02040503050406030204" pitchFamily="18" charset="0"/>
                                </a:rPr>
                              </m:ctrlPr>
                            </m:dPr>
                            <m:e>
                              <m:sSub>
                                <m:sSubPr>
                                  <m:ctrlPr>
                                    <a:rPr lang="zh-CN" altLang="en-US" b="0"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0">
                                      <a:solidFill>
                                        <a:srgbClr val="00B050"/>
                                      </a:solidFill>
                                      <a:latin typeface="Cambria Math" panose="02040503050406030204" pitchFamily="18" charset="0"/>
                                    </a:rPr>
                                    <m:t>2</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0">
                                      <a:solidFill>
                                        <a:srgbClr val="00B050"/>
                                      </a:solidFill>
                                      <a:latin typeface="Cambria Math" panose="02040503050406030204" pitchFamily="18" charset="0"/>
                                    </a:rPr>
                                    <m:t>2</m:t>
                                  </m:r>
                                </m:sub>
                              </m:sSub>
                            </m:e>
                          </m:d>
                          <m:r>
                            <a:rPr lang="zh-CN" altLang="en-US" b="0" i="0">
                              <a:solidFill>
                                <a:srgbClr val="00B050"/>
                              </a:solidFill>
                              <a:latin typeface="Cambria Math" panose="02040503050406030204" pitchFamily="18" charset="0"/>
                            </a:rPr>
                            <m:t>,…, </m:t>
                          </m:r>
                          <m:d>
                            <m:dPr>
                              <m:ctrlPr>
                                <a:rPr lang="zh-CN" altLang="en-US" b="0" i="1">
                                  <a:solidFill>
                                    <a:srgbClr val="00B050"/>
                                  </a:solidFill>
                                  <a:latin typeface="Cambria Math" panose="02040503050406030204" pitchFamily="18" charset="0"/>
                                </a:rPr>
                              </m:ctrlPr>
                            </m:dPr>
                            <m:e>
                              <m:sSub>
                                <m:sSubPr>
                                  <m:ctrlPr>
                                    <a:rPr lang="zh-CN" altLang="en-US" b="0"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1">
                                      <a:solidFill>
                                        <a:srgbClr val="00B050"/>
                                      </a:solidFill>
                                      <a:latin typeface="Cambria Math" panose="02040503050406030204" pitchFamily="18" charset="0"/>
                                    </a:rPr>
                                    <m:t>𝑚</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1">
                                      <a:solidFill>
                                        <a:srgbClr val="00B050"/>
                                      </a:solidFill>
                                      <a:latin typeface="Cambria Math" panose="02040503050406030204" pitchFamily="18" charset="0"/>
                                    </a:rPr>
                                    <m:t>𝑚</m:t>
                                  </m:r>
                                </m:sub>
                              </m:sSub>
                            </m:e>
                          </m:d>
                        </m:e>
                      </m:d>
                    </m:oMath>
                  </m:oMathPara>
                </a14:m>
                <a:endParaRPr lang="zh-CN" altLang="en-US" dirty="0">
                  <a:solidFill>
                    <a:srgbClr val="00B050"/>
                  </a:solidFill>
                </a:endParaRPr>
              </a:p>
            </p:txBody>
          </p:sp>
        </mc:Choice>
        <mc:Fallback xmlns="">
          <p:sp>
            <p:nvSpPr>
              <p:cNvPr id="4" name="文本框 3">
                <a:extLst>
                  <a:ext uri="{FF2B5EF4-FFF2-40B4-BE49-F238E27FC236}">
                    <a16:creationId xmlns:a16="http://schemas.microsoft.com/office/drawing/2014/main" id="{7EAD1F18-B8E2-4A54-8323-E8C1ECD66D41}"/>
                  </a:ext>
                </a:extLst>
              </p:cNvPr>
              <p:cNvSpPr txBox="1">
                <a:spLocks noRot="1" noChangeAspect="1" noMove="1" noResize="1" noEditPoints="1" noAdjustHandles="1" noChangeArrowheads="1" noChangeShapeType="1" noTextEdit="1"/>
              </p:cNvSpPr>
              <p:nvPr/>
            </p:nvSpPr>
            <p:spPr>
              <a:xfrm>
                <a:off x="4716016" y="2420888"/>
                <a:ext cx="4248472" cy="369332"/>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949845D-BE26-4889-A8EC-30A453F30181}"/>
                  </a:ext>
                </a:extLst>
              </p:cNvPr>
              <p:cNvSpPr txBox="1"/>
              <p:nvPr/>
            </p:nvSpPr>
            <p:spPr>
              <a:xfrm>
                <a:off x="4716016" y="4787860"/>
                <a:ext cx="40679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0000"/>
                              </a:solidFill>
                              <a:latin typeface="Cambria Math" panose="02040503050406030204" pitchFamily="18" charset="0"/>
                            </a:rPr>
                          </m:ctrlPr>
                        </m:sSubSupPr>
                        <m:e>
                          <m:r>
                            <a:rPr lang="zh-CN" altLang="en-US" i="1">
                              <a:solidFill>
                                <a:srgbClr val="FF0000"/>
                              </a:solidFill>
                              <a:latin typeface="Cambria Math" panose="02040503050406030204" pitchFamily="18" charset="0"/>
                            </a:rPr>
                            <m:t>𝐷</m:t>
                          </m:r>
                        </m:e>
                        <m:sub>
                          <m:r>
                            <a:rPr lang="zh-CN" altLang="en-US" i="1">
                              <a:solidFill>
                                <a:srgbClr val="FF0000"/>
                              </a:solidFill>
                              <a:latin typeface="Cambria Math" panose="02040503050406030204" pitchFamily="18" charset="0"/>
                            </a:rPr>
                            <m:t>𝑡𝑟𝑎𝑖𝑛</m:t>
                          </m:r>
                        </m:sub>
                        <m:sup>
                          <m:r>
                            <a:rPr lang="zh-CN" altLang="en-US" i="0">
                              <a:solidFill>
                                <a:srgbClr val="FF0000"/>
                              </a:solidFill>
                              <a:latin typeface="Cambria Math" panose="02040503050406030204" pitchFamily="18" charset="0"/>
                            </a:rPr>
                            <m:t>′</m:t>
                          </m:r>
                        </m:sup>
                      </m:sSubSup>
                      <m:r>
                        <a:rPr lang="zh-CN" altLang="en-US" i="0">
                          <a:solidFill>
                            <a:srgbClr val="FF0000"/>
                          </a:solidFill>
                          <a:latin typeface="Cambria Math" panose="02040503050406030204" pitchFamily="18" charset="0"/>
                        </a:rPr>
                        <m:t>=</m:t>
                      </m:r>
                      <m:d>
                        <m:dPr>
                          <m:begChr m:val="{"/>
                          <m:endChr m:val="}"/>
                          <m:ctrlPr>
                            <a:rPr lang="zh-CN" altLang="en-US" i="1">
                              <a:solidFill>
                                <a:srgbClr val="FF0000"/>
                              </a:solidFill>
                              <a:latin typeface="Cambria Math" panose="02040503050406030204" pitchFamily="18" charset="0"/>
                            </a:rPr>
                          </m:ctrlPr>
                        </m:dPr>
                        <m:e>
                          <m:d>
                            <m:dPr>
                              <m:ctrlPr>
                                <a:rPr lang="zh-CN" altLang="en-US" i="1">
                                  <a:solidFill>
                                    <a:srgbClr val="FF0000"/>
                                  </a:solidFill>
                                  <a:latin typeface="Cambria Math" panose="02040503050406030204" pitchFamily="18" charset="0"/>
                                </a:rPr>
                              </m:ctrlPr>
                            </m:d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𝑧</m:t>
                                  </m:r>
                                </m:e>
                                <m:sub>
                                  <m:r>
                                    <a:rPr lang="zh-CN" altLang="en-US" i="0">
                                      <a:solidFill>
                                        <a:srgbClr val="FF0000"/>
                                      </a:solidFill>
                                      <a:latin typeface="Cambria Math" panose="02040503050406030204" pitchFamily="18" charset="0"/>
                                    </a:rPr>
                                    <m:t>1</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𝑦</m:t>
                                  </m:r>
                                </m:e>
                                <m:sub>
                                  <m:r>
                                    <a:rPr lang="zh-CN" altLang="en-US" i="0">
                                      <a:solidFill>
                                        <a:srgbClr val="FF0000"/>
                                      </a:solidFill>
                                      <a:latin typeface="Cambria Math" panose="02040503050406030204" pitchFamily="18" charset="0"/>
                                    </a:rPr>
                                    <m:t>1</m:t>
                                  </m:r>
                                </m:sub>
                              </m:sSub>
                            </m:e>
                          </m:d>
                          <m:r>
                            <a:rPr lang="zh-CN" altLang="en-US" i="0">
                              <a:solidFill>
                                <a:srgbClr val="FF0000"/>
                              </a:solidFill>
                              <a:latin typeface="Cambria Math" panose="02040503050406030204" pitchFamily="18" charset="0"/>
                            </a:rPr>
                            <m:t>, </m:t>
                          </m:r>
                          <m:d>
                            <m:dPr>
                              <m:ctrlPr>
                                <a:rPr lang="zh-CN" altLang="en-US" i="1">
                                  <a:solidFill>
                                    <a:srgbClr val="FF0000"/>
                                  </a:solidFill>
                                  <a:latin typeface="Cambria Math" panose="02040503050406030204" pitchFamily="18" charset="0"/>
                                </a:rPr>
                              </m:ctrlPr>
                            </m:d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𝑧</m:t>
                                  </m:r>
                                </m:e>
                                <m:sub>
                                  <m:r>
                                    <a:rPr lang="zh-CN" altLang="en-US" i="0">
                                      <a:solidFill>
                                        <a:srgbClr val="FF0000"/>
                                      </a:solidFill>
                                      <a:latin typeface="Cambria Math" panose="02040503050406030204" pitchFamily="18" charset="0"/>
                                    </a:rPr>
                                    <m:t>2</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𝑦</m:t>
                                  </m:r>
                                </m:e>
                                <m:sub>
                                  <m:r>
                                    <a:rPr lang="zh-CN" altLang="en-US" i="0">
                                      <a:solidFill>
                                        <a:srgbClr val="FF0000"/>
                                      </a:solidFill>
                                      <a:latin typeface="Cambria Math" panose="02040503050406030204" pitchFamily="18" charset="0"/>
                                    </a:rPr>
                                    <m:t>2</m:t>
                                  </m:r>
                                </m:sub>
                              </m:sSub>
                            </m:e>
                          </m:d>
                          <m:r>
                            <a:rPr lang="zh-CN" altLang="en-US" i="0">
                              <a:solidFill>
                                <a:srgbClr val="FF0000"/>
                              </a:solidFill>
                              <a:latin typeface="Cambria Math" panose="02040503050406030204" pitchFamily="18" charset="0"/>
                            </a:rPr>
                            <m:t>,…, </m:t>
                          </m:r>
                          <m:d>
                            <m:dPr>
                              <m:ctrlPr>
                                <a:rPr lang="zh-CN" altLang="en-US" i="1">
                                  <a:solidFill>
                                    <a:srgbClr val="FF0000"/>
                                  </a:solidFill>
                                  <a:latin typeface="Cambria Math" panose="02040503050406030204" pitchFamily="18" charset="0"/>
                                </a:rPr>
                              </m:ctrlPr>
                            </m:d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𝑧</m:t>
                                  </m:r>
                                </m:e>
                                <m:sub>
                                  <m:r>
                                    <a:rPr lang="zh-CN" altLang="en-US" i="1">
                                      <a:solidFill>
                                        <a:srgbClr val="FF0000"/>
                                      </a:solidFill>
                                      <a:latin typeface="Cambria Math" panose="02040503050406030204" pitchFamily="18" charset="0"/>
                                    </a:rPr>
                                    <m:t>𝑚</m:t>
                                  </m:r>
                                </m:sub>
                              </m:sSub>
                              <m:r>
                                <a:rPr lang="zh-CN" altLang="en-US" i="0">
                                  <a:solidFill>
                                    <a:srgbClr val="FF0000"/>
                                  </a:solidFill>
                                  <a:latin typeface="Cambria Math" panose="02040503050406030204" pitchFamily="18" charset="0"/>
                                </a:rPr>
                                <m:t>,</m:t>
                              </m:r>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𝑦</m:t>
                                  </m:r>
                                </m:e>
                                <m:sub>
                                  <m:r>
                                    <a:rPr lang="zh-CN" altLang="en-US" i="1">
                                      <a:solidFill>
                                        <a:srgbClr val="FF0000"/>
                                      </a:solidFill>
                                      <a:latin typeface="Cambria Math" panose="02040503050406030204" pitchFamily="18" charset="0"/>
                                    </a:rPr>
                                    <m:t>𝑚</m:t>
                                  </m:r>
                                </m:sub>
                              </m:sSub>
                            </m:e>
                          </m:d>
                        </m:e>
                      </m:d>
                    </m:oMath>
                  </m:oMathPara>
                </a14:m>
                <a:endParaRPr lang="zh-CN" altLang="en-US" dirty="0">
                  <a:solidFill>
                    <a:srgbClr val="FF0000"/>
                  </a:solidFill>
                </a:endParaRPr>
              </a:p>
            </p:txBody>
          </p:sp>
        </mc:Choice>
        <mc:Fallback xmlns="">
          <p:sp>
            <p:nvSpPr>
              <p:cNvPr id="6" name="文本框 5">
                <a:extLst>
                  <a:ext uri="{FF2B5EF4-FFF2-40B4-BE49-F238E27FC236}">
                    <a16:creationId xmlns:a16="http://schemas.microsoft.com/office/drawing/2014/main" id="{C949845D-BE26-4889-A8EC-30A453F30181}"/>
                  </a:ext>
                </a:extLst>
              </p:cNvPr>
              <p:cNvSpPr txBox="1">
                <a:spLocks noRot="1" noChangeAspect="1" noMove="1" noResize="1" noEditPoints="1" noAdjustHandles="1" noChangeArrowheads="1" noChangeShapeType="1" noTextEdit="1"/>
              </p:cNvSpPr>
              <p:nvPr/>
            </p:nvSpPr>
            <p:spPr>
              <a:xfrm>
                <a:off x="4716016" y="4787860"/>
                <a:ext cx="4067944" cy="369332"/>
              </a:xfrm>
              <a:prstGeom prst="rect">
                <a:avLst/>
              </a:prstGeom>
              <a:blipFill>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E842737-CA8A-4E99-BAE5-93CC77C32995}"/>
                  </a:ext>
                </a:extLst>
              </p:cNvPr>
              <p:cNvSpPr txBox="1"/>
              <p:nvPr/>
            </p:nvSpPr>
            <p:spPr>
              <a:xfrm>
                <a:off x="4590256" y="3861048"/>
                <a:ext cx="3798168" cy="751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836967"/>
                              </a:solidFill>
                              <a:latin typeface="Cambria Math" panose="02040503050406030204" pitchFamily="18" charset="0"/>
                            </a:rPr>
                          </m:ctrlPr>
                        </m:sSubPr>
                        <m:e>
                          <m:r>
                            <a:rPr lang="zh-CN" altLang="en-US" sz="2000" i="1">
                              <a:latin typeface="Cambria Math" panose="02040503050406030204" pitchFamily="18" charset="0"/>
                            </a:rPr>
                            <m:t>𝑧</m:t>
                          </m:r>
                        </m:e>
                        <m:sub>
                          <m:r>
                            <a:rPr lang="zh-CN" altLang="en-US" sz="2000" i="1">
                              <a:latin typeface="Cambria Math" panose="02040503050406030204" pitchFamily="18" charset="0"/>
                            </a:rPr>
                            <m:t>𝑖</m:t>
                          </m:r>
                        </m:sub>
                      </m:sSub>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sSup>
                            <m:sSupPr>
                              <m:ctrlPr>
                                <a:rPr lang="zh-CN" altLang="en-US" sz="2000" i="1">
                                  <a:solidFill>
                                    <a:srgbClr val="836967"/>
                                  </a:solidFill>
                                  <a:latin typeface="Cambria Math" panose="02040503050406030204" pitchFamily="18" charset="0"/>
                                </a:rPr>
                              </m:ctrlPr>
                            </m:sSupPr>
                            <m:e>
                              <m:d>
                                <m:dPr>
                                  <m:ctrlPr>
                                    <a:rPr lang="zh-CN" altLang="en-US" sz="2000" i="1">
                                      <a:latin typeface="Cambria Math" panose="02040503050406030204" pitchFamily="18" charset="0"/>
                                    </a:rPr>
                                  </m:ctrlPr>
                                </m:dPr>
                                <m:e>
                                  <m:sSup>
                                    <m:sSupPr>
                                      <m:ctrlPr>
                                        <a:rPr lang="zh-CN" altLang="en-US" sz="2000" i="1">
                                          <a:solidFill>
                                            <a:srgbClr val="836967"/>
                                          </a:solidFill>
                                          <a:latin typeface="Cambria Math" panose="02040503050406030204" pitchFamily="18" charset="0"/>
                                        </a:rPr>
                                      </m:ctrlPr>
                                    </m:sSupPr>
                                    <m:e>
                                      <m:r>
                                        <a:rPr lang="zh-CN" altLang="en-US" sz="2000" b="1" i="1">
                                          <a:latin typeface="Cambria Math" panose="02040503050406030204" pitchFamily="18" charset="0"/>
                                        </a:rPr>
                                        <m:t>𝝎</m:t>
                                      </m:r>
                                    </m:e>
                                    <m:sup>
                                      <m:r>
                                        <a:rPr lang="zh-CN" altLang="en-US" sz="2000" b="0" i="0">
                                          <a:latin typeface="Cambria Math" panose="02040503050406030204" pitchFamily="18" charset="0"/>
                                        </a:rPr>
                                        <m:t>∗</m:t>
                                      </m:r>
                                    </m:sup>
                                  </m:sSup>
                                </m:e>
                              </m:d>
                            </m:e>
                            <m:sup>
                              <m:r>
                                <a:rPr lang="zh-CN" altLang="en-US" sz="2000" b="0" i="1">
                                  <a:latin typeface="Cambria Math" panose="02040503050406030204" pitchFamily="18" charset="0"/>
                                </a:rPr>
                                <m:t>𝑇</m:t>
                              </m:r>
                            </m:sup>
                          </m:sSup>
                          <m:sSub>
                            <m:sSubPr>
                              <m:ctrlPr>
                                <a:rPr lang="zh-CN" altLang="en-US" sz="2000" b="0" i="1">
                                  <a:solidFill>
                                    <a:srgbClr val="836967"/>
                                  </a:solidFill>
                                  <a:latin typeface="Cambria Math" panose="02040503050406030204" pitchFamily="18" charset="0"/>
                                </a:rPr>
                              </m:ctrlPr>
                            </m:sSubPr>
                            <m:e>
                              <m:r>
                                <a:rPr lang="zh-CN" altLang="en-US" sz="2000" b="1" i="1">
                                  <a:latin typeface="Cambria Math" panose="02040503050406030204" pitchFamily="18" charset="0"/>
                                </a:rPr>
                                <m:t>𝒙</m:t>
                              </m:r>
                            </m:e>
                            <m:sub>
                              <m:r>
                                <a:rPr lang="zh-CN" altLang="en-US" sz="2000" b="0" i="1">
                                  <a:latin typeface="Cambria Math" panose="02040503050406030204" pitchFamily="18" charset="0"/>
                                </a:rPr>
                                <m:t>𝑖</m:t>
                              </m:r>
                            </m:sub>
                          </m:sSub>
                        </m:num>
                        <m:den>
                          <m:d>
                            <m:dPr>
                              <m:begChr m:val="‖"/>
                              <m:endChr m:val="‖"/>
                              <m:ctrlPr>
                                <a:rPr lang="zh-CN" altLang="en-US" sz="2000" b="0" i="1">
                                  <a:solidFill>
                                    <a:srgbClr val="836967"/>
                                  </a:solidFill>
                                  <a:latin typeface="Cambria Math" panose="02040503050406030204" pitchFamily="18" charset="0"/>
                                </a:rPr>
                              </m:ctrlPr>
                            </m:dPr>
                            <m:e>
                              <m:sSup>
                                <m:sSupPr>
                                  <m:ctrlPr>
                                    <a:rPr lang="zh-CN" altLang="en-US" sz="2000" b="0" i="1">
                                      <a:solidFill>
                                        <a:srgbClr val="836967"/>
                                      </a:solidFill>
                                      <a:latin typeface="Cambria Math" panose="02040503050406030204" pitchFamily="18" charset="0"/>
                                    </a:rPr>
                                  </m:ctrlPr>
                                </m:sSupPr>
                                <m:e>
                                  <m:r>
                                    <a:rPr lang="zh-CN" altLang="en-US" sz="2000" b="1" i="1">
                                      <a:latin typeface="Cambria Math" panose="02040503050406030204" pitchFamily="18" charset="0"/>
                                    </a:rPr>
                                    <m:t>𝝎</m:t>
                                  </m:r>
                                </m:e>
                                <m:sup>
                                  <m:r>
                                    <a:rPr lang="zh-CN" altLang="en-US" sz="2000" b="0" i="0">
                                      <a:latin typeface="Cambria Math" panose="02040503050406030204" pitchFamily="18" charset="0"/>
                                    </a:rPr>
                                    <m:t>∗</m:t>
                                  </m:r>
                                </m:sup>
                              </m:sSup>
                            </m:e>
                          </m:d>
                        </m:den>
                      </m:f>
                      <m:r>
                        <a:rPr lang="zh-CN" altLang="en-US" sz="2000" b="0" i="0">
                          <a:latin typeface="Cambria Math" panose="02040503050406030204" pitchFamily="18" charset="0"/>
                        </a:rPr>
                        <m:t>，</m:t>
                      </m:r>
                      <m:r>
                        <a:rPr lang="zh-CN" altLang="en-US" sz="2000" b="0" i="1">
                          <a:latin typeface="Cambria Math" panose="02040503050406030204" pitchFamily="18" charset="0"/>
                        </a:rPr>
                        <m:t>𝑖</m:t>
                      </m:r>
                      <m:r>
                        <a:rPr lang="zh-CN" altLang="en-US" sz="2000" b="0" i="0">
                          <a:latin typeface="Cambria Math" panose="02040503050406030204" pitchFamily="18" charset="0"/>
                        </a:rPr>
                        <m:t>=1,2,…,</m:t>
                      </m:r>
                      <m:r>
                        <a:rPr lang="zh-CN" altLang="en-US" sz="2000" b="0" i="1">
                          <a:latin typeface="Cambria Math" panose="02040503050406030204" pitchFamily="18" charset="0"/>
                        </a:rPr>
                        <m:t>𝑚</m:t>
                      </m:r>
                      <m:r>
                        <a:rPr lang="zh-CN" altLang="en-US" sz="2000" b="0" i="0">
                          <a:latin typeface="Cambria Math" panose="02040503050406030204" pitchFamily="18" charset="0"/>
                        </a:rPr>
                        <m:t> .</m:t>
                      </m:r>
                    </m:oMath>
                  </m:oMathPara>
                </a14:m>
                <a:endParaRPr lang="zh-CN" altLang="en-US" sz="2000" dirty="0"/>
              </a:p>
            </p:txBody>
          </p:sp>
        </mc:Choice>
        <mc:Fallback xmlns="">
          <p:sp>
            <p:nvSpPr>
              <p:cNvPr id="8" name="文本框 7">
                <a:extLst>
                  <a:ext uri="{FF2B5EF4-FFF2-40B4-BE49-F238E27FC236}">
                    <a16:creationId xmlns:a16="http://schemas.microsoft.com/office/drawing/2014/main" id="{4E842737-CA8A-4E99-BAE5-93CC77C32995}"/>
                  </a:ext>
                </a:extLst>
              </p:cNvPr>
              <p:cNvSpPr txBox="1">
                <a:spLocks noRot="1" noChangeAspect="1" noMove="1" noResize="1" noEditPoints="1" noAdjustHandles="1" noChangeArrowheads="1" noChangeShapeType="1" noTextEdit="1"/>
              </p:cNvSpPr>
              <p:nvPr/>
            </p:nvSpPr>
            <p:spPr>
              <a:xfrm>
                <a:off x="4590256" y="3861048"/>
                <a:ext cx="3798168" cy="75136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DB566C1-CCED-4699-8049-6DB9A15D3E0E}"/>
                  </a:ext>
                </a:extLst>
              </p:cNvPr>
              <p:cNvSpPr txBox="1"/>
              <p:nvPr/>
            </p:nvSpPr>
            <p:spPr>
              <a:xfrm>
                <a:off x="4176464" y="3244334"/>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b="1" i="1" smtClean="0">
                              <a:solidFill>
                                <a:srgbClr val="836967"/>
                              </a:solidFill>
                              <a:latin typeface="Cambria Math" panose="02040503050406030204" pitchFamily="18" charset="0"/>
                            </a:rPr>
                          </m:ctrlPr>
                        </m:sSupPr>
                        <m:e>
                          <m:r>
                            <a:rPr lang="zh-CN" altLang="en-US" b="1" i="1">
                              <a:latin typeface="Cambria Math" panose="02040503050406030204" pitchFamily="18" charset="0"/>
                            </a:rPr>
                            <m:t>𝝎</m:t>
                          </m:r>
                        </m:e>
                        <m:sup>
                          <m:r>
                            <a:rPr lang="zh-CN" altLang="en-US" b="0" i="0">
                              <a:latin typeface="Cambria Math" panose="02040503050406030204" pitchFamily="18" charset="0"/>
                            </a:rPr>
                            <m:t>∗</m:t>
                          </m:r>
                        </m:sup>
                      </m:sSup>
                      <m:r>
                        <a:rPr lang="zh-CN" altLang="en-US" b="0" i="0">
                          <a:latin typeface="Cambria Math" panose="02040503050406030204" pitchFamily="18" charset="0"/>
                        </a:rPr>
                        <m:t>=</m:t>
                      </m:r>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𝑺</m:t>
                          </m:r>
                        </m:e>
                        <m:sub>
                          <m:r>
                            <a:rPr lang="zh-CN" altLang="en-US" b="0" i="1">
                              <a:latin typeface="Cambria Math" panose="02040503050406030204" pitchFamily="18" charset="0"/>
                            </a:rPr>
                            <m:t>𝑤</m:t>
                          </m:r>
                        </m:sub>
                        <m:sup>
                          <m:r>
                            <a:rPr lang="zh-CN" altLang="en-US" b="0" i="0">
                              <a:latin typeface="Cambria Math" panose="02040503050406030204" pitchFamily="18" charset="0"/>
                            </a:rPr>
                            <m:t>−1</m:t>
                          </m:r>
                        </m:sup>
                      </m:sSubSup>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𝝁</m:t>
                              </m:r>
                            </m:e>
                            <m:sub>
                              <m:r>
                                <a:rPr lang="zh-CN" altLang="en-US" b="0" i="0">
                                  <a:latin typeface="Cambria Math" panose="02040503050406030204" pitchFamily="18" charset="0"/>
                                </a:rPr>
                                <m:t>0</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𝝁</m:t>
                              </m:r>
                            </m:e>
                            <m:sub>
                              <m:r>
                                <a:rPr lang="zh-CN" altLang="en-US" b="0" i="0">
                                  <a:latin typeface="Cambria Math" panose="02040503050406030204" pitchFamily="18" charset="0"/>
                                </a:rPr>
                                <m:t>1</m:t>
                              </m:r>
                            </m:sub>
                          </m:sSub>
                        </m:e>
                      </m:d>
                      <m:r>
                        <a:rPr lang="zh-CN" altLang="en-US" b="0" i="0">
                          <a:latin typeface="Cambria Math" panose="02040503050406030204" pitchFamily="18" charset="0"/>
                        </a:rPr>
                        <m:t> .  </m:t>
                      </m:r>
                      <m:r>
                        <a:rPr lang="zh-CN" altLang="en-US" b="0" i="0">
                          <a:latin typeface="Cambria Math" panose="02040503050406030204" pitchFamily="18" charset="0"/>
                        </a:rPr>
                        <m:t>（</m:t>
                      </m:r>
                      <m:r>
                        <a:rPr lang="zh-CN" altLang="en-US" b="0" i="0">
                          <a:latin typeface="Cambria Math" panose="02040503050406030204" pitchFamily="18" charset="0"/>
                        </a:rPr>
                        <m:t>3−42</m:t>
                      </m:r>
                      <m:r>
                        <a:rPr lang="zh-CN" altLang="en-US" b="0" i="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3DB566C1-CCED-4699-8049-6DB9A15D3E0E}"/>
                  </a:ext>
                </a:extLst>
              </p:cNvPr>
              <p:cNvSpPr txBox="1">
                <a:spLocks noRot="1" noChangeAspect="1" noMove="1" noResize="1" noEditPoints="1" noAdjustHandles="1" noChangeArrowheads="1" noChangeShapeType="1" noTextEdit="1"/>
              </p:cNvSpPr>
              <p:nvPr/>
            </p:nvSpPr>
            <p:spPr>
              <a:xfrm>
                <a:off x="4176464" y="3244334"/>
                <a:ext cx="4572000" cy="369332"/>
              </a:xfrm>
              <a:prstGeom prst="rect">
                <a:avLst/>
              </a:prstGeom>
              <a:blipFill>
                <a:blip r:embed="rId6"/>
                <a:stretch>
                  <a:fillRect b="-3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07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4DF28-BE19-4B43-812A-9BBA66327753}"/>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B2A74047-0684-4D20-93E5-FAEB6F8AF3EF}"/>
              </a:ext>
            </a:extLst>
          </p:cNvPr>
          <p:cNvSpPr>
            <a:spLocks noGrp="1"/>
          </p:cNvSpPr>
          <p:nvPr>
            <p:ph idx="1"/>
          </p:nvPr>
        </p:nvSpPr>
        <p:spPr/>
        <p:txBody>
          <a:bodyPr/>
          <a:lstStyle/>
          <a:p>
            <a:r>
              <a:rPr lang="zh-CN" altLang="en-US" dirty="0"/>
              <a:t>贝叶斯决策</a:t>
            </a:r>
            <a:endParaRPr lang="en-US" altLang="zh-CN" dirty="0"/>
          </a:p>
          <a:p>
            <a:pPr lvl="1"/>
            <a:r>
              <a:rPr lang="zh-CN" altLang="en-US" dirty="0"/>
              <a:t>由已知条件推出未知结论，这就是</a:t>
            </a:r>
            <a:r>
              <a:rPr lang="zh-CN" altLang="en-US" dirty="0">
                <a:solidFill>
                  <a:srgbClr val="FF0000"/>
                </a:solidFill>
              </a:rPr>
              <a:t>逻辑推理</a:t>
            </a:r>
            <a:endParaRPr lang="en-US" altLang="zh-CN" dirty="0">
              <a:solidFill>
                <a:srgbClr val="FF0000"/>
              </a:solidFill>
            </a:endParaRPr>
          </a:p>
          <a:p>
            <a:pPr lvl="1"/>
            <a:r>
              <a:rPr lang="zh-CN" altLang="en-US" dirty="0"/>
              <a:t>如果已知条件、未知结论是随机的，需要由已知条件的概率推出未知结论的概率，这就是</a:t>
            </a:r>
            <a:r>
              <a:rPr lang="zh-CN" altLang="en-US" dirty="0">
                <a:solidFill>
                  <a:srgbClr val="FF0000"/>
                </a:solidFill>
              </a:rPr>
              <a:t>概率推理</a:t>
            </a:r>
            <a:endParaRPr lang="en-US" altLang="zh-CN" dirty="0">
              <a:solidFill>
                <a:srgbClr val="FF0000"/>
              </a:solidFill>
            </a:endParaRPr>
          </a:p>
          <a:p>
            <a:pPr lvl="1"/>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5A223C1-D9D4-447C-8EFB-C8044625E244}"/>
                  </a:ext>
                </a:extLst>
              </p:cNvPr>
              <p:cNvSpPr txBox="1"/>
              <p:nvPr/>
            </p:nvSpPr>
            <p:spPr>
              <a:xfrm>
                <a:off x="683568" y="4192135"/>
                <a:ext cx="8003232" cy="1901161"/>
              </a:xfrm>
              <a:prstGeom prst="rect">
                <a:avLst/>
              </a:prstGeom>
              <a:solidFill>
                <a:schemeClr val="bg1">
                  <a:lumMod val="95000"/>
                </a:schemeClr>
              </a:solidFill>
              <a:ln>
                <a:solidFill>
                  <a:schemeClr val="accent1"/>
                </a:solidFill>
              </a:ln>
            </p:spPr>
            <p:txBody>
              <a:bodyPr wrap="square">
                <a:spAutoFit/>
              </a:bodyPr>
              <a:lstStyle/>
              <a:p>
                <a:pPr indent="266700" algn="just"/>
                <a:r>
                  <a:rPr lang="zh-CN" altLang="zh-CN" sz="1600" kern="100" dirty="0">
                    <a:effectLst/>
                    <a:latin typeface="Calibri" panose="020F0502020204030204" pitchFamily="34" charset="0"/>
                    <a:ea typeface="黑体" panose="02010609060101010101" pitchFamily="49" charset="-122"/>
                    <a:cs typeface="Times New Roman" panose="02020603050405020304" pitchFamily="18" charset="0"/>
                  </a:rPr>
                  <a:t>贝叶斯公式</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 设离散型随机变量</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的值域为</a:t>
                </a:r>
                <a14:m>
                  <m:oMath xmlns:m="http://schemas.openxmlformats.org/officeDocument/2006/math">
                    <m:d>
                      <m:dPr>
                        <m:begChr m:val="{"/>
                        <m:endChr m:val="}"/>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sub>
                        </m:sSub>
                      </m:e>
                    </m:d>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且</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)&gt;0</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，则对任意的随机变量</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)&gt;0</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，有</a:t>
                </a:r>
              </a:p>
              <a:p>
                <a:pPr algn="just"/>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limLoc m:val="undOv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e>
                          </m:nary>
                        </m:den>
                      </m:f>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  </m:t>
                      </m:r>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en-US" sz="16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或将</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简写成</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p>
              <a:p>
                <a:pPr algn="just"/>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limLoc m:val="undOv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e>
                          </m:nary>
                        </m:den>
                      </m:f>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  </m:t>
                      </m:r>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en-US" sz="16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2</m:t>
                      </m:r>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25A223C1-D9D4-447C-8EFB-C8044625E244}"/>
                  </a:ext>
                </a:extLst>
              </p:cNvPr>
              <p:cNvSpPr txBox="1">
                <a:spLocks noRot="1" noChangeAspect="1" noMove="1" noResize="1" noEditPoints="1" noAdjustHandles="1" noChangeArrowheads="1" noChangeShapeType="1" noTextEdit="1"/>
              </p:cNvSpPr>
              <p:nvPr/>
            </p:nvSpPr>
            <p:spPr>
              <a:xfrm>
                <a:off x="683568" y="4192135"/>
                <a:ext cx="8003232" cy="1901161"/>
              </a:xfrm>
              <a:prstGeom prst="rect">
                <a:avLst/>
              </a:prstGeom>
              <a:blipFill>
                <a:blip r:embed="rId2"/>
                <a:stretch>
                  <a:fillRect l="-304" t="-1274" r="-380"/>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345717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978FAB-B2D8-48B8-9005-8661FB4852E1}"/>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FF5C2F03-FE53-4344-9551-83CDA73843D0}"/>
              </a:ext>
            </a:extLst>
          </p:cNvPr>
          <p:cNvSpPr>
            <a:spLocks noGrp="1"/>
          </p:cNvSpPr>
          <p:nvPr>
            <p:ph idx="1"/>
          </p:nvPr>
        </p:nvSpPr>
        <p:spPr/>
        <p:txBody>
          <a:bodyPr>
            <a:normAutofit/>
          </a:bodyPr>
          <a:lstStyle/>
          <a:p>
            <a:r>
              <a:rPr lang="zh-CN" altLang="en-US" dirty="0"/>
              <a:t>线性判别分析与特征空间</a:t>
            </a:r>
          </a:p>
          <a:p>
            <a:pPr lvl="1"/>
            <a:r>
              <a:rPr lang="en-US" altLang="zh-CN" dirty="0" err="1"/>
              <a:t>sklearn.discriminant_analysis</a:t>
            </a:r>
            <a:r>
              <a:rPr lang="zh-CN" altLang="en-US" dirty="0"/>
              <a:t>模块中的</a:t>
            </a:r>
            <a:r>
              <a:rPr lang="en-US" altLang="zh-CN" dirty="0" err="1"/>
              <a:t>LinearDiscriminantAnalysis</a:t>
            </a:r>
            <a:r>
              <a:rPr lang="zh-CN" altLang="en-US" dirty="0"/>
              <a:t>类</a:t>
            </a:r>
            <a:endParaRPr lang="en-US" altLang="zh-CN" dirty="0"/>
          </a:p>
        </p:txBody>
      </p:sp>
      <p:pic>
        <p:nvPicPr>
          <p:cNvPr id="7" name="图片 6">
            <a:extLst>
              <a:ext uri="{FF2B5EF4-FFF2-40B4-BE49-F238E27FC236}">
                <a16:creationId xmlns:a16="http://schemas.microsoft.com/office/drawing/2014/main" id="{E01D9CD0-5BA1-4A20-9317-C2D4A4CA3226}"/>
              </a:ext>
            </a:extLst>
          </p:cNvPr>
          <p:cNvPicPr>
            <a:picLocks noChangeAspect="1"/>
          </p:cNvPicPr>
          <p:nvPr/>
        </p:nvPicPr>
        <p:blipFill>
          <a:blip r:embed="rId2"/>
          <a:stretch>
            <a:fillRect/>
          </a:stretch>
        </p:blipFill>
        <p:spPr>
          <a:xfrm>
            <a:off x="2123728" y="3296358"/>
            <a:ext cx="4752528" cy="3373002"/>
          </a:xfrm>
          <a:prstGeom prst="rect">
            <a:avLst/>
          </a:prstGeom>
        </p:spPr>
      </p:pic>
    </p:spTree>
    <p:extLst>
      <p:ext uri="{BB962C8B-B14F-4D97-AF65-F5344CB8AC3E}">
        <p14:creationId xmlns:p14="http://schemas.microsoft.com/office/powerpoint/2010/main" val="74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60998-24E4-42C7-82AE-D364EBB4EB86}"/>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376A83FA-31C2-4272-B286-59FB1774D588}"/>
              </a:ext>
            </a:extLst>
          </p:cNvPr>
          <p:cNvSpPr>
            <a:spLocks noGrp="1"/>
          </p:cNvSpPr>
          <p:nvPr>
            <p:ph idx="1"/>
          </p:nvPr>
        </p:nvSpPr>
        <p:spPr>
          <a:xfrm>
            <a:off x="457200" y="1600200"/>
            <a:ext cx="8229600" cy="2188840"/>
          </a:xfrm>
        </p:spPr>
        <p:txBody>
          <a:bodyPr>
            <a:normAutofit fontScale="85000" lnSpcReduction="20000"/>
          </a:bodyPr>
          <a:lstStyle/>
          <a:p>
            <a:r>
              <a:rPr lang="zh-CN" altLang="en-US" dirty="0"/>
              <a:t>决策树</a:t>
            </a:r>
            <a:endParaRPr lang="en-US" altLang="zh-CN" dirty="0"/>
          </a:p>
          <a:p>
            <a:pPr lvl="1"/>
            <a:r>
              <a:rPr lang="zh-CN" altLang="en-US" dirty="0"/>
              <a:t>区分流感与普通感冒：某些特征项比较有效；某些特征项的区分效果不明显</a:t>
            </a:r>
            <a:endParaRPr lang="en-US" altLang="zh-CN" dirty="0"/>
          </a:p>
          <a:p>
            <a:pPr lvl="1"/>
            <a:r>
              <a:rPr lang="zh-CN" altLang="en-US" dirty="0"/>
              <a:t>决策树（</a:t>
            </a:r>
            <a:r>
              <a:rPr lang="en-US" altLang="zh-CN" dirty="0"/>
              <a:t>decision tree</a:t>
            </a:r>
            <a:r>
              <a:rPr lang="zh-CN" altLang="en-US" dirty="0"/>
              <a:t>）分类模型是一种按照特征有效性，</a:t>
            </a:r>
            <a:r>
              <a:rPr lang="zh-CN" altLang="en-US" dirty="0">
                <a:solidFill>
                  <a:srgbClr val="FF0000"/>
                </a:solidFill>
              </a:rPr>
              <a:t>先主要特征，后次要特征</a:t>
            </a:r>
            <a:r>
              <a:rPr lang="zh-CN" altLang="en-US" dirty="0"/>
              <a:t>，逐步递进，最终完成分类决策的模型</a:t>
            </a:r>
          </a:p>
        </p:txBody>
      </p:sp>
      <p:graphicFrame>
        <p:nvGraphicFramePr>
          <p:cNvPr id="5" name="对象 4">
            <a:extLst>
              <a:ext uri="{FF2B5EF4-FFF2-40B4-BE49-F238E27FC236}">
                <a16:creationId xmlns:a16="http://schemas.microsoft.com/office/drawing/2014/main" id="{346EE1E9-261B-470C-9FAF-9ADE5ED0B1D6}"/>
              </a:ext>
            </a:extLst>
          </p:cNvPr>
          <p:cNvGraphicFramePr>
            <a:graphicFrameLocks noChangeAspect="1"/>
          </p:cNvGraphicFramePr>
          <p:nvPr>
            <p:extLst>
              <p:ext uri="{D42A27DB-BD31-4B8C-83A1-F6EECF244321}">
                <p14:modId xmlns:p14="http://schemas.microsoft.com/office/powerpoint/2010/main" val="2721688927"/>
              </p:ext>
            </p:extLst>
          </p:nvPr>
        </p:nvGraphicFramePr>
        <p:xfrm>
          <a:off x="611560" y="3685251"/>
          <a:ext cx="5270500" cy="2457450"/>
        </p:xfrm>
        <a:graphic>
          <a:graphicData uri="http://schemas.openxmlformats.org/presentationml/2006/ole">
            <mc:AlternateContent xmlns:mc="http://schemas.openxmlformats.org/markup-compatibility/2006">
              <mc:Choice xmlns:v="urn:schemas-microsoft-com:vml" Requires="v">
                <p:oleObj spid="_x0000_s4102" name="Visio" r:id="rId3" imgW="7054772" imgH="3288099" progId="Visio.Drawing.11">
                  <p:embed/>
                </p:oleObj>
              </mc:Choice>
              <mc:Fallback>
                <p:oleObj name="Visio" r:id="rId3" imgW="7054772" imgH="328809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3685251"/>
                        <a:ext cx="5270500" cy="245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图片 5">
            <a:extLst>
              <a:ext uri="{FF2B5EF4-FFF2-40B4-BE49-F238E27FC236}">
                <a16:creationId xmlns:a16="http://schemas.microsoft.com/office/drawing/2014/main" id="{A7920CAA-49E3-409E-A200-6B792B7E577C}"/>
              </a:ext>
            </a:extLst>
          </p:cNvPr>
          <p:cNvPicPr>
            <a:picLocks noChangeAspect="1"/>
          </p:cNvPicPr>
          <p:nvPr/>
        </p:nvPicPr>
        <p:blipFill>
          <a:blip r:embed="rId5"/>
          <a:stretch>
            <a:fillRect/>
          </a:stretch>
        </p:blipFill>
        <p:spPr>
          <a:xfrm>
            <a:off x="6080041" y="3861048"/>
            <a:ext cx="2668423" cy="2322140"/>
          </a:xfrm>
          <a:prstGeom prst="rect">
            <a:avLst/>
          </a:prstGeom>
          <a:ln>
            <a:solidFill>
              <a:schemeClr val="accent1"/>
            </a:solidFill>
          </a:ln>
        </p:spPr>
      </p:pic>
    </p:spTree>
    <p:extLst>
      <p:ext uri="{BB962C8B-B14F-4D97-AF65-F5344CB8AC3E}">
        <p14:creationId xmlns:p14="http://schemas.microsoft.com/office/powerpoint/2010/main" val="15413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strVal val="#ppt_w*0.70"/>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Effect transition="in" filter="fade">
                                      <p:cBhvr>
                                        <p:cTn id="21" dur="1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fontScale="92500"/>
          </a:bodyPr>
          <a:lstStyle/>
          <a:p>
            <a:r>
              <a:rPr lang="zh-CN" altLang="en-US" dirty="0"/>
              <a:t>决策树</a:t>
            </a:r>
            <a:endParaRPr lang="en-US" altLang="zh-CN" dirty="0"/>
          </a:p>
          <a:p>
            <a:pPr lvl="1"/>
            <a:r>
              <a:rPr lang="zh-CN" altLang="en-US" dirty="0"/>
              <a:t>基于</a:t>
            </a:r>
            <a:r>
              <a:rPr lang="en-US" altLang="zh-CN" dirty="0"/>
              <a:t>if-then</a:t>
            </a:r>
            <a:r>
              <a:rPr lang="zh-CN" altLang="en-US" dirty="0"/>
              <a:t>规则进行分类决策，非常类似于人们基于知识的</a:t>
            </a:r>
            <a:r>
              <a:rPr lang="zh-CN" altLang="en-US" dirty="0">
                <a:solidFill>
                  <a:srgbClr val="FF0000"/>
                </a:solidFill>
              </a:rPr>
              <a:t>演绎推理</a:t>
            </a:r>
            <a:r>
              <a:rPr lang="zh-CN" altLang="en-US" dirty="0"/>
              <a:t>（</a:t>
            </a:r>
            <a:r>
              <a:rPr lang="en-US" altLang="zh-CN" dirty="0"/>
              <a:t>deductive reasoning</a:t>
            </a:r>
            <a:r>
              <a:rPr lang="zh-CN" altLang="en-US" dirty="0"/>
              <a:t>），即从一般性知识推及某个特定的个体（从一般推及个别）</a:t>
            </a:r>
            <a:endParaRPr lang="en-US" altLang="zh-CN" dirty="0"/>
          </a:p>
          <a:p>
            <a:pPr lvl="1"/>
            <a:r>
              <a:rPr lang="zh-CN" altLang="en-US" dirty="0"/>
              <a:t>这些</a:t>
            </a:r>
            <a:r>
              <a:rPr lang="en-US" altLang="zh-CN" dirty="0"/>
              <a:t>if-then</a:t>
            </a:r>
            <a:r>
              <a:rPr lang="zh-CN" altLang="en-US" dirty="0"/>
              <a:t>规则是怎么来的呢？它们是通过对样本数据进行</a:t>
            </a:r>
            <a:r>
              <a:rPr lang="zh-CN" altLang="en-US" dirty="0">
                <a:solidFill>
                  <a:srgbClr val="FF0000"/>
                </a:solidFill>
              </a:rPr>
              <a:t>归纳推理</a:t>
            </a:r>
            <a:r>
              <a:rPr lang="zh-CN" altLang="en-US" dirty="0"/>
              <a:t>（</a:t>
            </a:r>
            <a:r>
              <a:rPr lang="en-US" altLang="zh-CN" dirty="0"/>
              <a:t>inductive reasoning</a:t>
            </a:r>
            <a:r>
              <a:rPr lang="zh-CN" altLang="en-US" dirty="0"/>
              <a:t>，从个别推及一般）得来的</a:t>
            </a:r>
            <a:endParaRPr lang="en-US" altLang="zh-CN" dirty="0"/>
          </a:p>
          <a:p>
            <a:pPr lvl="1"/>
            <a:endParaRPr lang="en-US" altLang="zh-CN" dirty="0"/>
          </a:p>
          <a:p>
            <a:pPr lvl="1"/>
            <a:r>
              <a:rPr lang="zh-CN" altLang="en-US" dirty="0"/>
              <a:t>决策树的归纳过程就是基于训练集和学习算法来习得知识、建立决策树模型的过程</a:t>
            </a:r>
          </a:p>
        </p:txBody>
      </p:sp>
    </p:spTree>
    <p:extLst>
      <p:ext uri="{BB962C8B-B14F-4D97-AF65-F5344CB8AC3E}">
        <p14:creationId xmlns:p14="http://schemas.microsoft.com/office/powerpoint/2010/main" val="282921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fontScale="85000" lnSpcReduction="20000"/>
          </a:bodyPr>
          <a:lstStyle/>
          <a:p>
            <a:r>
              <a:rPr lang="zh-CN" altLang="en-US" dirty="0"/>
              <a:t>决策树</a:t>
            </a:r>
            <a:endParaRPr lang="en-US" altLang="zh-CN" dirty="0"/>
          </a:p>
          <a:p>
            <a:pPr lvl="1"/>
            <a:r>
              <a:rPr lang="zh-CN" altLang="en-US" dirty="0"/>
              <a:t>决策树学习算法</a:t>
            </a:r>
            <a:endParaRPr lang="en-US" altLang="zh-CN" dirty="0"/>
          </a:p>
          <a:p>
            <a:pPr lvl="1"/>
            <a:endParaRPr lang="en-US" altLang="zh-CN" dirty="0"/>
          </a:p>
          <a:p>
            <a:pPr lvl="1"/>
            <a:endParaRPr lang="en-US" altLang="zh-CN" dirty="0"/>
          </a:p>
          <a:p>
            <a:pPr lvl="1"/>
            <a:r>
              <a:rPr lang="zh-CN" altLang="zh-CN" dirty="0"/>
              <a:t>决策树的学习过程从建立</a:t>
            </a:r>
            <a:r>
              <a:rPr lang="zh-CN" altLang="zh-CN" dirty="0">
                <a:solidFill>
                  <a:srgbClr val="FF0000"/>
                </a:solidFill>
              </a:rPr>
              <a:t>根节点</a:t>
            </a:r>
            <a:r>
              <a:rPr lang="zh-CN" altLang="zh-CN" dirty="0"/>
              <a:t>开始，</a:t>
            </a:r>
            <a:r>
              <a:rPr lang="zh-CN" altLang="zh-CN" dirty="0">
                <a:solidFill>
                  <a:srgbClr val="FF0000"/>
                </a:solidFill>
              </a:rPr>
              <a:t>选择某项特征</a:t>
            </a:r>
            <a:r>
              <a:rPr lang="zh-CN" altLang="zh-CN" dirty="0"/>
              <a:t>并根据其取值将训练集</a:t>
            </a:r>
            <a:r>
              <a:rPr lang="zh-CN" altLang="zh-CN" dirty="0">
                <a:solidFill>
                  <a:srgbClr val="FF0000"/>
                </a:solidFill>
              </a:rPr>
              <a:t>划分</a:t>
            </a:r>
            <a:r>
              <a:rPr lang="zh-CN" altLang="zh-CN" dirty="0"/>
              <a:t>成不同子集，每个取值生成一个子集，然后为每个子集生成一个</a:t>
            </a:r>
            <a:r>
              <a:rPr lang="zh-CN" altLang="zh-CN" dirty="0">
                <a:solidFill>
                  <a:srgbClr val="FF0000"/>
                </a:solidFill>
              </a:rPr>
              <a:t>内部节点</a:t>
            </a:r>
            <a:endParaRPr lang="en-US" altLang="zh-CN" dirty="0">
              <a:solidFill>
                <a:srgbClr val="FF0000"/>
              </a:solidFill>
            </a:endParaRPr>
          </a:p>
          <a:p>
            <a:pPr lvl="1"/>
            <a:r>
              <a:rPr lang="zh-CN" altLang="zh-CN" dirty="0"/>
              <a:t>剔除已使用过的特征项，再对所有子集重复“</a:t>
            </a:r>
            <a:r>
              <a:rPr lang="zh-CN" altLang="zh-CN" dirty="0">
                <a:solidFill>
                  <a:srgbClr val="FF0000"/>
                </a:solidFill>
              </a:rPr>
              <a:t>选择特征</a:t>
            </a:r>
            <a:r>
              <a:rPr lang="en-US" altLang="zh-CN" dirty="0">
                <a:solidFill>
                  <a:srgbClr val="FF0000"/>
                </a:solidFill>
              </a:rPr>
              <a:t>-</a:t>
            </a:r>
            <a:r>
              <a:rPr lang="zh-CN" altLang="zh-CN" dirty="0">
                <a:solidFill>
                  <a:srgbClr val="FF0000"/>
                </a:solidFill>
              </a:rPr>
              <a:t>划分子集</a:t>
            </a:r>
            <a:r>
              <a:rPr lang="zh-CN" altLang="zh-CN" dirty="0"/>
              <a:t>”的过程，直到不可划分为止</a:t>
            </a:r>
            <a:endParaRPr lang="en-US" altLang="zh-CN" dirty="0"/>
          </a:p>
          <a:p>
            <a:pPr lvl="1"/>
            <a:r>
              <a:rPr lang="zh-CN" altLang="zh-CN" dirty="0"/>
              <a:t>将</a:t>
            </a:r>
            <a:r>
              <a:rPr lang="zh-CN" altLang="zh-CN" dirty="0">
                <a:solidFill>
                  <a:srgbClr val="FF0000"/>
                </a:solidFill>
              </a:rPr>
              <a:t>不可划分子集</a:t>
            </a:r>
            <a:r>
              <a:rPr lang="zh-CN" altLang="zh-CN" dirty="0"/>
              <a:t>的节点设为</a:t>
            </a:r>
            <a:r>
              <a:rPr lang="zh-CN" altLang="zh-CN" dirty="0">
                <a:solidFill>
                  <a:srgbClr val="FF0000"/>
                </a:solidFill>
              </a:rPr>
              <a:t>叶子节点</a:t>
            </a:r>
            <a:r>
              <a:rPr lang="zh-CN" altLang="zh-CN" dirty="0"/>
              <a:t>，并将其</a:t>
            </a:r>
            <a:r>
              <a:rPr lang="zh-CN" altLang="zh-CN" dirty="0">
                <a:solidFill>
                  <a:srgbClr val="FF0000"/>
                </a:solidFill>
              </a:rPr>
              <a:t>标记</a:t>
            </a:r>
            <a:r>
              <a:rPr lang="zh-CN" altLang="zh-CN" dirty="0"/>
              <a:t>为某个类别</a:t>
            </a:r>
            <a:endParaRPr lang="en-US" altLang="zh-CN" dirty="0"/>
          </a:p>
          <a:p>
            <a:pPr lvl="1"/>
            <a:r>
              <a:rPr lang="zh-CN" altLang="en-US" dirty="0"/>
              <a:t>决策树的学习过程是一个</a:t>
            </a:r>
            <a:r>
              <a:rPr lang="zh-CN" altLang="en-US" dirty="0">
                <a:solidFill>
                  <a:srgbClr val="FF0000"/>
                </a:solidFill>
              </a:rPr>
              <a:t>递归过程</a:t>
            </a:r>
            <a:endParaRPr lang="en-US" altLang="zh-CN" dirty="0">
              <a:solidFill>
                <a:srgbClr val="FF0000"/>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0E7508-0737-4BA0-9009-BEFEBAE5416E}"/>
                  </a:ext>
                </a:extLst>
              </p:cNvPr>
              <p:cNvSpPr txBox="1"/>
              <p:nvPr/>
            </p:nvSpPr>
            <p:spPr>
              <a:xfrm>
                <a:off x="2286000" y="2492896"/>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C00E7508-0737-4BA0-9009-BEFEBAE5416E}"/>
                  </a:ext>
                </a:extLst>
              </p:cNvPr>
              <p:cNvSpPr txBox="1">
                <a:spLocks noRot="1" noChangeAspect="1" noMove="1" noResize="1" noEditPoints="1" noAdjustHandles="1" noChangeArrowheads="1" noChangeShapeType="1" noTextEdit="1"/>
              </p:cNvSpPr>
              <p:nvPr/>
            </p:nvSpPr>
            <p:spPr>
              <a:xfrm>
                <a:off x="2286000" y="2492896"/>
                <a:ext cx="4572000" cy="400110"/>
              </a:xfrm>
              <a:prstGeom prst="rect">
                <a:avLst/>
              </a:prstGeom>
              <a:blipFill>
                <a:blip r:embed="rId2"/>
                <a:stretch>
                  <a:fillRect b="-6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334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a:bodyPr>
          <a:lstStyle/>
          <a:p>
            <a:r>
              <a:rPr lang="zh-CN" altLang="en-US" dirty="0"/>
              <a:t>决策树</a:t>
            </a:r>
            <a:endParaRPr lang="en-US" altLang="zh-CN" dirty="0"/>
          </a:p>
          <a:p>
            <a:pPr lvl="1"/>
            <a:r>
              <a:rPr lang="zh-CN" altLang="en-US" dirty="0"/>
              <a:t>决策树学习算法</a:t>
            </a:r>
            <a:endParaRPr lang="en-US" altLang="zh-CN" dirty="0">
              <a:solidFill>
                <a:srgbClr val="FF0000"/>
              </a:solidFill>
            </a:endParaRPr>
          </a:p>
          <a:p>
            <a:pPr lvl="1"/>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0E7508-0737-4BA0-9009-BEFEBAE5416E}"/>
                  </a:ext>
                </a:extLst>
              </p:cNvPr>
              <p:cNvSpPr txBox="1"/>
              <p:nvPr/>
            </p:nvSpPr>
            <p:spPr>
              <a:xfrm>
                <a:off x="2286000" y="2668850"/>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C00E7508-0737-4BA0-9009-BEFEBAE5416E}"/>
                  </a:ext>
                </a:extLst>
              </p:cNvPr>
              <p:cNvSpPr txBox="1">
                <a:spLocks noRot="1" noChangeAspect="1" noMove="1" noResize="1" noEditPoints="1" noAdjustHandles="1" noChangeArrowheads="1" noChangeShapeType="1" noTextEdit="1"/>
              </p:cNvSpPr>
              <p:nvPr/>
            </p:nvSpPr>
            <p:spPr>
              <a:xfrm>
                <a:off x="2286000" y="2668850"/>
                <a:ext cx="4572000" cy="400110"/>
              </a:xfrm>
              <a:prstGeom prst="rect">
                <a:avLst/>
              </a:prstGeom>
              <a:blipFill>
                <a:blip r:embed="rId3"/>
                <a:stretch>
                  <a:fillRect b="-7692"/>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AED832C8-A172-4650-A4A3-7140BC312B59}"/>
              </a:ext>
            </a:extLst>
          </p:cNvPr>
          <p:cNvGraphicFramePr>
            <a:graphicFrameLocks noGrp="1"/>
          </p:cNvGraphicFramePr>
          <p:nvPr>
            <p:extLst>
              <p:ext uri="{D42A27DB-BD31-4B8C-83A1-F6EECF244321}">
                <p14:modId xmlns:p14="http://schemas.microsoft.com/office/powerpoint/2010/main" val="1488182771"/>
              </p:ext>
            </p:extLst>
          </p:nvPr>
        </p:nvGraphicFramePr>
        <p:xfrm>
          <a:off x="457201" y="3212976"/>
          <a:ext cx="8229598" cy="3017520"/>
        </p:xfrm>
        <a:graphic>
          <a:graphicData uri="http://schemas.openxmlformats.org/drawingml/2006/table">
            <a:tbl>
              <a:tblPr firstRow="1" firstCol="1" bandRow="1">
                <a:tableStyleId>{5C22544A-7EE6-4342-B048-85BDC9FD1C3A}</a:tableStyleId>
              </a:tblPr>
              <a:tblGrid>
                <a:gridCol w="1371051">
                  <a:extLst>
                    <a:ext uri="{9D8B030D-6E8A-4147-A177-3AD203B41FA5}">
                      <a16:colId xmlns:a16="http://schemas.microsoft.com/office/drawing/2014/main" val="3730904993"/>
                    </a:ext>
                  </a:extLst>
                </a:gridCol>
                <a:gridCol w="1371051">
                  <a:extLst>
                    <a:ext uri="{9D8B030D-6E8A-4147-A177-3AD203B41FA5}">
                      <a16:colId xmlns:a16="http://schemas.microsoft.com/office/drawing/2014/main" val="3706284236"/>
                    </a:ext>
                  </a:extLst>
                </a:gridCol>
                <a:gridCol w="1372697">
                  <a:extLst>
                    <a:ext uri="{9D8B030D-6E8A-4147-A177-3AD203B41FA5}">
                      <a16:colId xmlns:a16="http://schemas.microsoft.com/office/drawing/2014/main" val="3655802222"/>
                    </a:ext>
                  </a:extLst>
                </a:gridCol>
                <a:gridCol w="1371051">
                  <a:extLst>
                    <a:ext uri="{9D8B030D-6E8A-4147-A177-3AD203B41FA5}">
                      <a16:colId xmlns:a16="http://schemas.microsoft.com/office/drawing/2014/main" val="1809579763"/>
                    </a:ext>
                  </a:extLst>
                </a:gridCol>
                <a:gridCol w="1371051">
                  <a:extLst>
                    <a:ext uri="{9D8B030D-6E8A-4147-A177-3AD203B41FA5}">
                      <a16:colId xmlns:a16="http://schemas.microsoft.com/office/drawing/2014/main" val="3748144963"/>
                    </a:ext>
                  </a:extLst>
                </a:gridCol>
                <a:gridCol w="1372697">
                  <a:extLst>
                    <a:ext uri="{9D8B030D-6E8A-4147-A177-3AD203B41FA5}">
                      <a16:colId xmlns:a16="http://schemas.microsoft.com/office/drawing/2014/main" val="1592832766"/>
                    </a:ext>
                  </a:extLst>
                </a:gridCol>
              </a:tblGrid>
              <a:tr h="0">
                <a:tc>
                  <a:txBody>
                    <a:bodyPr/>
                    <a:lstStyle/>
                    <a:p>
                      <a:pPr algn="ctr"/>
                      <a:r>
                        <a:rPr lang="zh-CN" sz="1800" kern="100">
                          <a:effectLst/>
                        </a:rPr>
                        <a:t>编号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底色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外形</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口感</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果重（克）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品种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110967"/>
                  </a:ext>
                </a:extLst>
              </a:tr>
              <a:tr h="0">
                <a:tc>
                  <a:txBody>
                    <a:bodyPr/>
                    <a:lstStyle/>
                    <a:p>
                      <a:pPr algn="ctr"/>
                      <a:r>
                        <a:rPr lang="en-US" sz="1800" kern="100">
                          <a:effectLst/>
                        </a:rPr>
                        <a:t>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190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144138"/>
                  </a:ext>
                </a:extLst>
              </a:tr>
              <a:tr h="0">
                <a:tc>
                  <a:txBody>
                    <a:bodyPr/>
                    <a:lstStyle/>
                    <a:p>
                      <a:pPr algn="ctr"/>
                      <a:r>
                        <a:rPr lang="en-US" sz="1800" kern="100">
                          <a:effectLst/>
                        </a:rPr>
                        <a:t>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260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98348444"/>
                  </a:ext>
                </a:extLst>
              </a:tr>
              <a:tr h="0">
                <a:tc>
                  <a:txBody>
                    <a:bodyPr/>
                    <a:lstStyle/>
                    <a:p>
                      <a:pPr algn="ctr"/>
                      <a:r>
                        <a:rPr lang="en-US" sz="1800" kern="100">
                          <a:effectLst/>
                        </a:rPr>
                        <a:t>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150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065382"/>
                  </a:ext>
                </a:extLst>
              </a:tr>
              <a:tr h="0">
                <a:tc>
                  <a:txBody>
                    <a:bodyPr/>
                    <a:lstStyle/>
                    <a:p>
                      <a:pPr algn="ctr"/>
                      <a:r>
                        <a:rPr lang="en-US" sz="1800" kern="100">
                          <a:effectLst/>
                        </a:rPr>
                        <a:t>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32383215"/>
                  </a:ext>
                </a:extLst>
              </a:tr>
              <a:tr h="0">
                <a:tc>
                  <a:txBody>
                    <a:bodyPr/>
                    <a:lstStyle/>
                    <a:p>
                      <a:pPr algn="ctr"/>
                      <a:r>
                        <a:rPr lang="en-US" sz="1800" kern="100">
                          <a:effectLst/>
                        </a:rPr>
                        <a:t>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91582835"/>
                  </a:ext>
                </a:extLst>
              </a:tr>
              <a:tr h="0">
                <a:tc>
                  <a:txBody>
                    <a:bodyPr/>
                    <a:lstStyle/>
                    <a:p>
                      <a:pPr algn="ctr"/>
                      <a:r>
                        <a:rPr lang="en-US" sz="1800" kern="100">
                          <a:effectLst/>
                        </a:rPr>
                        <a:t>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170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056844"/>
                  </a:ext>
                </a:extLst>
              </a:tr>
              <a:tr h="0">
                <a:tc>
                  <a:txBody>
                    <a:bodyPr/>
                    <a:lstStyle/>
                    <a:p>
                      <a:pPr algn="ctr"/>
                      <a:r>
                        <a:rPr lang="en-US" sz="1800" kern="100">
                          <a:effectLst/>
                        </a:rPr>
                        <a:t>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dirty="0">
                          <a:effectLst/>
                        </a:rPr>
                        <a:t>200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7095444"/>
                  </a:ext>
                </a:extLst>
              </a:tr>
              <a:tr h="0">
                <a:tc>
                  <a:txBody>
                    <a:bodyPr/>
                    <a:lstStyle/>
                    <a:p>
                      <a:pPr algn="ctr"/>
                      <a:r>
                        <a:rPr lang="en-US" sz="18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1551617"/>
                  </a:ext>
                </a:extLst>
              </a:tr>
              <a:tr h="0">
                <a:tc>
                  <a:txBody>
                    <a:bodyPr/>
                    <a:lstStyle/>
                    <a:p>
                      <a:pPr algn="ctr"/>
                      <a:r>
                        <a:rPr lang="en-US" sz="1800" kern="100">
                          <a:effectLst/>
                        </a:rPr>
                        <a:t>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180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56755911"/>
                  </a:ext>
                </a:extLst>
              </a:tr>
              <a:tr h="0">
                <a:tc>
                  <a:txBody>
                    <a:bodyPr/>
                    <a:lstStyle/>
                    <a:p>
                      <a:pPr algn="ctr"/>
                      <a:r>
                        <a:rPr lang="en-US" sz="1800" kern="100">
                          <a:effectLst/>
                        </a:rPr>
                        <a:t>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240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dirty="0">
                          <a:effectLst/>
                        </a:rPr>
                        <a:t>红富士</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1355261"/>
                  </a:ext>
                </a:extLst>
              </a:tr>
            </a:tbl>
          </a:graphicData>
        </a:graphic>
      </p:graphicFrame>
      <p:graphicFrame>
        <p:nvGraphicFramePr>
          <p:cNvPr id="7" name="对象 6">
            <a:extLst>
              <a:ext uri="{FF2B5EF4-FFF2-40B4-BE49-F238E27FC236}">
                <a16:creationId xmlns:a16="http://schemas.microsoft.com/office/drawing/2014/main" id="{0ACA5F40-D365-4F66-8811-397FCCE2DC8F}"/>
              </a:ext>
            </a:extLst>
          </p:cNvPr>
          <p:cNvGraphicFramePr>
            <a:graphicFrameLocks noChangeAspect="1"/>
          </p:cNvGraphicFramePr>
          <p:nvPr>
            <p:extLst>
              <p:ext uri="{D42A27DB-BD31-4B8C-83A1-F6EECF244321}">
                <p14:modId xmlns:p14="http://schemas.microsoft.com/office/powerpoint/2010/main" val="2926135994"/>
              </p:ext>
            </p:extLst>
          </p:nvPr>
        </p:nvGraphicFramePr>
        <p:xfrm>
          <a:off x="3416299" y="1720726"/>
          <a:ext cx="5270500" cy="1492250"/>
        </p:xfrm>
        <a:graphic>
          <a:graphicData uri="http://schemas.openxmlformats.org/presentationml/2006/ole">
            <mc:AlternateContent xmlns:mc="http://schemas.openxmlformats.org/markup-compatibility/2006">
              <mc:Choice xmlns:v="urn:schemas-microsoft-com:vml" Requires="v">
                <p:oleObj spid="_x0000_s5126" name="Visio" r:id="rId4" imgW="6514841" imgH="1848335" progId="Visio.Drawing.11">
                  <p:embed/>
                </p:oleObj>
              </mc:Choice>
              <mc:Fallback>
                <p:oleObj name="Visio" r:id="rId4" imgW="6514841" imgH="184833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6299" y="1720726"/>
                        <a:ext cx="5270500" cy="1492250"/>
                      </a:xfrm>
                      <a:prstGeom prst="rect">
                        <a:avLst/>
                      </a:prstGeom>
                      <a:solidFill>
                        <a:schemeClr val="bg1"/>
                      </a:solidFill>
                      <a:ln>
                        <a:solidFill>
                          <a:schemeClr val="accent1"/>
                        </a:solidFill>
                      </a:ln>
                    </p:spPr>
                  </p:pic>
                </p:oleObj>
              </mc:Fallback>
            </mc:AlternateContent>
          </a:graphicData>
        </a:graphic>
      </p:graphicFrame>
    </p:spTree>
    <p:extLst>
      <p:ext uri="{BB962C8B-B14F-4D97-AF65-F5344CB8AC3E}">
        <p14:creationId xmlns:p14="http://schemas.microsoft.com/office/powerpoint/2010/main" val="335158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fontScale="92500" lnSpcReduction="20000"/>
              </a:bodyPr>
              <a:lstStyle/>
              <a:p>
                <a:r>
                  <a:rPr lang="zh-CN" altLang="en-US" dirty="0"/>
                  <a:t>决策树</a:t>
                </a:r>
                <a:endParaRPr lang="en-US" altLang="zh-CN" dirty="0"/>
              </a:p>
              <a:p>
                <a:pPr lvl="1"/>
                <a:r>
                  <a:rPr lang="zh-CN" altLang="en-US" dirty="0"/>
                  <a:t>决策树学习算法</a:t>
                </a:r>
                <a:endParaRPr lang="en-US" altLang="zh-CN" dirty="0">
                  <a:solidFill>
                    <a:srgbClr val="FF0000"/>
                  </a:solidFill>
                </a:endParaRPr>
              </a:p>
              <a:p>
                <a:pPr lvl="1"/>
                <a:endParaRPr lang="en-US" altLang="zh-CN" dirty="0"/>
              </a:p>
              <a:p>
                <a:pPr lvl="1"/>
                <a:endParaRPr lang="en-US" altLang="zh-CN" dirty="0"/>
              </a:p>
              <a:p>
                <a:pPr lvl="1"/>
                <a:r>
                  <a:rPr lang="zh-CN" altLang="en-US" dirty="0"/>
                  <a:t>特征有效性指的是特征对分类是否有效，该如何度量</a:t>
                </a:r>
                <a:r>
                  <a:rPr lang="zh-CN" altLang="en-US" dirty="0">
                    <a:solidFill>
                      <a:srgbClr val="FF0000"/>
                    </a:solidFill>
                  </a:rPr>
                  <a:t>特征有效性</a:t>
                </a:r>
                <a:r>
                  <a:rPr lang="zh-CN" altLang="en-US" dirty="0"/>
                  <a:t>呢？</a:t>
                </a:r>
                <a:endParaRPr lang="en-US" altLang="zh-CN" dirty="0"/>
              </a:p>
              <a:p>
                <a:pPr lvl="1"/>
                <a:r>
                  <a:rPr lang="zh-CN" altLang="zh-CN" dirty="0"/>
                  <a:t>初始集合</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1</m:t>
                        </m:r>
                      </m:sub>
                    </m:sSub>
                  </m:oMath>
                </a14:m>
                <a:r>
                  <a:rPr lang="zh-CN" altLang="zh-CN" dirty="0"/>
                  <a:t>，其中既包含红富士苹果，也包含国光苹果。决策树模型依据特征将</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1</m:t>
                        </m:r>
                      </m:sub>
                    </m:sSub>
                  </m:oMath>
                </a14:m>
                <a:r>
                  <a:rPr lang="zh-CN" altLang="zh-CN" dirty="0"/>
                  <a:t>划分成子集，希望每个子集尽可能属于同一类别，也就是将</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1</m:t>
                        </m:r>
                      </m:sub>
                    </m:sSub>
                  </m:oMath>
                </a14:m>
                <a:r>
                  <a:rPr lang="zh-CN" altLang="zh-CN" dirty="0"/>
                  <a:t>划分成</a:t>
                </a:r>
                <a:r>
                  <a:rPr lang="zh-CN" altLang="zh-CN" dirty="0">
                    <a:solidFill>
                      <a:srgbClr val="FF0000"/>
                    </a:solidFill>
                  </a:rPr>
                  <a:t>纯度</a:t>
                </a:r>
                <a:r>
                  <a:rPr lang="zh-CN" altLang="zh-CN" dirty="0"/>
                  <a:t>（</a:t>
                </a:r>
                <a:r>
                  <a:rPr lang="en-US" altLang="zh-CN" dirty="0"/>
                  <a:t>purity</a:t>
                </a:r>
                <a:r>
                  <a:rPr lang="zh-CN" altLang="zh-CN" dirty="0"/>
                  <a:t>）更高的子集</a:t>
                </a:r>
                <a:endParaRPr lang="en-US" altLang="zh-CN" dirty="0"/>
              </a:p>
              <a:p>
                <a:pPr lvl="1"/>
                <a:r>
                  <a:rPr lang="zh-CN" altLang="en-US" dirty="0"/>
                  <a:t>信息论里的</a:t>
                </a:r>
                <a:r>
                  <a:rPr lang="zh-CN" altLang="en-US" dirty="0">
                    <a:solidFill>
                      <a:srgbClr val="FF0000"/>
                    </a:solidFill>
                  </a:rPr>
                  <a:t>信息熵</a:t>
                </a:r>
                <a:r>
                  <a:rPr lang="zh-CN" altLang="en-US" dirty="0"/>
                  <a:t>，或统计学里的</a:t>
                </a:r>
                <a:r>
                  <a:rPr lang="zh-CN" altLang="en-US" dirty="0">
                    <a:solidFill>
                      <a:srgbClr val="FF0000"/>
                    </a:solidFill>
                  </a:rPr>
                  <a:t>基尼指数</a:t>
                </a:r>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B72E11A6-3DBB-4115-B95E-CB4D55289792}"/>
                  </a:ext>
                </a:extLst>
              </p:cNvPr>
              <p:cNvSpPr>
                <a:spLocks noGrp="1" noRot="1" noChangeAspect="1" noMove="1" noResize="1" noEditPoints="1" noAdjustHandles="1" noChangeArrowheads="1" noChangeShapeType="1" noTextEdit="1"/>
              </p:cNvSpPr>
              <p:nvPr>
                <p:ph idx="1"/>
              </p:nvPr>
            </p:nvSpPr>
            <p:spPr>
              <a:blipFill>
                <a:blip r:embed="rId2"/>
                <a:stretch>
                  <a:fillRect l="-1481" t="-4313" r="-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0E7508-0737-4BA0-9009-BEFEBAE5416E}"/>
                  </a:ext>
                </a:extLst>
              </p:cNvPr>
              <p:cNvSpPr txBox="1"/>
              <p:nvPr/>
            </p:nvSpPr>
            <p:spPr>
              <a:xfrm>
                <a:off x="2286000" y="2668850"/>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C00E7508-0737-4BA0-9009-BEFEBAE5416E}"/>
                  </a:ext>
                </a:extLst>
              </p:cNvPr>
              <p:cNvSpPr txBox="1">
                <a:spLocks noRot="1" noChangeAspect="1" noMove="1" noResize="1" noEditPoints="1" noAdjustHandles="1" noChangeArrowheads="1" noChangeShapeType="1" noTextEdit="1"/>
              </p:cNvSpPr>
              <p:nvPr/>
            </p:nvSpPr>
            <p:spPr>
              <a:xfrm>
                <a:off x="2286000" y="2668850"/>
                <a:ext cx="4572000" cy="400110"/>
              </a:xfrm>
              <a:prstGeom prst="rect">
                <a:avLst/>
              </a:prstGeom>
              <a:blipFill>
                <a:blip r:embed="rId3"/>
                <a:stretch>
                  <a:fillRect b="-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700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a:bodyPr>
              <a:lstStyle/>
              <a:p>
                <a:r>
                  <a:rPr lang="zh-CN" altLang="en-US" dirty="0"/>
                  <a:t>决策树</a:t>
                </a:r>
                <a:endParaRPr lang="en-US" altLang="zh-CN" dirty="0"/>
              </a:p>
              <a:p>
                <a:pPr lvl="1"/>
                <a:r>
                  <a:rPr lang="zh-CN" altLang="en-US" dirty="0"/>
                  <a:t>决策树学习算法</a:t>
                </a:r>
                <a:endParaRPr lang="en-US" altLang="zh-CN" dirty="0"/>
              </a:p>
              <a:p>
                <a:pPr lvl="2"/>
                <a:r>
                  <a:rPr lang="zh-CN" altLang="zh-CN" dirty="0"/>
                  <a:t>数据集</a:t>
                </a:r>
                <a14:m>
                  <m:oMath xmlns:m="http://schemas.openxmlformats.org/officeDocument/2006/math">
                    <m:r>
                      <a:rPr lang="en-US" altLang="zh-CN" i="1">
                        <a:latin typeface="Cambria Math" panose="02040503050406030204" pitchFamily="18" charset="0"/>
                      </a:rPr>
                      <m:t>𝐷</m:t>
                    </m:r>
                  </m:oMath>
                </a14:m>
                <a:r>
                  <a:rPr lang="zh-CN" altLang="zh-CN" dirty="0"/>
                  <a:t>中样本的</a:t>
                </a:r>
                <a:r>
                  <a:rPr lang="zh-CN" altLang="zh-CN" dirty="0">
                    <a:solidFill>
                      <a:srgbClr val="FF0000"/>
                    </a:solidFill>
                  </a:rPr>
                  <a:t>类别</a:t>
                </a:r>
                <a:r>
                  <a:rPr lang="zh-CN" altLang="zh-CN" dirty="0"/>
                  <a:t>看作一个离散型</a:t>
                </a:r>
                <a:r>
                  <a:rPr lang="zh-CN" altLang="zh-CN" dirty="0">
                    <a:solidFill>
                      <a:srgbClr val="FF0000"/>
                    </a:solidFill>
                  </a:rPr>
                  <a:t>随机变量</a:t>
                </a:r>
                <a:r>
                  <a:rPr lang="zh-CN" altLang="zh-CN" dirty="0"/>
                  <a:t>，其值域</a:t>
                </a:r>
                <a14:m>
                  <m:oMath xmlns:m="http://schemas.openxmlformats.org/officeDocument/2006/math">
                    <m:r>
                      <m:rPr>
                        <m:sty m:val="p"/>
                      </m:rPr>
                      <a:rPr lang="en-US" altLang="zh-CN">
                        <a:latin typeface="Cambria Math" panose="02040503050406030204" pitchFamily="18" charset="0"/>
                      </a:rPr>
                      <m:t>Ω</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zh-CN" dirty="0"/>
                  <a:t>，共</a:t>
                </a:r>
                <a14:m>
                  <m:oMath xmlns:m="http://schemas.openxmlformats.org/officeDocument/2006/math">
                    <m:r>
                      <a:rPr lang="en-US" altLang="zh-CN" i="1">
                        <a:latin typeface="Cambria Math" panose="02040503050406030204" pitchFamily="18" charset="0"/>
                      </a:rPr>
                      <m:t>𝑛</m:t>
                    </m:r>
                  </m:oMath>
                </a14:m>
                <a:r>
                  <a:rPr lang="zh-CN" altLang="zh-CN" dirty="0"/>
                  <a:t>个类别</a:t>
                </a:r>
                <a:endParaRPr lang="en-US" altLang="zh-CN" dirty="0"/>
              </a:p>
              <a:p>
                <a:pPr lvl="2"/>
                <a:r>
                  <a:rPr lang="zh-CN" altLang="zh-CN" dirty="0"/>
                  <a:t>假设</a:t>
                </a:r>
                <a14:m>
                  <m:oMath xmlns:m="http://schemas.openxmlformats.org/officeDocument/2006/math">
                    <m:r>
                      <a:rPr lang="en-US" altLang="zh-CN" i="1">
                        <a:latin typeface="Cambria Math" panose="02040503050406030204" pitchFamily="18" charset="0"/>
                      </a:rPr>
                      <m:t>𝐷</m:t>
                    </m:r>
                  </m:oMath>
                </a14:m>
                <a:r>
                  <a:rPr lang="zh-CN" altLang="zh-CN" dirty="0"/>
                  <a:t>中样本类别的</a:t>
                </a:r>
                <a:r>
                  <a:rPr lang="zh-CN" altLang="zh-CN" dirty="0">
                    <a:solidFill>
                      <a:srgbClr val="FF0000"/>
                    </a:solidFill>
                  </a:rPr>
                  <a:t>概率分布</a:t>
                </a:r>
                <a:r>
                  <a:rPr lang="zh-CN" altLang="zh-CN" dirty="0"/>
                  <a:t>为</a:t>
                </a:r>
                <a14:m>
                  <m:oMath xmlns:m="http://schemas.openxmlformats.org/officeDocument/2006/math">
                    <m:r>
                      <a:rPr lang="en-US" altLang="zh-CN" i="1">
                        <a:latin typeface="Cambria Math" panose="02040503050406030204" pitchFamily="18" charset="0"/>
                      </a:rPr>
                      <m:t>𝑃</m:t>
                    </m:r>
                    <m:d>
                      <m:dPr>
                        <m:ctrlPr>
                          <a:rPr lang="zh-CN" altLang="zh-CN" i="1">
                            <a:latin typeface="Cambria Math" panose="02040503050406030204" pitchFamily="18" charset="0"/>
                          </a:rPr>
                        </m:ctrlPr>
                      </m:dPr>
                      <m:e>
                        <m:r>
                          <a:rPr lang="en-US" altLang="zh-CN" i="1">
                            <a:latin typeface="Cambria Math" panose="02040503050406030204" pitchFamily="18" charset="0"/>
                          </a:rPr>
                          <m:t>𝐷</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sub>
                    </m:sSub>
                  </m:oMath>
                </a14:m>
                <a:r>
                  <a:rPr lang="zh-CN" altLang="zh-CN" dirty="0"/>
                  <a:t>，</a:t>
                </a:r>
                <a14:m>
                  <m:oMath xmlns:m="http://schemas.openxmlformats.org/officeDocument/2006/math">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sub>
                        </m:sSub>
                      </m:e>
                    </m:nary>
                    <m:r>
                      <a:rPr lang="en-US" altLang="zh-CN" i="1">
                        <a:latin typeface="Cambria Math" panose="02040503050406030204" pitchFamily="18" charset="0"/>
                      </a:rPr>
                      <m:t>=1</m:t>
                    </m:r>
                  </m:oMath>
                </a14:m>
                <a:endParaRPr lang="en-US" altLang="zh-CN" dirty="0"/>
              </a:p>
            </p:txBody>
          </p:sp>
        </mc:Choice>
        <mc:Fallback xmlns="">
          <p:sp>
            <p:nvSpPr>
              <p:cNvPr id="3" name="内容占位符 2">
                <a:extLst>
                  <a:ext uri="{FF2B5EF4-FFF2-40B4-BE49-F238E27FC236}">
                    <a16:creationId xmlns:a16="http://schemas.microsoft.com/office/drawing/2014/main" id="{B72E11A6-3DBB-4115-B95E-CB4D55289792}"/>
                  </a:ext>
                </a:extLst>
              </p:cNvPr>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0E7508-0737-4BA0-9009-BEFEBAE5416E}"/>
                  </a:ext>
                </a:extLst>
              </p:cNvPr>
              <p:cNvSpPr txBox="1"/>
              <p:nvPr/>
            </p:nvSpPr>
            <p:spPr>
              <a:xfrm>
                <a:off x="4176464" y="2204864"/>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C00E7508-0737-4BA0-9009-BEFEBAE5416E}"/>
                  </a:ext>
                </a:extLst>
              </p:cNvPr>
              <p:cNvSpPr txBox="1">
                <a:spLocks noRot="1" noChangeAspect="1" noMove="1" noResize="1" noEditPoints="1" noAdjustHandles="1" noChangeArrowheads="1" noChangeShapeType="1" noTextEdit="1"/>
              </p:cNvSpPr>
              <p:nvPr/>
            </p:nvSpPr>
            <p:spPr>
              <a:xfrm>
                <a:off x="4176464" y="2204864"/>
                <a:ext cx="4572000" cy="400110"/>
              </a:xfrm>
              <a:prstGeom prst="rect">
                <a:avLst/>
              </a:prstGeom>
              <a:blipFill>
                <a:blip r:embed="rId3"/>
                <a:stretch>
                  <a:fillRect b="-769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5CC0136-77FD-4CFC-A31B-44D3130A2F6F}"/>
              </a:ext>
            </a:extLst>
          </p:cNvPr>
          <p:cNvPicPr>
            <a:picLocks noChangeAspect="1"/>
          </p:cNvPicPr>
          <p:nvPr/>
        </p:nvPicPr>
        <p:blipFill>
          <a:blip r:embed="rId4"/>
          <a:stretch>
            <a:fillRect/>
          </a:stretch>
        </p:blipFill>
        <p:spPr>
          <a:xfrm>
            <a:off x="1475656" y="3543856"/>
            <a:ext cx="6552728" cy="3125504"/>
          </a:xfrm>
          <a:prstGeom prst="rect">
            <a:avLst/>
          </a:prstGeom>
          <a:ln>
            <a:solidFill>
              <a:schemeClr val="accent1"/>
            </a:solidFill>
          </a:ln>
        </p:spPr>
      </p:pic>
    </p:spTree>
    <p:extLst>
      <p:ext uri="{BB962C8B-B14F-4D97-AF65-F5344CB8AC3E}">
        <p14:creationId xmlns:p14="http://schemas.microsoft.com/office/powerpoint/2010/main" val="10825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a:bodyPr>
          <a:lstStyle/>
          <a:p>
            <a:r>
              <a:rPr lang="zh-CN" altLang="en-US" dirty="0"/>
              <a:t>决策树</a:t>
            </a:r>
            <a:endParaRPr lang="en-US" altLang="zh-CN" dirty="0"/>
          </a:p>
          <a:p>
            <a:pPr lvl="1"/>
            <a:r>
              <a:rPr lang="zh-CN" altLang="en-US" dirty="0"/>
              <a:t>决策树学习算法</a:t>
            </a:r>
            <a:endParaRPr lang="en-US" altLang="zh-CN" dirty="0">
              <a:solidFill>
                <a:srgbClr val="FF0000"/>
              </a:solidFill>
            </a:endParaRPr>
          </a:p>
          <a:p>
            <a:pPr lvl="1"/>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0E7508-0737-4BA0-9009-BEFEBAE5416E}"/>
                  </a:ext>
                </a:extLst>
              </p:cNvPr>
              <p:cNvSpPr txBox="1"/>
              <p:nvPr/>
            </p:nvSpPr>
            <p:spPr>
              <a:xfrm>
                <a:off x="2286000" y="2668850"/>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C00E7508-0737-4BA0-9009-BEFEBAE5416E}"/>
                  </a:ext>
                </a:extLst>
              </p:cNvPr>
              <p:cNvSpPr txBox="1">
                <a:spLocks noRot="1" noChangeAspect="1" noMove="1" noResize="1" noEditPoints="1" noAdjustHandles="1" noChangeArrowheads="1" noChangeShapeType="1" noTextEdit="1"/>
              </p:cNvSpPr>
              <p:nvPr/>
            </p:nvSpPr>
            <p:spPr>
              <a:xfrm>
                <a:off x="2286000" y="2668850"/>
                <a:ext cx="4572000" cy="400110"/>
              </a:xfrm>
              <a:prstGeom prst="rect">
                <a:avLst/>
              </a:prstGeom>
              <a:blipFill>
                <a:blip r:embed="rId2"/>
                <a:stretch>
                  <a:fillRect b="-7692"/>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AED832C8-A172-4650-A4A3-7140BC312B59}"/>
              </a:ext>
            </a:extLst>
          </p:cNvPr>
          <p:cNvGraphicFramePr>
            <a:graphicFrameLocks noGrp="1"/>
          </p:cNvGraphicFramePr>
          <p:nvPr/>
        </p:nvGraphicFramePr>
        <p:xfrm>
          <a:off x="457201" y="3212976"/>
          <a:ext cx="8229598" cy="3017520"/>
        </p:xfrm>
        <a:graphic>
          <a:graphicData uri="http://schemas.openxmlformats.org/drawingml/2006/table">
            <a:tbl>
              <a:tblPr firstRow="1" firstCol="1" bandRow="1">
                <a:tableStyleId>{5C22544A-7EE6-4342-B048-85BDC9FD1C3A}</a:tableStyleId>
              </a:tblPr>
              <a:tblGrid>
                <a:gridCol w="1371051">
                  <a:extLst>
                    <a:ext uri="{9D8B030D-6E8A-4147-A177-3AD203B41FA5}">
                      <a16:colId xmlns:a16="http://schemas.microsoft.com/office/drawing/2014/main" val="3730904993"/>
                    </a:ext>
                  </a:extLst>
                </a:gridCol>
                <a:gridCol w="1371051">
                  <a:extLst>
                    <a:ext uri="{9D8B030D-6E8A-4147-A177-3AD203B41FA5}">
                      <a16:colId xmlns:a16="http://schemas.microsoft.com/office/drawing/2014/main" val="3706284236"/>
                    </a:ext>
                  </a:extLst>
                </a:gridCol>
                <a:gridCol w="1372697">
                  <a:extLst>
                    <a:ext uri="{9D8B030D-6E8A-4147-A177-3AD203B41FA5}">
                      <a16:colId xmlns:a16="http://schemas.microsoft.com/office/drawing/2014/main" val="3655802222"/>
                    </a:ext>
                  </a:extLst>
                </a:gridCol>
                <a:gridCol w="1371051">
                  <a:extLst>
                    <a:ext uri="{9D8B030D-6E8A-4147-A177-3AD203B41FA5}">
                      <a16:colId xmlns:a16="http://schemas.microsoft.com/office/drawing/2014/main" val="1809579763"/>
                    </a:ext>
                  </a:extLst>
                </a:gridCol>
                <a:gridCol w="1371051">
                  <a:extLst>
                    <a:ext uri="{9D8B030D-6E8A-4147-A177-3AD203B41FA5}">
                      <a16:colId xmlns:a16="http://schemas.microsoft.com/office/drawing/2014/main" val="3748144963"/>
                    </a:ext>
                  </a:extLst>
                </a:gridCol>
                <a:gridCol w="1372697">
                  <a:extLst>
                    <a:ext uri="{9D8B030D-6E8A-4147-A177-3AD203B41FA5}">
                      <a16:colId xmlns:a16="http://schemas.microsoft.com/office/drawing/2014/main" val="1592832766"/>
                    </a:ext>
                  </a:extLst>
                </a:gridCol>
              </a:tblGrid>
              <a:tr h="0">
                <a:tc>
                  <a:txBody>
                    <a:bodyPr/>
                    <a:lstStyle/>
                    <a:p>
                      <a:pPr algn="ctr"/>
                      <a:r>
                        <a:rPr lang="zh-CN" sz="1800" kern="100">
                          <a:effectLst/>
                        </a:rPr>
                        <a:t>编号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底色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外形</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口感</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果重（克）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品种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110967"/>
                  </a:ext>
                </a:extLst>
              </a:tr>
              <a:tr h="0">
                <a:tc>
                  <a:txBody>
                    <a:bodyPr/>
                    <a:lstStyle/>
                    <a:p>
                      <a:pPr algn="ctr"/>
                      <a:r>
                        <a:rPr lang="en-US" sz="1800" kern="100">
                          <a:effectLst/>
                        </a:rPr>
                        <a:t>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190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144138"/>
                  </a:ext>
                </a:extLst>
              </a:tr>
              <a:tr h="0">
                <a:tc>
                  <a:txBody>
                    <a:bodyPr/>
                    <a:lstStyle/>
                    <a:p>
                      <a:pPr algn="ctr"/>
                      <a:r>
                        <a:rPr lang="en-US" sz="1800" kern="100">
                          <a:effectLst/>
                        </a:rPr>
                        <a:t>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260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98348444"/>
                  </a:ext>
                </a:extLst>
              </a:tr>
              <a:tr h="0">
                <a:tc>
                  <a:txBody>
                    <a:bodyPr/>
                    <a:lstStyle/>
                    <a:p>
                      <a:pPr algn="ctr"/>
                      <a:r>
                        <a:rPr lang="en-US" sz="1800" kern="100">
                          <a:effectLst/>
                        </a:rPr>
                        <a:t>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150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065382"/>
                  </a:ext>
                </a:extLst>
              </a:tr>
              <a:tr h="0">
                <a:tc>
                  <a:txBody>
                    <a:bodyPr/>
                    <a:lstStyle/>
                    <a:p>
                      <a:pPr algn="ctr"/>
                      <a:r>
                        <a:rPr lang="en-US" sz="1800" kern="100">
                          <a:effectLst/>
                        </a:rPr>
                        <a:t>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32383215"/>
                  </a:ext>
                </a:extLst>
              </a:tr>
              <a:tr h="0">
                <a:tc>
                  <a:txBody>
                    <a:bodyPr/>
                    <a:lstStyle/>
                    <a:p>
                      <a:pPr algn="ctr"/>
                      <a:r>
                        <a:rPr lang="en-US" sz="1800" kern="100">
                          <a:effectLst/>
                        </a:rPr>
                        <a:t>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91582835"/>
                  </a:ext>
                </a:extLst>
              </a:tr>
              <a:tr h="0">
                <a:tc>
                  <a:txBody>
                    <a:bodyPr/>
                    <a:lstStyle/>
                    <a:p>
                      <a:pPr algn="ctr"/>
                      <a:r>
                        <a:rPr lang="en-US" sz="1800" kern="100">
                          <a:effectLst/>
                        </a:rPr>
                        <a:t>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170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5056844"/>
                  </a:ext>
                </a:extLst>
              </a:tr>
              <a:tr h="0">
                <a:tc>
                  <a:txBody>
                    <a:bodyPr/>
                    <a:lstStyle/>
                    <a:p>
                      <a:pPr algn="ctr"/>
                      <a:r>
                        <a:rPr lang="en-US" sz="1800" kern="100">
                          <a:effectLst/>
                        </a:rPr>
                        <a:t>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dirty="0">
                          <a:effectLst/>
                        </a:rPr>
                        <a:t>200</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7095444"/>
                  </a:ext>
                </a:extLst>
              </a:tr>
              <a:tr h="0">
                <a:tc>
                  <a:txBody>
                    <a:bodyPr/>
                    <a:lstStyle/>
                    <a:p>
                      <a:pPr algn="ctr"/>
                      <a:r>
                        <a:rPr lang="en-US" sz="18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51551617"/>
                  </a:ext>
                </a:extLst>
              </a:tr>
              <a:tr h="0">
                <a:tc>
                  <a:txBody>
                    <a:bodyPr/>
                    <a:lstStyle/>
                    <a:p>
                      <a:pPr algn="ctr"/>
                      <a:r>
                        <a:rPr lang="en-US" sz="1800" kern="100">
                          <a:effectLst/>
                        </a:rPr>
                        <a:t>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180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56755911"/>
                  </a:ext>
                </a:extLst>
              </a:tr>
              <a:tr h="0">
                <a:tc>
                  <a:txBody>
                    <a:bodyPr/>
                    <a:lstStyle/>
                    <a:p>
                      <a:pPr algn="ctr"/>
                      <a:r>
                        <a:rPr lang="en-US" sz="1800" kern="100">
                          <a:effectLst/>
                        </a:rPr>
                        <a:t>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240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dirty="0">
                          <a:effectLst/>
                        </a:rPr>
                        <a:t>红富士</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1355261"/>
                  </a:ext>
                </a:extLst>
              </a:tr>
            </a:tbl>
          </a:graphicData>
        </a:graphic>
      </p:graphicFrame>
      <p:pic>
        <p:nvPicPr>
          <p:cNvPr id="6" name="图片 5">
            <a:extLst>
              <a:ext uri="{FF2B5EF4-FFF2-40B4-BE49-F238E27FC236}">
                <a16:creationId xmlns:a16="http://schemas.microsoft.com/office/drawing/2014/main" id="{39605614-5E42-49DC-9EAF-76B436725BE1}"/>
              </a:ext>
            </a:extLst>
          </p:cNvPr>
          <p:cNvPicPr>
            <a:picLocks noChangeAspect="1"/>
          </p:cNvPicPr>
          <p:nvPr/>
        </p:nvPicPr>
        <p:blipFill>
          <a:blip r:embed="rId3"/>
          <a:stretch>
            <a:fillRect/>
          </a:stretch>
        </p:blipFill>
        <p:spPr>
          <a:xfrm>
            <a:off x="602331" y="1517295"/>
            <a:ext cx="8002117" cy="4143953"/>
          </a:xfrm>
          <a:prstGeom prst="rect">
            <a:avLst/>
          </a:prstGeom>
          <a:ln>
            <a:solidFill>
              <a:schemeClr val="accent1"/>
            </a:solidFill>
          </a:ln>
        </p:spPr>
      </p:pic>
    </p:spTree>
    <p:extLst>
      <p:ext uri="{BB962C8B-B14F-4D97-AF65-F5344CB8AC3E}">
        <p14:creationId xmlns:p14="http://schemas.microsoft.com/office/powerpoint/2010/main" val="148072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fontScale="92500" lnSpcReduction="10000"/>
              </a:bodyPr>
              <a:lstStyle/>
              <a:p>
                <a:r>
                  <a:rPr lang="zh-CN" altLang="en-US" dirty="0"/>
                  <a:t>决策树</a:t>
                </a:r>
                <a:endParaRPr lang="en-US" altLang="zh-CN" dirty="0"/>
              </a:p>
              <a:p>
                <a:pPr lvl="1"/>
                <a:r>
                  <a:rPr lang="zh-CN" altLang="en-US" dirty="0"/>
                  <a:t>决策树学习算法</a:t>
                </a:r>
                <a:endParaRPr lang="en-US" altLang="zh-CN" dirty="0"/>
              </a:p>
              <a:p>
                <a:pPr lvl="1"/>
                <a:r>
                  <a:rPr lang="zh-CN" altLang="en-US" dirty="0">
                    <a:latin typeface="Calibri" panose="020F0502020204030204" pitchFamily="34" charset="0"/>
                    <a:cs typeface="Times New Roman" panose="02020603050405020304" pitchFamily="18" charset="0"/>
                  </a:rPr>
                  <a:t>总结：</a:t>
                </a:r>
                <a:r>
                  <a:rPr lang="zh-CN" altLang="zh-CN" dirty="0">
                    <a:latin typeface="Calibri" panose="020F0502020204030204" pitchFamily="34" charset="0"/>
                    <a:cs typeface="Times New Roman" panose="02020603050405020304" pitchFamily="18" charset="0"/>
                  </a:rPr>
                  <a:t>信息熵和基尼指数</a:t>
                </a:r>
                <a:endParaRPr lang="en-US" altLang="zh-CN" dirty="0"/>
              </a:p>
              <a:p>
                <a:pPr lvl="2"/>
                <a:r>
                  <a:rPr lang="zh-CN" altLang="zh-CN" dirty="0">
                    <a:effectLst/>
                    <a:latin typeface="Calibri" panose="020F0502020204030204" pitchFamily="34" charset="0"/>
                    <a:ea typeface="宋体" panose="02010600030101010101" pitchFamily="2" charset="-122"/>
                    <a:cs typeface="Times New Roman" panose="02020603050405020304" pitchFamily="18" charset="0"/>
                  </a:rPr>
                  <a:t>数据集的纯度越高，则信息熵和基尼指数越小；纯度越低，则信息熵和基尼指数越大</a:t>
                </a:r>
                <a:endParaRPr lang="en-US" altLang="zh-CN" dirty="0">
                  <a:effectLst/>
                  <a:latin typeface="Calibri" panose="020F0502020204030204" pitchFamily="34" charset="0"/>
                  <a:ea typeface="宋体" panose="02010600030101010101" pitchFamily="2" charset="-122"/>
                  <a:cs typeface="Times New Roman" panose="02020603050405020304" pitchFamily="18" charset="0"/>
                </a:endParaRPr>
              </a:p>
              <a:p>
                <a:pPr lvl="2"/>
                <a:r>
                  <a:rPr lang="zh-CN" altLang="zh-CN" dirty="0">
                    <a:effectLst/>
                    <a:latin typeface="Calibri" panose="020F0502020204030204" pitchFamily="34" charset="0"/>
                    <a:ea typeface="宋体" panose="02010600030101010101" pitchFamily="2" charset="-122"/>
                    <a:cs typeface="Times New Roman" panose="02020603050405020304" pitchFamily="18" charset="0"/>
                  </a:rPr>
                  <a:t>如果数据集只包含一个类别，则纯度最高，其信息熵和基尼指数最小（都为零）</a:t>
                </a:r>
                <a:endParaRPr lang="en-US" altLang="zh-CN" dirty="0">
                  <a:effectLst/>
                  <a:latin typeface="Calibri" panose="020F0502020204030204" pitchFamily="34" charset="0"/>
                  <a:ea typeface="宋体" panose="02010600030101010101" pitchFamily="2" charset="-122"/>
                  <a:cs typeface="Times New Roman" panose="02020603050405020304" pitchFamily="18" charset="0"/>
                </a:endParaRPr>
              </a:p>
              <a:p>
                <a:pPr lvl="2"/>
                <a:r>
                  <a:rPr lang="zh-CN" altLang="zh-CN" dirty="0">
                    <a:effectLst/>
                    <a:latin typeface="Calibri" panose="020F0502020204030204" pitchFamily="34" charset="0"/>
                    <a:ea typeface="宋体" panose="02010600030101010101" pitchFamily="2" charset="-122"/>
                    <a:cs typeface="Times New Roman" panose="02020603050405020304" pitchFamily="18" charset="0"/>
                  </a:rPr>
                  <a:t>如果数据集包含全部类别（假设为</a:t>
                </a:r>
                <a14:m>
                  <m:oMath xmlns:m="http://schemas.openxmlformats.org/officeDocument/2006/math">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dirty="0">
                    <a:effectLst/>
                    <a:latin typeface="Calibri" panose="020F0502020204030204" pitchFamily="34" charset="0"/>
                    <a:ea typeface="宋体" panose="02010600030101010101" pitchFamily="2" charset="-122"/>
                    <a:cs typeface="Times New Roman" panose="02020603050405020304" pitchFamily="18" charset="0"/>
                  </a:rPr>
                  <a:t>）且服从均匀分布，则纯度最低，其信息熵和基尼指数最大，信息熵最大值为</a:t>
                </a:r>
                <a14:m>
                  <m:oMath xmlns:m="http://schemas.openxmlformats.org/officeDocument/2006/math">
                    <m:func>
                      <m:funcPr>
                        <m:ctrlPr>
                          <a:rPr lang="zh-CN" altLang="zh-CN" i="1">
                            <a:effectLst/>
                            <a:latin typeface="Cambria Math" panose="02040503050406030204" pitchFamily="18" charset="0"/>
                            <a:ea typeface="Cambria Math" panose="02040503050406030204" pitchFamily="18" charset="0"/>
                          </a:rPr>
                        </m:ctrlPr>
                      </m:funcPr>
                      <m:fName>
                        <m:sSub>
                          <m:sSubPr>
                            <m:ctrlPr>
                              <a:rPr lang="zh-CN" altLang="zh-CN" i="1">
                                <a:effectLst/>
                                <a:latin typeface="Cambria Math" panose="02040503050406030204" pitchFamily="18" charset="0"/>
                                <a:ea typeface="Cambria Math" panose="02040503050406030204" pitchFamily="18" charset="0"/>
                              </a:rPr>
                            </m:ctrlPr>
                          </m:sSubPr>
                          <m:e>
                            <m:r>
                              <m:rPr>
                                <m:sty m:val="p"/>
                              </m:rPr>
                              <a:rPr lang="en-US" altLang="zh-CN">
                                <a:effectLst/>
                                <a:latin typeface="Cambria Math" panose="02040503050406030204" pitchFamily="18" charset="0"/>
                                <a:ea typeface="宋体" panose="02010600030101010101" pitchFamily="2" charset="-122"/>
                                <a:cs typeface="Times New Roman" panose="02020603050405020304" pitchFamily="18" charset="0"/>
                              </a:rPr>
                              <m:t>log</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2</m:t>
                            </m:r>
                          </m:sub>
                        </m:sSub>
                      </m:fNa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𝑛</m:t>
                        </m:r>
                      </m:e>
                    </m:func>
                  </m:oMath>
                </a14:m>
                <a:r>
                  <a:rPr lang="zh-CN" altLang="zh-CN" dirty="0">
                    <a:effectLst/>
                    <a:latin typeface="Calibri" panose="020F0502020204030204" pitchFamily="34" charset="0"/>
                    <a:ea typeface="宋体" panose="02010600030101010101" pitchFamily="2" charset="-122"/>
                    <a:cs typeface="Times New Roman" panose="02020603050405020304" pitchFamily="18" charset="0"/>
                  </a:rPr>
                  <a:t>，基尼指数最大值为</a:t>
                </a:r>
                <a14:m>
                  <m:oMath xmlns:m="http://schemas.openxmlformats.org/officeDocument/2006/math">
                    <m:f>
                      <m:fPr>
                        <m:ctrlPr>
                          <a:rPr lang="zh-CN" altLang="zh-CN" i="1">
                            <a:effectLst/>
                            <a:latin typeface="Cambria Math" panose="02040503050406030204" pitchFamily="18" charset="0"/>
                            <a:ea typeface="Cambria Math" panose="02040503050406030204" pitchFamily="18" charset="0"/>
                          </a:rPr>
                        </m:ctrlPr>
                      </m:fPr>
                      <m:num>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𝑛</m:t>
                        </m:r>
                      </m:den>
                    </m:f>
                  </m:oMath>
                </a14:m>
                <a:endParaRPr lang="en-US" altLang="zh-CN" dirty="0">
                  <a:effectLst/>
                  <a:latin typeface="Calibri" panose="020F0502020204030204" pitchFamily="34" charset="0"/>
                  <a:ea typeface="宋体" panose="02010600030101010101" pitchFamily="2" charset="-122"/>
                  <a:cs typeface="Times New Roman" panose="02020603050405020304" pitchFamily="18" charset="0"/>
                </a:endParaRPr>
              </a:p>
              <a:p>
                <a:pPr lvl="2"/>
                <a:r>
                  <a:rPr lang="zh-CN" altLang="zh-CN" dirty="0">
                    <a:effectLst/>
                    <a:latin typeface="Calibri" panose="020F0502020204030204" pitchFamily="34" charset="0"/>
                    <a:ea typeface="宋体" panose="02010600030101010101" pitchFamily="2" charset="-122"/>
                    <a:cs typeface="Times New Roman" panose="02020603050405020304" pitchFamily="18" charset="0"/>
                  </a:rPr>
                  <a:t>借用信息熵或基尼指数，可以度量数据集的纯度</a:t>
                </a:r>
                <a:endParaRPr lang="en-US" altLang="zh-CN" dirty="0"/>
              </a:p>
            </p:txBody>
          </p:sp>
        </mc:Choice>
        <mc:Fallback xmlns="">
          <p:sp>
            <p:nvSpPr>
              <p:cNvPr id="3" name="内容占位符 2">
                <a:extLst>
                  <a:ext uri="{FF2B5EF4-FFF2-40B4-BE49-F238E27FC236}">
                    <a16:creationId xmlns:a16="http://schemas.microsoft.com/office/drawing/2014/main" id="{B72E11A6-3DBB-4115-B95E-CB4D55289792}"/>
                  </a:ext>
                </a:extLst>
              </p:cNvPr>
              <p:cNvSpPr>
                <a:spLocks noGrp="1" noRot="1" noChangeAspect="1" noMove="1" noResize="1" noEditPoints="1" noAdjustHandles="1" noChangeArrowheads="1" noChangeShapeType="1" noTextEdit="1"/>
              </p:cNvSpPr>
              <p:nvPr>
                <p:ph idx="1"/>
              </p:nvPr>
            </p:nvSpPr>
            <p:spPr>
              <a:blipFill>
                <a:blip r:embed="rId2"/>
                <a:stretch>
                  <a:fillRect l="-1481" t="-3369" r="-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0E7508-0737-4BA0-9009-BEFEBAE5416E}"/>
                  </a:ext>
                </a:extLst>
              </p:cNvPr>
              <p:cNvSpPr txBox="1"/>
              <p:nvPr/>
            </p:nvSpPr>
            <p:spPr>
              <a:xfrm>
                <a:off x="3779912" y="2060848"/>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C00E7508-0737-4BA0-9009-BEFEBAE5416E}"/>
                  </a:ext>
                </a:extLst>
              </p:cNvPr>
              <p:cNvSpPr txBox="1">
                <a:spLocks noRot="1" noChangeAspect="1" noMove="1" noResize="1" noEditPoints="1" noAdjustHandles="1" noChangeArrowheads="1" noChangeShapeType="1" noTextEdit="1"/>
              </p:cNvSpPr>
              <p:nvPr/>
            </p:nvSpPr>
            <p:spPr>
              <a:xfrm>
                <a:off x="3779912" y="2060848"/>
                <a:ext cx="4572000" cy="400110"/>
              </a:xfrm>
              <a:prstGeom prst="rect">
                <a:avLst/>
              </a:prstGeom>
              <a:blipFill>
                <a:blip r:embed="rId3"/>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878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fontScale="85000" lnSpcReduction="10000"/>
              </a:bodyPr>
              <a:lstStyle/>
              <a:p>
                <a:r>
                  <a:rPr lang="zh-CN" altLang="en-US" dirty="0"/>
                  <a:t>决策树</a:t>
                </a:r>
                <a:endParaRPr lang="en-US" altLang="zh-CN" dirty="0"/>
              </a:p>
              <a:p>
                <a:pPr lvl="1"/>
                <a:r>
                  <a:rPr lang="zh-CN" altLang="en-US" dirty="0"/>
                  <a:t>决策树学习算法</a:t>
                </a:r>
                <a:endParaRPr lang="en-US" altLang="zh-CN" dirty="0"/>
              </a:p>
              <a:p>
                <a:pPr lvl="2"/>
                <a:r>
                  <a:rPr lang="zh-CN" altLang="en-US" dirty="0"/>
                  <a:t>特征选择准则</a:t>
                </a:r>
                <a:endParaRPr lang="en-US" altLang="zh-CN" dirty="0"/>
              </a:p>
              <a:p>
                <a:pPr lvl="2"/>
                <a:r>
                  <a:rPr lang="zh-CN" altLang="zh-CN" dirty="0"/>
                  <a:t>数据集</a:t>
                </a:r>
                <a14:m>
                  <m:oMath xmlns:m="http://schemas.openxmlformats.org/officeDocument/2006/math">
                    <m:r>
                      <a:rPr lang="en-US" altLang="zh-CN" i="1">
                        <a:latin typeface="Cambria Math" panose="02040503050406030204" pitchFamily="18" charset="0"/>
                      </a:rPr>
                      <m:t>𝐷</m:t>
                    </m:r>
                  </m:oMath>
                </a14:m>
                <a:r>
                  <a:rPr lang="zh-CN" altLang="zh-CN" dirty="0"/>
                  <a:t>的样本特征为</a:t>
                </a:r>
                <a14:m>
                  <m:oMath xmlns:m="http://schemas.openxmlformats.org/officeDocument/2006/math">
                    <m:r>
                      <a:rPr lang="en-US" altLang="zh-CN" i="1">
                        <a:latin typeface="Cambria Math" panose="02040503050406030204" pitchFamily="18" charset="0"/>
                      </a:rPr>
                      <m:t>𝑑</m:t>
                    </m:r>
                  </m:oMath>
                </a14:m>
                <a:r>
                  <a:rPr lang="zh-CN" altLang="zh-CN" dirty="0"/>
                  <a:t>维，记作</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a14:m>
                <a:r>
                  <a:rPr lang="zh-CN" altLang="zh-CN" dirty="0"/>
                  <a:t>，其中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oMath>
                </a14:m>
                <a:r>
                  <a:rPr lang="zh-CN" altLang="zh-CN" dirty="0"/>
                  <a:t>表示第</a:t>
                </a:r>
                <a14:m>
                  <m:oMath xmlns:m="http://schemas.openxmlformats.org/officeDocument/2006/math">
                    <m:r>
                      <a:rPr lang="en-US" altLang="zh-CN" i="1">
                        <a:latin typeface="Cambria Math" panose="02040503050406030204" pitchFamily="18" charset="0"/>
                      </a:rPr>
                      <m:t>𝑖</m:t>
                    </m:r>
                  </m:oMath>
                </a14:m>
                <a:r>
                  <a:rPr lang="zh-CN" altLang="zh-CN" dirty="0"/>
                  <a:t>项特征</a:t>
                </a:r>
                <a:endParaRPr lang="en-US" altLang="zh-CN" dirty="0"/>
              </a:p>
              <a:p>
                <a:pPr lvl="2"/>
                <a:r>
                  <a:rPr lang="zh-CN" altLang="zh-CN" dirty="0"/>
                  <a:t>所有特征项都是离散型的，第</a:t>
                </a:r>
                <a14:m>
                  <m:oMath xmlns:m="http://schemas.openxmlformats.org/officeDocument/2006/math">
                    <m:r>
                      <a:rPr lang="en-US" altLang="zh-CN" i="1">
                        <a:latin typeface="Cambria Math" panose="02040503050406030204" pitchFamily="18" charset="0"/>
                      </a:rPr>
                      <m:t>𝑖</m:t>
                    </m:r>
                  </m:oMath>
                </a14:m>
                <a:r>
                  <a:rPr lang="zh-CN" altLang="zh-CN" dirty="0"/>
                  <a:t>项特征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oMath>
                </a14:m>
                <a:r>
                  <a:rPr lang="zh-CN" altLang="zh-CN" dirty="0"/>
                  <a:t>有</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oMath>
                </a14:m>
                <a:r>
                  <a:rPr lang="zh-CN" altLang="zh-CN" dirty="0"/>
                  <a:t>个可能的取值</a:t>
                </a:r>
                <a:endParaRPr lang="en-US" altLang="zh-CN" dirty="0"/>
              </a:p>
              <a:p>
                <a:pPr lvl="2"/>
                <a:r>
                  <a:rPr lang="zh-CN" altLang="zh-CN" dirty="0"/>
                  <a:t>按第</a:t>
                </a:r>
                <a14:m>
                  <m:oMath xmlns:m="http://schemas.openxmlformats.org/officeDocument/2006/math">
                    <m:r>
                      <a:rPr lang="en-US" altLang="zh-CN" i="1">
                        <a:latin typeface="Cambria Math" panose="02040503050406030204" pitchFamily="18" charset="0"/>
                      </a:rPr>
                      <m:t>𝑖</m:t>
                    </m:r>
                  </m:oMath>
                </a14:m>
                <a:r>
                  <a:rPr lang="zh-CN" altLang="zh-CN" dirty="0"/>
                  <a:t>项特征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oMath>
                </a14:m>
                <a:r>
                  <a:rPr lang="zh-CN" altLang="zh-CN" dirty="0"/>
                  <a:t>的取值，可以将数据集</a:t>
                </a:r>
                <a14:m>
                  <m:oMath xmlns:m="http://schemas.openxmlformats.org/officeDocument/2006/math">
                    <m:r>
                      <a:rPr lang="en-US" altLang="zh-CN" i="1">
                        <a:latin typeface="Cambria Math" panose="02040503050406030204" pitchFamily="18" charset="0"/>
                      </a:rPr>
                      <m:t>𝐷</m:t>
                    </m:r>
                  </m:oMath>
                </a14:m>
                <a:r>
                  <a:rPr lang="zh-CN" altLang="zh-CN" dirty="0"/>
                  <a:t>划分成</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oMath>
                </a14:m>
                <a:r>
                  <a:rPr lang="zh-CN" altLang="zh-CN" dirty="0"/>
                  <a:t>个子集</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sub>
                    </m:sSub>
                    <m:r>
                      <a:rPr lang="en-US" altLang="zh-CN" i="1">
                        <a:latin typeface="Cambria Math" panose="02040503050406030204" pitchFamily="18" charset="0"/>
                      </a:rPr>
                      <m:t>}</m:t>
                    </m:r>
                  </m:oMath>
                </a14:m>
                <a:r>
                  <a:rPr lang="zh-CN" altLang="zh-CN" dirty="0"/>
                  <a:t>。将每个子集包含的样本数据个数记作</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sub>
                    </m:sSub>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sub>
                    </m:sSub>
                    <m:r>
                      <a:rPr lang="en-US" altLang="zh-CN" i="1">
                        <a:latin typeface="Cambria Math" panose="02040503050406030204" pitchFamily="18" charset="0"/>
                      </a:rPr>
                      <m:t>=</m:t>
                    </m:r>
                    <m:r>
                      <a:rPr lang="en-US" altLang="zh-CN" i="1">
                        <a:latin typeface="Cambria Math" panose="02040503050406030204" pitchFamily="18" charset="0"/>
                      </a:rPr>
                      <m:t>𝑚</m:t>
                    </m:r>
                  </m:oMath>
                </a14:m>
                <a:endParaRPr lang="en-US" altLang="zh-CN" dirty="0"/>
              </a:p>
              <a:p>
                <a:pPr lvl="2"/>
                <a:r>
                  <a:rPr lang="zh-CN" altLang="zh-CN" dirty="0"/>
                  <a:t>数据集</a:t>
                </a:r>
                <a14:m>
                  <m:oMath xmlns:m="http://schemas.openxmlformats.org/officeDocument/2006/math">
                    <m:r>
                      <a:rPr lang="en-US" altLang="zh-CN" i="1">
                        <a:latin typeface="Cambria Math" panose="02040503050406030204" pitchFamily="18" charset="0"/>
                      </a:rPr>
                      <m:t>𝐷</m:t>
                    </m:r>
                  </m:oMath>
                </a14:m>
                <a:r>
                  <a:rPr lang="zh-CN" altLang="zh-CN" dirty="0"/>
                  <a:t>及其子集</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sub>
                    </m:sSub>
                    <m:r>
                      <a:rPr lang="en-US" altLang="zh-CN" i="1">
                        <a:latin typeface="Cambria Math" panose="02040503050406030204" pitchFamily="18" charset="0"/>
                      </a:rPr>
                      <m:t>}</m:t>
                    </m:r>
                  </m:oMath>
                </a14:m>
                <a:r>
                  <a:rPr lang="zh-CN" altLang="zh-CN" dirty="0"/>
                  <a:t>中的样本类别看作离散型随机变量，它们具有</a:t>
                </a:r>
                <a:r>
                  <a:rPr lang="zh-CN" altLang="en-US" dirty="0"/>
                  <a:t>共同</a:t>
                </a:r>
                <a:r>
                  <a:rPr lang="zh-CN" altLang="zh-CN" dirty="0"/>
                  <a:t>的值域</a:t>
                </a:r>
                <a14:m>
                  <m:oMath xmlns:m="http://schemas.openxmlformats.org/officeDocument/2006/math">
                    <m:r>
                      <m:rPr>
                        <m:sty m:val="p"/>
                      </m:rPr>
                      <a:rPr lang="en-US" altLang="zh-CN">
                        <a:latin typeface="Cambria Math" panose="02040503050406030204" pitchFamily="18" charset="0"/>
                      </a:rPr>
                      <m:t>Ω</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zh-CN" dirty="0"/>
                  <a:t>，共</a:t>
                </a:r>
                <a14:m>
                  <m:oMath xmlns:m="http://schemas.openxmlformats.org/officeDocument/2006/math">
                    <m:r>
                      <a:rPr lang="en-US" altLang="zh-CN" i="1">
                        <a:latin typeface="Cambria Math" panose="02040503050406030204" pitchFamily="18" charset="0"/>
                      </a:rPr>
                      <m:t>𝑛</m:t>
                    </m:r>
                  </m:oMath>
                </a14:m>
                <a:r>
                  <a:rPr lang="zh-CN" altLang="zh-CN" dirty="0"/>
                  <a:t>个类别</a:t>
                </a:r>
                <a:endParaRPr lang="en-US" altLang="zh-CN" dirty="0"/>
              </a:p>
              <a:p>
                <a:pPr lvl="2"/>
                <a:r>
                  <a:rPr lang="zh-CN" altLang="zh-CN" dirty="0"/>
                  <a:t>决策树学习算法的关键是如何定义纯度的度量形式，即特征选择准则</a:t>
                </a:r>
                <a:endParaRPr lang="en-US" altLang="zh-CN" dirty="0"/>
              </a:p>
            </p:txBody>
          </p:sp>
        </mc:Choice>
        <mc:Fallback xmlns="">
          <p:sp>
            <p:nvSpPr>
              <p:cNvPr id="3" name="内容占位符 2">
                <a:extLst>
                  <a:ext uri="{FF2B5EF4-FFF2-40B4-BE49-F238E27FC236}">
                    <a16:creationId xmlns:a16="http://schemas.microsoft.com/office/drawing/2014/main" id="{B72E11A6-3DBB-4115-B95E-CB4D55289792}"/>
                  </a:ext>
                </a:extLst>
              </p:cNvPr>
              <p:cNvSpPr>
                <a:spLocks noGrp="1" noRot="1" noChangeAspect="1" noMove="1" noResize="1" noEditPoints="1" noAdjustHandles="1" noChangeArrowheads="1" noChangeShapeType="1" noTextEdit="1"/>
              </p:cNvSpPr>
              <p:nvPr>
                <p:ph idx="1"/>
              </p:nvPr>
            </p:nvSpPr>
            <p:spPr>
              <a:blipFill>
                <a:blip r:embed="rId2"/>
                <a:stretch>
                  <a:fillRect l="-1259" t="-2695" r="-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0E7508-0737-4BA0-9009-BEFEBAE5416E}"/>
                  </a:ext>
                </a:extLst>
              </p:cNvPr>
              <p:cNvSpPr txBox="1"/>
              <p:nvPr/>
            </p:nvSpPr>
            <p:spPr>
              <a:xfrm>
                <a:off x="3779912" y="2060848"/>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C00E7508-0737-4BA0-9009-BEFEBAE5416E}"/>
                  </a:ext>
                </a:extLst>
              </p:cNvPr>
              <p:cNvSpPr txBox="1">
                <a:spLocks noRot="1" noChangeAspect="1" noMove="1" noResize="1" noEditPoints="1" noAdjustHandles="1" noChangeArrowheads="1" noChangeShapeType="1" noTextEdit="1"/>
              </p:cNvSpPr>
              <p:nvPr/>
            </p:nvSpPr>
            <p:spPr>
              <a:xfrm>
                <a:off x="3779912" y="2060848"/>
                <a:ext cx="4572000" cy="400110"/>
              </a:xfrm>
              <a:prstGeom prst="rect">
                <a:avLst/>
              </a:prstGeom>
              <a:blipFill>
                <a:blip r:embed="rId3"/>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584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978D7-C5B0-4D58-A64A-DA2A6E47473C}"/>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86D3E9DC-2020-4B51-A144-7F27F42DD216}"/>
              </a:ext>
            </a:extLst>
          </p:cNvPr>
          <p:cNvSpPr>
            <a:spLocks noGrp="1"/>
          </p:cNvSpPr>
          <p:nvPr>
            <p:ph idx="1"/>
          </p:nvPr>
        </p:nvSpPr>
        <p:spPr/>
        <p:txBody>
          <a:bodyPr>
            <a:normAutofit fontScale="85000" lnSpcReduction="20000"/>
          </a:bodyPr>
          <a:lstStyle/>
          <a:p>
            <a:r>
              <a:rPr lang="zh-CN" altLang="en-US" dirty="0"/>
              <a:t>贝叶斯决策</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式</a:t>
            </a:r>
            <a:r>
              <a:rPr lang="en-US" altLang="zh-CN" dirty="0"/>
              <a:t>3-3</a:t>
            </a:r>
            <a:r>
              <a:rPr lang="zh-CN" altLang="en-US" dirty="0"/>
              <a:t>就是一个分类判别函数，它被称为</a:t>
            </a:r>
            <a:r>
              <a:rPr lang="zh-CN" altLang="en-US" dirty="0">
                <a:solidFill>
                  <a:srgbClr val="FF0000"/>
                </a:solidFill>
              </a:rPr>
              <a:t>贝叶斯分类器</a:t>
            </a:r>
            <a:r>
              <a:rPr lang="zh-CN" altLang="en-US" dirty="0"/>
              <a:t>（</a:t>
            </a:r>
            <a:r>
              <a:rPr lang="en-US" altLang="zh-CN" dirty="0"/>
              <a:t>Bayes classifier</a:t>
            </a:r>
            <a:r>
              <a:rPr lang="zh-CN" altLang="en-US" dirty="0"/>
              <a:t>）</a:t>
            </a:r>
            <a:endParaRPr lang="en-US" altLang="zh-CN" dirty="0"/>
          </a:p>
          <a:p>
            <a:r>
              <a:rPr lang="zh-CN" altLang="en-US" dirty="0"/>
              <a:t>可以证明，在已知概率分布的情况下，贝叶斯分类器是错误率最小的分类器</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F3A04F0-CC63-44E7-8B1E-D477D0F4E9E0}"/>
                  </a:ext>
                </a:extLst>
              </p:cNvPr>
              <p:cNvSpPr txBox="1"/>
              <p:nvPr/>
            </p:nvSpPr>
            <p:spPr>
              <a:xfrm>
                <a:off x="827584" y="2132856"/>
                <a:ext cx="7859216" cy="2064796"/>
              </a:xfrm>
              <a:prstGeom prst="rect">
                <a:avLst/>
              </a:prstGeom>
              <a:solidFill>
                <a:schemeClr val="bg1">
                  <a:lumMod val="95000"/>
                </a:schemeClr>
              </a:solidFill>
              <a:ln>
                <a:solidFill>
                  <a:schemeClr val="accent1"/>
                </a:solidFill>
              </a:ln>
            </p:spPr>
            <p:txBody>
              <a:bodyPr wrap="square">
                <a:spAutoFit/>
              </a:bodyPr>
              <a:lstStyle/>
              <a:p>
                <a:pPr indent="266700" algn="just"/>
                <a:r>
                  <a:rPr lang="zh-CN" altLang="zh-CN" sz="1800" kern="100" dirty="0">
                    <a:effectLst/>
                    <a:latin typeface="Calibri" panose="020F0502020204030204" pitchFamily="34" charset="0"/>
                    <a:ea typeface="黑体" panose="02010609060101010101" pitchFamily="49" charset="-122"/>
                    <a:cs typeface="Times New Roman" panose="02020603050405020304" pitchFamily="18" charset="0"/>
                  </a:rPr>
                  <a:t>贝叶斯决策</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 设离散型随机变量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的值域为</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sub>
                        </m:sSub>
                      </m:e>
                    </m:d>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且</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)&gt;0</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，对任意的随机变量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)&gt;0</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，如果</a:t>
                </a:r>
              </a:p>
              <a:p>
                <a:pPr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b="0" i="0" kern="100" smtClean="0">
                                  <a:effectLst/>
                                  <a:latin typeface="Cambria Math" panose="02040503050406030204" pitchFamily="18" charset="0"/>
                                  <a:ea typeface="宋体" panose="02010600030101010101" pitchFamily="2" charset="-122"/>
                                  <a:cs typeface="Times New Roman" panose="02020603050405020304" pitchFamily="18" charset="0"/>
                                </a:rPr>
                                <m:t>argm</m:t>
                              </m:r>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ax</m:t>
                              </m:r>
                            </m:e>
                            <m:li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lim>
                          </m:limLow>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d>
                        </m:e>
                      </m:fun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m:t>
                      </m:r>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则判定，给定</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时</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即</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）成立。因为式</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中的</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d>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具有共同的分母</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，所以式</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等价于</a:t>
                </a:r>
              </a:p>
              <a:p>
                <a:pPr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b="0" i="0" kern="100" smtClean="0">
                                  <a:effectLst/>
                                  <a:latin typeface="Cambria Math" panose="02040503050406030204" pitchFamily="18" charset="0"/>
                                  <a:ea typeface="宋体" panose="02010600030101010101" pitchFamily="2" charset="-122"/>
                                  <a:cs typeface="Times New Roman" panose="02020603050405020304" pitchFamily="18" charset="0"/>
                                </a:rPr>
                                <m:t>argm</m:t>
                              </m:r>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ax</m:t>
                              </m:r>
                            </m:e>
                            <m:li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lim>
                          </m:limLow>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𝑋</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m:t>
                      </m:r>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4</m:t>
                      </m:r>
                      <m:r>
                        <a:rPr lang="zh-CN" altLang="zh-CN" sz="1800"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4F3A04F0-CC63-44E7-8B1E-D477D0F4E9E0}"/>
                  </a:ext>
                </a:extLst>
              </p:cNvPr>
              <p:cNvSpPr txBox="1">
                <a:spLocks noRot="1" noChangeAspect="1" noMove="1" noResize="1" noEditPoints="1" noAdjustHandles="1" noChangeArrowheads="1" noChangeShapeType="1" noTextEdit="1"/>
              </p:cNvSpPr>
              <p:nvPr/>
            </p:nvSpPr>
            <p:spPr>
              <a:xfrm>
                <a:off x="827584" y="2132856"/>
                <a:ext cx="7859216" cy="2064796"/>
              </a:xfrm>
              <a:prstGeom prst="rect">
                <a:avLst/>
              </a:prstGeom>
              <a:blipFill>
                <a:blip r:embed="rId3"/>
                <a:stretch>
                  <a:fillRect l="-620" t="-2346" r="-542"/>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4620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a:bodyPr>
          <a:lstStyle/>
          <a:p>
            <a:r>
              <a:rPr lang="zh-CN" altLang="en-US" dirty="0"/>
              <a:t>决策树</a:t>
            </a:r>
            <a:endParaRPr lang="en-US" altLang="zh-CN" dirty="0"/>
          </a:p>
          <a:p>
            <a:pPr lvl="1"/>
            <a:r>
              <a:rPr lang="zh-CN" altLang="en-US" dirty="0"/>
              <a:t>决策树学习算法</a:t>
            </a:r>
            <a:endParaRPr lang="en-US" altLang="zh-CN" dirty="0"/>
          </a:p>
          <a:p>
            <a:pPr lvl="2"/>
            <a:r>
              <a:rPr lang="zh-CN" altLang="en-US" dirty="0"/>
              <a:t>特征选择准则</a:t>
            </a:r>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0E7508-0737-4BA0-9009-BEFEBAE5416E}"/>
                  </a:ext>
                </a:extLst>
              </p:cNvPr>
              <p:cNvSpPr txBox="1"/>
              <p:nvPr/>
            </p:nvSpPr>
            <p:spPr>
              <a:xfrm>
                <a:off x="3779912" y="2236802"/>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C00E7508-0737-4BA0-9009-BEFEBAE5416E}"/>
                  </a:ext>
                </a:extLst>
              </p:cNvPr>
              <p:cNvSpPr txBox="1">
                <a:spLocks noRot="1" noChangeAspect="1" noMove="1" noResize="1" noEditPoints="1" noAdjustHandles="1" noChangeArrowheads="1" noChangeShapeType="1" noTextEdit="1"/>
              </p:cNvSpPr>
              <p:nvPr/>
            </p:nvSpPr>
            <p:spPr>
              <a:xfrm>
                <a:off x="3779912" y="2236802"/>
                <a:ext cx="4572000" cy="400110"/>
              </a:xfrm>
              <a:prstGeom prst="rect">
                <a:avLst/>
              </a:prstGeom>
              <a:blipFill>
                <a:blip r:embed="rId2"/>
                <a:stretch>
                  <a:fillRect b="-606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345E91A-3697-49A8-999C-6B9E6E219877}"/>
              </a:ext>
            </a:extLst>
          </p:cNvPr>
          <p:cNvPicPr>
            <a:picLocks noChangeAspect="1"/>
          </p:cNvPicPr>
          <p:nvPr/>
        </p:nvPicPr>
        <p:blipFill>
          <a:blip r:embed="rId3"/>
          <a:stretch>
            <a:fillRect/>
          </a:stretch>
        </p:blipFill>
        <p:spPr>
          <a:xfrm>
            <a:off x="551889" y="3140968"/>
            <a:ext cx="8040222" cy="3200847"/>
          </a:xfrm>
          <a:prstGeom prst="rect">
            <a:avLst/>
          </a:prstGeom>
          <a:ln>
            <a:solidFill>
              <a:schemeClr val="accent1"/>
            </a:solidFill>
          </a:ln>
        </p:spPr>
      </p:pic>
    </p:spTree>
    <p:extLst>
      <p:ext uri="{BB962C8B-B14F-4D97-AF65-F5344CB8AC3E}">
        <p14:creationId xmlns:p14="http://schemas.microsoft.com/office/powerpoint/2010/main" val="387974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a:bodyPr>
          <a:lstStyle/>
          <a:p>
            <a:r>
              <a:rPr lang="zh-CN" altLang="en-US" dirty="0"/>
              <a:t>决策树</a:t>
            </a:r>
            <a:endParaRPr lang="en-US" altLang="zh-CN" dirty="0"/>
          </a:p>
          <a:p>
            <a:pPr lvl="1"/>
            <a:r>
              <a:rPr lang="zh-CN" altLang="en-US" dirty="0"/>
              <a:t>决策树学习算法</a:t>
            </a:r>
            <a:endParaRPr lang="en-US" altLang="zh-CN" dirty="0"/>
          </a:p>
          <a:p>
            <a:pPr lvl="2"/>
            <a:r>
              <a:rPr lang="zh-CN" altLang="en-US" dirty="0"/>
              <a:t>特征选择准则</a:t>
            </a:r>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0E7508-0737-4BA0-9009-BEFEBAE5416E}"/>
                  </a:ext>
                </a:extLst>
              </p:cNvPr>
              <p:cNvSpPr txBox="1"/>
              <p:nvPr/>
            </p:nvSpPr>
            <p:spPr>
              <a:xfrm>
                <a:off x="3779912" y="2236802"/>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C00E7508-0737-4BA0-9009-BEFEBAE5416E}"/>
                  </a:ext>
                </a:extLst>
              </p:cNvPr>
              <p:cNvSpPr txBox="1">
                <a:spLocks noRot="1" noChangeAspect="1" noMove="1" noResize="1" noEditPoints="1" noAdjustHandles="1" noChangeArrowheads="1" noChangeShapeType="1" noTextEdit="1"/>
              </p:cNvSpPr>
              <p:nvPr/>
            </p:nvSpPr>
            <p:spPr>
              <a:xfrm>
                <a:off x="3779912" y="2236802"/>
                <a:ext cx="4572000" cy="400110"/>
              </a:xfrm>
              <a:prstGeom prst="rect">
                <a:avLst/>
              </a:prstGeom>
              <a:blipFill>
                <a:blip r:embed="rId2"/>
                <a:stretch>
                  <a:fillRect b="-606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C2E3219-67D5-4C8F-A4CF-5BCD2A2D44A2}"/>
              </a:ext>
            </a:extLst>
          </p:cNvPr>
          <p:cNvPicPr>
            <a:picLocks noChangeAspect="1"/>
          </p:cNvPicPr>
          <p:nvPr/>
        </p:nvPicPr>
        <p:blipFill>
          <a:blip r:embed="rId3"/>
          <a:stretch>
            <a:fillRect/>
          </a:stretch>
        </p:blipFill>
        <p:spPr>
          <a:xfrm>
            <a:off x="456625" y="3125565"/>
            <a:ext cx="8230749" cy="3543795"/>
          </a:xfrm>
          <a:prstGeom prst="rect">
            <a:avLst/>
          </a:prstGeom>
          <a:ln>
            <a:solidFill>
              <a:schemeClr val="accent1"/>
            </a:solidFill>
          </a:ln>
        </p:spPr>
      </p:pic>
    </p:spTree>
    <p:extLst>
      <p:ext uri="{BB962C8B-B14F-4D97-AF65-F5344CB8AC3E}">
        <p14:creationId xmlns:p14="http://schemas.microsoft.com/office/powerpoint/2010/main" val="26832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a:bodyPr>
          <a:lstStyle/>
          <a:p>
            <a:r>
              <a:rPr lang="zh-CN" altLang="en-US" dirty="0"/>
              <a:t>决策树</a:t>
            </a:r>
            <a:endParaRPr lang="en-US" altLang="zh-CN" dirty="0"/>
          </a:p>
          <a:p>
            <a:pPr lvl="1"/>
            <a:r>
              <a:rPr lang="zh-CN" altLang="en-US" dirty="0"/>
              <a:t>决策树学习算法</a:t>
            </a:r>
            <a:endParaRPr lang="en-US" altLang="zh-CN" dirty="0"/>
          </a:p>
          <a:p>
            <a:pPr lvl="2"/>
            <a:r>
              <a:rPr lang="zh-CN" altLang="en-US" dirty="0"/>
              <a:t>特征选择准则</a:t>
            </a:r>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0E7508-0737-4BA0-9009-BEFEBAE5416E}"/>
                  </a:ext>
                </a:extLst>
              </p:cNvPr>
              <p:cNvSpPr txBox="1"/>
              <p:nvPr/>
            </p:nvSpPr>
            <p:spPr>
              <a:xfrm>
                <a:off x="3779912" y="2236802"/>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C00E7508-0737-4BA0-9009-BEFEBAE5416E}"/>
                  </a:ext>
                </a:extLst>
              </p:cNvPr>
              <p:cNvSpPr txBox="1">
                <a:spLocks noRot="1" noChangeAspect="1" noMove="1" noResize="1" noEditPoints="1" noAdjustHandles="1" noChangeArrowheads="1" noChangeShapeType="1" noTextEdit="1"/>
              </p:cNvSpPr>
              <p:nvPr/>
            </p:nvSpPr>
            <p:spPr>
              <a:xfrm>
                <a:off x="3779912" y="2236802"/>
                <a:ext cx="4572000" cy="400110"/>
              </a:xfrm>
              <a:prstGeom prst="rect">
                <a:avLst/>
              </a:prstGeom>
              <a:blipFill>
                <a:blip r:embed="rId2"/>
                <a:stretch>
                  <a:fillRect b="-606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41B96B3-A471-4F66-B776-307F10C9EB9C}"/>
              </a:ext>
            </a:extLst>
          </p:cNvPr>
          <p:cNvPicPr>
            <a:picLocks noChangeAspect="1"/>
          </p:cNvPicPr>
          <p:nvPr/>
        </p:nvPicPr>
        <p:blipFill>
          <a:blip r:embed="rId3"/>
          <a:stretch>
            <a:fillRect/>
          </a:stretch>
        </p:blipFill>
        <p:spPr>
          <a:xfrm>
            <a:off x="580468" y="3116039"/>
            <a:ext cx="7983064" cy="3553321"/>
          </a:xfrm>
          <a:prstGeom prst="rect">
            <a:avLst/>
          </a:prstGeom>
          <a:ln>
            <a:solidFill>
              <a:schemeClr val="accent1"/>
            </a:solidFill>
          </a:ln>
        </p:spPr>
      </p:pic>
    </p:spTree>
    <p:extLst>
      <p:ext uri="{BB962C8B-B14F-4D97-AF65-F5344CB8AC3E}">
        <p14:creationId xmlns:p14="http://schemas.microsoft.com/office/powerpoint/2010/main" val="107621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a:bodyPr>
          <a:lstStyle/>
          <a:p>
            <a:r>
              <a:rPr lang="zh-CN" altLang="en-US" dirty="0"/>
              <a:t>决策树</a:t>
            </a:r>
            <a:endParaRPr lang="en-US" altLang="zh-CN" dirty="0"/>
          </a:p>
          <a:p>
            <a:pPr lvl="1"/>
            <a:r>
              <a:rPr lang="zh-CN" altLang="en-US" dirty="0"/>
              <a:t>决策树学习算法</a:t>
            </a:r>
            <a:endParaRPr lang="en-US" altLang="zh-CN" dirty="0"/>
          </a:p>
          <a:p>
            <a:pPr lvl="2"/>
            <a:r>
              <a:rPr lang="zh-CN" altLang="en-US" dirty="0"/>
              <a:t>将不可划分子集设为叶子节点</a:t>
            </a:r>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00E7508-0737-4BA0-9009-BEFEBAE5416E}"/>
                  </a:ext>
                </a:extLst>
              </p:cNvPr>
              <p:cNvSpPr txBox="1"/>
              <p:nvPr/>
            </p:nvSpPr>
            <p:spPr>
              <a:xfrm>
                <a:off x="3779912" y="2236802"/>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C00E7508-0737-4BA0-9009-BEFEBAE5416E}"/>
                  </a:ext>
                </a:extLst>
              </p:cNvPr>
              <p:cNvSpPr txBox="1">
                <a:spLocks noRot="1" noChangeAspect="1" noMove="1" noResize="1" noEditPoints="1" noAdjustHandles="1" noChangeArrowheads="1" noChangeShapeType="1" noTextEdit="1"/>
              </p:cNvSpPr>
              <p:nvPr/>
            </p:nvSpPr>
            <p:spPr>
              <a:xfrm>
                <a:off x="3779912" y="2236802"/>
                <a:ext cx="4572000" cy="400110"/>
              </a:xfrm>
              <a:prstGeom prst="rect">
                <a:avLst/>
              </a:prstGeom>
              <a:blipFill>
                <a:blip r:embed="rId2"/>
                <a:stretch>
                  <a:fillRect b="-606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75D29DD-6275-4C33-BB49-4FCCAA9DD0F0}"/>
              </a:ext>
            </a:extLst>
          </p:cNvPr>
          <p:cNvPicPr>
            <a:picLocks noChangeAspect="1"/>
          </p:cNvPicPr>
          <p:nvPr/>
        </p:nvPicPr>
        <p:blipFill>
          <a:blip r:embed="rId3"/>
          <a:stretch>
            <a:fillRect/>
          </a:stretch>
        </p:blipFill>
        <p:spPr>
          <a:xfrm>
            <a:off x="675731" y="2708920"/>
            <a:ext cx="7792537" cy="3591426"/>
          </a:xfrm>
          <a:prstGeom prst="rect">
            <a:avLst/>
          </a:prstGeom>
          <a:ln>
            <a:solidFill>
              <a:schemeClr val="accent1"/>
            </a:solidFill>
          </a:ln>
        </p:spPr>
      </p:pic>
    </p:spTree>
    <p:extLst>
      <p:ext uri="{BB962C8B-B14F-4D97-AF65-F5344CB8AC3E}">
        <p14:creationId xmlns:p14="http://schemas.microsoft.com/office/powerpoint/2010/main" val="31765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C4043-33AC-4041-8172-1113476D715D}"/>
              </a:ext>
            </a:extLst>
          </p:cNvPr>
          <p:cNvSpPr>
            <a:spLocks noGrp="1"/>
          </p:cNvSpPr>
          <p:nvPr>
            <p:ph type="title"/>
          </p:nvPr>
        </p:nvSpPr>
        <p:spPr/>
        <p:txBody>
          <a:bodyPr/>
          <a:lstStyle/>
          <a:p>
            <a:r>
              <a:rPr lang="en-US" altLang="zh-CN" dirty="0"/>
              <a:t>3.2 </a:t>
            </a:r>
            <a:r>
              <a:rPr lang="zh-CN" altLang="en-US" dirty="0"/>
              <a:t>非贝叶斯分类器</a:t>
            </a:r>
          </a:p>
        </p:txBody>
      </p:sp>
      <p:sp>
        <p:nvSpPr>
          <p:cNvPr id="3" name="内容占位符 2">
            <a:extLst>
              <a:ext uri="{FF2B5EF4-FFF2-40B4-BE49-F238E27FC236}">
                <a16:creationId xmlns:a16="http://schemas.microsoft.com/office/drawing/2014/main" id="{B72E11A6-3DBB-4115-B95E-CB4D55289792}"/>
              </a:ext>
            </a:extLst>
          </p:cNvPr>
          <p:cNvSpPr>
            <a:spLocks noGrp="1"/>
          </p:cNvSpPr>
          <p:nvPr>
            <p:ph idx="1"/>
          </p:nvPr>
        </p:nvSpPr>
        <p:spPr/>
        <p:txBody>
          <a:bodyPr>
            <a:normAutofit/>
          </a:bodyPr>
          <a:lstStyle/>
          <a:p>
            <a:r>
              <a:rPr lang="zh-CN" altLang="en-US" dirty="0"/>
              <a:t>决策树</a:t>
            </a:r>
            <a:endParaRPr lang="en-US" altLang="zh-CN" dirty="0"/>
          </a:p>
          <a:p>
            <a:pPr lvl="1"/>
            <a:r>
              <a:rPr lang="en-US" altLang="zh-CN" dirty="0" err="1"/>
              <a:t>sklearn.tree</a:t>
            </a:r>
            <a:r>
              <a:rPr lang="zh-CN" altLang="en-US" dirty="0"/>
              <a:t>模块中的</a:t>
            </a:r>
            <a:r>
              <a:rPr lang="en-US" altLang="zh-CN" dirty="0" err="1"/>
              <a:t>DecisionTreeClassifier</a:t>
            </a:r>
            <a:r>
              <a:rPr lang="zh-CN" altLang="en-US" dirty="0"/>
              <a:t>类</a:t>
            </a:r>
            <a:endParaRPr lang="en-US" altLang="zh-CN" dirty="0"/>
          </a:p>
        </p:txBody>
      </p:sp>
      <p:pic>
        <p:nvPicPr>
          <p:cNvPr id="7" name="图片 6">
            <a:extLst>
              <a:ext uri="{FF2B5EF4-FFF2-40B4-BE49-F238E27FC236}">
                <a16:creationId xmlns:a16="http://schemas.microsoft.com/office/drawing/2014/main" id="{3D3A730E-5FDB-4113-B3C9-8749C63153E0}"/>
              </a:ext>
            </a:extLst>
          </p:cNvPr>
          <p:cNvPicPr/>
          <p:nvPr/>
        </p:nvPicPr>
        <p:blipFill>
          <a:blip r:embed="rId2"/>
          <a:stretch>
            <a:fillRect/>
          </a:stretch>
        </p:blipFill>
        <p:spPr>
          <a:xfrm>
            <a:off x="1835696" y="2708920"/>
            <a:ext cx="5274310" cy="3749040"/>
          </a:xfrm>
          <a:prstGeom prst="rect">
            <a:avLst/>
          </a:prstGeom>
        </p:spPr>
      </p:pic>
    </p:spTree>
    <p:extLst>
      <p:ext uri="{BB962C8B-B14F-4D97-AF65-F5344CB8AC3E}">
        <p14:creationId xmlns:p14="http://schemas.microsoft.com/office/powerpoint/2010/main" val="101930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BD2DB-E96B-4F1C-B57F-1A302B214FA2}"/>
              </a:ext>
            </a:extLst>
          </p:cNvPr>
          <p:cNvSpPr>
            <a:spLocks noGrp="1"/>
          </p:cNvSpPr>
          <p:nvPr>
            <p:ph type="title"/>
          </p:nvPr>
        </p:nvSpPr>
        <p:spPr/>
        <p:txBody>
          <a:bodyPr/>
          <a:lstStyle/>
          <a:p>
            <a:r>
              <a:rPr lang="en-US" altLang="zh-CN" dirty="0"/>
              <a:t>3.3 </a:t>
            </a:r>
            <a:r>
              <a:rPr lang="zh-CN" altLang="en-US" dirty="0"/>
              <a:t>多分类问题与分类模型评价</a:t>
            </a:r>
          </a:p>
        </p:txBody>
      </p:sp>
      <p:sp>
        <p:nvSpPr>
          <p:cNvPr id="3" name="内容占位符 2">
            <a:extLst>
              <a:ext uri="{FF2B5EF4-FFF2-40B4-BE49-F238E27FC236}">
                <a16:creationId xmlns:a16="http://schemas.microsoft.com/office/drawing/2014/main" id="{BE9278DF-39B8-4B87-8A9D-597452104CF1}"/>
              </a:ext>
            </a:extLst>
          </p:cNvPr>
          <p:cNvSpPr>
            <a:spLocks noGrp="1"/>
          </p:cNvSpPr>
          <p:nvPr>
            <p:ph idx="1"/>
          </p:nvPr>
        </p:nvSpPr>
        <p:spPr/>
        <p:txBody>
          <a:bodyPr>
            <a:normAutofit fontScale="92500"/>
          </a:bodyPr>
          <a:lstStyle/>
          <a:p>
            <a:r>
              <a:rPr lang="zh-CN" altLang="en-US" dirty="0"/>
              <a:t>二分类</a:t>
            </a:r>
            <a:r>
              <a:rPr lang="en-US" altLang="zh-CN" dirty="0"/>
              <a:t>/</a:t>
            </a:r>
            <a:r>
              <a:rPr lang="zh-CN" altLang="en-US" dirty="0"/>
              <a:t>多分类</a:t>
            </a:r>
            <a:endParaRPr lang="en-US" altLang="zh-CN" dirty="0"/>
          </a:p>
          <a:p>
            <a:pPr lvl="1"/>
            <a:r>
              <a:rPr lang="zh-CN" altLang="en-US" dirty="0"/>
              <a:t>多分类问题：将多分类问题转化成二分类问题</a:t>
            </a:r>
            <a:endParaRPr lang="en-US" altLang="zh-CN" dirty="0"/>
          </a:p>
          <a:p>
            <a:endParaRPr lang="en-US" altLang="zh-CN" dirty="0"/>
          </a:p>
          <a:p>
            <a:r>
              <a:rPr lang="zh-CN" altLang="en-US" dirty="0"/>
              <a:t>分类模型评价</a:t>
            </a:r>
            <a:endParaRPr lang="en-US" altLang="zh-CN" dirty="0"/>
          </a:p>
          <a:p>
            <a:pPr lvl="1"/>
            <a:r>
              <a:rPr lang="zh-CN" altLang="en-US" dirty="0"/>
              <a:t>机器学习在训练好模型之后，更关注模型对新样本的预测能力，即泛化能力</a:t>
            </a:r>
            <a:endParaRPr lang="en-US" altLang="zh-CN" dirty="0"/>
          </a:p>
          <a:p>
            <a:pPr lvl="1"/>
            <a:r>
              <a:rPr lang="zh-CN" altLang="en-US" dirty="0"/>
              <a:t>回归模型泛化能力的主要指标有均方误差</a:t>
            </a:r>
            <a:r>
              <a:rPr lang="en-US" altLang="zh-CN" dirty="0"/>
              <a:t>MSE</a:t>
            </a:r>
            <a:r>
              <a:rPr lang="zh-CN" altLang="en-US" dirty="0"/>
              <a:t>和决定系数</a:t>
            </a:r>
            <a:r>
              <a:rPr lang="en-US" altLang="zh-CN" dirty="0"/>
              <a:t>R</a:t>
            </a:r>
            <a:r>
              <a:rPr lang="zh-CN" altLang="en-US" dirty="0"/>
              <a:t>方</a:t>
            </a:r>
            <a:endParaRPr lang="en-US" altLang="zh-CN" dirty="0"/>
          </a:p>
          <a:p>
            <a:pPr lvl="1"/>
            <a:r>
              <a:rPr lang="zh-CN" altLang="en-US" dirty="0"/>
              <a:t>评价分类模型泛化能力则会使用完全不同的指标</a:t>
            </a:r>
          </a:p>
        </p:txBody>
      </p:sp>
    </p:spTree>
    <p:extLst>
      <p:ext uri="{BB962C8B-B14F-4D97-AF65-F5344CB8AC3E}">
        <p14:creationId xmlns:p14="http://schemas.microsoft.com/office/powerpoint/2010/main" val="275732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BD2DB-E96B-4F1C-B57F-1A302B214FA2}"/>
              </a:ext>
            </a:extLst>
          </p:cNvPr>
          <p:cNvSpPr>
            <a:spLocks noGrp="1"/>
          </p:cNvSpPr>
          <p:nvPr>
            <p:ph type="title"/>
          </p:nvPr>
        </p:nvSpPr>
        <p:spPr/>
        <p:txBody>
          <a:bodyPr/>
          <a:lstStyle/>
          <a:p>
            <a:r>
              <a:rPr lang="en-US" altLang="zh-CN" dirty="0"/>
              <a:t>3.3 </a:t>
            </a:r>
            <a:r>
              <a:rPr lang="zh-CN" altLang="en-US" dirty="0"/>
              <a:t>多分类问题与分类模型评价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9278DF-39B8-4B87-8A9D-597452104CF1}"/>
                  </a:ext>
                </a:extLst>
              </p:cNvPr>
              <p:cNvSpPr>
                <a:spLocks noGrp="1"/>
              </p:cNvSpPr>
              <p:nvPr>
                <p:ph idx="1"/>
              </p:nvPr>
            </p:nvSpPr>
            <p:spPr/>
            <p:txBody>
              <a:bodyPr>
                <a:normAutofit fontScale="77500" lnSpcReduction="20000"/>
              </a:bodyPr>
              <a:lstStyle/>
              <a:p>
                <a:r>
                  <a:rPr lang="zh-CN" altLang="en-US" dirty="0"/>
                  <a:t>二分类与多分类</a:t>
                </a:r>
                <a:endParaRPr lang="en-US" altLang="zh-CN" dirty="0"/>
              </a:p>
              <a:p>
                <a:pPr lvl="1"/>
                <a:r>
                  <a:rPr lang="zh-CN" altLang="en-US" dirty="0"/>
                  <a:t>“是</a:t>
                </a:r>
                <a:r>
                  <a:rPr lang="en-US" altLang="zh-CN" dirty="0"/>
                  <a:t>/</a:t>
                </a:r>
                <a:r>
                  <a:rPr lang="zh-CN" altLang="en-US" dirty="0"/>
                  <a:t>否”、“真</a:t>
                </a:r>
                <a:r>
                  <a:rPr lang="en-US" altLang="zh-CN" dirty="0"/>
                  <a:t>/</a:t>
                </a:r>
                <a:r>
                  <a:rPr lang="zh-CN" altLang="en-US" dirty="0"/>
                  <a:t>假”、“好</a:t>
                </a:r>
                <a:r>
                  <a:rPr lang="en-US" altLang="zh-CN" dirty="0"/>
                  <a:t>/</a:t>
                </a:r>
                <a:r>
                  <a:rPr lang="zh-CN" altLang="en-US" dirty="0"/>
                  <a:t>坏”等问题</a:t>
                </a:r>
                <a:endParaRPr lang="en-US" altLang="zh-CN" dirty="0"/>
              </a:p>
              <a:p>
                <a:pPr lvl="1"/>
                <a:r>
                  <a:rPr lang="zh-CN" altLang="en-US" dirty="0"/>
                  <a:t>通常将感兴趣的类别记作</a:t>
                </a:r>
                <a:r>
                  <a:rPr lang="en-US" altLang="zh-CN" dirty="0"/>
                  <a:t>1</a:t>
                </a:r>
                <a:r>
                  <a:rPr lang="zh-CN" altLang="en-US" dirty="0"/>
                  <a:t>，并将其称作</a:t>
                </a:r>
                <a:r>
                  <a:rPr lang="zh-CN" altLang="en-US" dirty="0">
                    <a:solidFill>
                      <a:srgbClr val="FF0000"/>
                    </a:solidFill>
                  </a:rPr>
                  <a:t>正类</a:t>
                </a:r>
                <a:r>
                  <a:rPr lang="zh-CN" altLang="en-US" dirty="0"/>
                  <a:t>（</a:t>
                </a:r>
                <a:r>
                  <a:rPr lang="en-US" altLang="zh-CN" dirty="0"/>
                  <a:t>positive class</a:t>
                </a:r>
                <a:r>
                  <a:rPr lang="zh-CN" altLang="en-US" dirty="0"/>
                  <a:t>）；另外那个类别记作</a:t>
                </a:r>
                <a:r>
                  <a:rPr lang="en-US" altLang="zh-CN" dirty="0"/>
                  <a:t>0</a:t>
                </a:r>
                <a:r>
                  <a:rPr lang="zh-CN" altLang="en-US" dirty="0"/>
                  <a:t>或</a:t>
                </a:r>
                <a:r>
                  <a:rPr lang="en-US" altLang="zh-CN" dirty="0"/>
                  <a:t>-1</a:t>
                </a:r>
                <a:r>
                  <a:rPr lang="zh-CN" altLang="en-US" dirty="0"/>
                  <a:t>，并将其称作</a:t>
                </a:r>
                <a:r>
                  <a:rPr lang="zh-CN" altLang="en-US" dirty="0">
                    <a:solidFill>
                      <a:srgbClr val="FF0000"/>
                    </a:solidFill>
                  </a:rPr>
                  <a:t>反类</a:t>
                </a:r>
                <a:r>
                  <a:rPr lang="zh-CN" altLang="en-US" dirty="0"/>
                  <a:t>（</a:t>
                </a:r>
                <a:r>
                  <a:rPr lang="en-US" altLang="zh-CN" dirty="0"/>
                  <a:t>negative class</a:t>
                </a:r>
                <a:r>
                  <a:rPr lang="zh-CN" altLang="en-US" dirty="0"/>
                  <a:t>）</a:t>
                </a:r>
                <a:endParaRPr lang="en-US" altLang="zh-CN" dirty="0"/>
              </a:p>
              <a:p>
                <a:pPr lvl="1"/>
                <a:r>
                  <a:rPr lang="zh-CN" altLang="en-US" dirty="0"/>
                  <a:t>正类的样本数据被称作正例（</a:t>
                </a:r>
                <a:r>
                  <a:rPr lang="en-US" altLang="zh-CN" dirty="0"/>
                  <a:t>positive example</a:t>
                </a:r>
                <a:r>
                  <a:rPr lang="zh-CN" altLang="en-US" dirty="0"/>
                  <a:t>），反类的样本数据被称作反例（</a:t>
                </a:r>
                <a:r>
                  <a:rPr lang="en-US" altLang="zh-CN" dirty="0"/>
                  <a:t>negative example</a:t>
                </a:r>
                <a:r>
                  <a:rPr lang="zh-CN" altLang="en-US" dirty="0"/>
                  <a:t>）</a:t>
                </a:r>
                <a:endParaRPr lang="en-US" altLang="zh-CN" dirty="0"/>
              </a:p>
              <a:p>
                <a:pPr lvl="1"/>
                <a:endParaRPr lang="en-US" altLang="zh-CN" dirty="0"/>
              </a:p>
              <a:p>
                <a:pPr lvl="1"/>
                <a:r>
                  <a:rPr lang="zh-CN" altLang="zh-CN" dirty="0"/>
                  <a:t>某些分类器既可以处理二分类，也可以处理多分类</a:t>
                </a:r>
                <a:endParaRPr lang="en-US" altLang="zh-CN" dirty="0"/>
              </a:p>
              <a:p>
                <a:pPr lvl="1"/>
                <a:r>
                  <a:rPr lang="zh-CN" altLang="en-US" dirty="0"/>
                  <a:t>某些分类器本来只能处理二分类，但略加修改即可推广至多分类</a:t>
                </a:r>
                <a:endParaRPr lang="en-US" altLang="zh-CN" dirty="0"/>
              </a:p>
              <a:p>
                <a:pPr lvl="1"/>
                <a:r>
                  <a:rPr lang="zh-CN" altLang="zh-CN" dirty="0"/>
                  <a:t>将</a:t>
                </a:r>
                <a14:m>
                  <m:oMath xmlns:m="http://schemas.openxmlformats.org/officeDocument/2006/math">
                    <m:r>
                      <a:rPr lang="en-US" altLang="zh-CN" i="1">
                        <a:latin typeface="Cambria Math" panose="02040503050406030204" pitchFamily="18" charset="0"/>
                      </a:rPr>
                      <m:t>𝑁</m:t>
                    </m:r>
                  </m:oMath>
                </a14:m>
                <a:r>
                  <a:rPr lang="zh-CN" altLang="zh-CN" dirty="0"/>
                  <a:t>分类问题拆分为二分类问题，常用的拆分策略有</a:t>
                </a:r>
                <a:r>
                  <a:rPr lang="zh-CN" altLang="zh-CN" dirty="0">
                    <a:solidFill>
                      <a:srgbClr val="FF0000"/>
                    </a:solidFill>
                  </a:rPr>
                  <a:t>一对一</a:t>
                </a:r>
                <a:r>
                  <a:rPr lang="zh-CN" altLang="zh-CN" dirty="0"/>
                  <a:t>（</a:t>
                </a:r>
                <a:r>
                  <a:rPr lang="en-US" altLang="zh-CN" dirty="0"/>
                  <a:t>One vs. One</a:t>
                </a:r>
                <a:r>
                  <a:rPr lang="zh-CN" altLang="zh-CN" dirty="0"/>
                  <a:t>，简称</a:t>
                </a:r>
                <a:r>
                  <a:rPr lang="en-US" altLang="zh-CN" dirty="0" err="1"/>
                  <a:t>OvO</a:t>
                </a:r>
                <a:r>
                  <a:rPr lang="zh-CN" altLang="zh-CN" dirty="0"/>
                  <a:t>）和</a:t>
                </a:r>
                <a:r>
                  <a:rPr lang="zh-CN" altLang="zh-CN" dirty="0">
                    <a:solidFill>
                      <a:srgbClr val="FF0000"/>
                    </a:solidFill>
                  </a:rPr>
                  <a:t>一对其余</a:t>
                </a:r>
                <a:r>
                  <a:rPr lang="zh-CN" altLang="zh-CN" dirty="0"/>
                  <a:t>（</a:t>
                </a:r>
                <a:r>
                  <a:rPr lang="en-US" altLang="zh-CN" dirty="0"/>
                  <a:t>One vs. Rest</a:t>
                </a:r>
                <a:r>
                  <a:rPr lang="zh-CN" altLang="zh-CN" dirty="0"/>
                  <a:t>，简称</a:t>
                </a:r>
                <a:r>
                  <a:rPr lang="en-US" altLang="zh-CN" dirty="0" err="1"/>
                  <a:t>OvR</a:t>
                </a:r>
                <a:r>
                  <a:rPr lang="zh-CN" altLang="zh-CN" dirty="0"/>
                  <a:t>）</a:t>
                </a:r>
                <a:r>
                  <a:rPr lang="zh-CN" altLang="en-US" dirty="0"/>
                  <a:t>等</a:t>
                </a:r>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9278DF-39B8-4B87-8A9D-597452104CF1}"/>
                  </a:ext>
                </a:extLst>
              </p:cNvPr>
              <p:cNvSpPr>
                <a:spLocks noGrp="1" noRot="1" noChangeAspect="1" noMove="1" noResize="1" noEditPoints="1" noAdjustHandles="1" noChangeArrowheads="1" noChangeShapeType="1" noTextEdit="1"/>
              </p:cNvSpPr>
              <p:nvPr>
                <p:ph idx="1"/>
              </p:nvPr>
            </p:nvSpPr>
            <p:spPr>
              <a:blipFill>
                <a:blip r:embed="rId2"/>
                <a:stretch>
                  <a:fillRect l="-1037" t="-3369" r="-7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874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BD2DB-E96B-4F1C-B57F-1A302B214FA2}"/>
              </a:ext>
            </a:extLst>
          </p:cNvPr>
          <p:cNvSpPr>
            <a:spLocks noGrp="1"/>
          </p:cNvSpPr>
          <p:nvPr>
            <p:ph type="title"/>
          </p:nvPr>
        </p:nvSpPr>
        <p:spPr/>
        <p:txBody>
          <a:bodyPr/>
          <a:lstStyle/>
          <a:p>
            <a:r>
              <a:rPr lang="en-US" altLang="zh-CN" dirty="0"/>
              <a:t>3.3 </a:t>
            </a:r>
            <a:r>
              <a:rPr lang="zh-CN" altLang="en-US" dirty="0"/>
              <a:t>多分类问题与分类模型评价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9278DF-39B8-4B87-8A9D-597452104CF1}"/>
                  </a:ext>
                </a:extLst>
              </p:cNvPr>
              <p:cNvSpPr>
                <a:spLocks noGrp="1"/>
              </p:cNvSpPr>
              <p:nvPr>
                <p:ph idx="1"/>
              </p:nvPr>
            </p:nvSpPr>
            <p:spPr/>
            <p:txBody>
              <a:bodyPr>
                <a:normAutofit fontScale="92500"/>
              </a:bodyPr>
              <a:lstStyle/>
              <a:p>
                <a:r>
                  <a:rPr lang="zh-CN" altLang="en-US" dirty="0"/>
                  <a:t>多分类问题：将多分类问题转化成二分类问题</a:t>
                </a:r>
                <a:endParaRPr lang="en-US" altLang="zh-CN" dirty="0"/>
              </a:p>
              <a:p>
                <a:pPr lvl="1"/>
                <a:r>
                  <a:rPr lang="zh-CN" altLang="en-US" dirty="0"/>
                  <a:t>一对一（</a:t>
                </a:r>
                <a:r>
                  <a:rPr lang="en-US" altLang="zh-CN" b="1" dirty="0" err="1"/>
                  <a:t>OvO</a:t>
                </a:r>
                <a:r>
                  <a:rPr lang="zh-CN" altLang="en-US" dirty="0"/>
                  <a:t>）</a:t>
                </a:r>
                <a:endParaRPr lang="en-US" altLang="zh-CN" dirty="0"/>
              </a:p>
              <a:p>
                <a:pPr lvl="2"/>
                <a:r>
                  <a:rPr lang="zh-CN" altLang="zh-CN" dirty="0"/>
                  <a:t>将</a:t>
                </a:r>
                <a14:m>
                  <m:oMath xmlns:m="http://schemas.openxmlformats.org/officeDocument/2006/math">
                    <m:r>
                      <a:rPr lang="en-US" altLang="zh-CN" i="1">
                        <a:latin typeface="Cambria Math" panose="02040503050406030204" pitchFamily="18" charset="0"/>
                      </a:rPr>
                      <m:t>𝑁</m:t>
                    </m:r>
                  </m:oMath>
                </a14:m>
                <a:r>
                  <a:rPr lang="zh-CN" altLang="zh-CN" dirty="0"/>
                  <a:t>个类别两两组合，总共拆分出</a:t>
                </a:r>
                <a14:m>
                  <m:oMath xmlns:m="http://schemas.openxmlformats.org/officeDocument/2006/math">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−1)/2</m:t>
                    </m:r>
                  </m:oMath>
                </a14:m>
                <a:r>
                  <a:rPr lang="zh-CN" altLang="zh-CN" dirty="0"/>
                  <a:t>个二分类问题</a:t>
                </a:r>
                <a:endParaRPr lang="en-US" altLang="zh-CN" dirty="0"/>
              </a:p>
              <a:p>
                <a:pPr lvl="2"/>
                <a:r>
                  <a:rPr lang="zh-CN" altLang="zh-CN" dirty="0"/>
                  <a:t>每个类别</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oMath>
                </a14:m>
                <a:r>
                  <a:rPr lang="zh-CN" altLang="zh-CN" dirty="0"/>
                  <a:t>与另外</a:t>
                </a:r>
                <a14:m>
                  <m:oMath xmlns:m="http://schemas.openxmlformats.org/officeDocument/2006/math">
                    <m:r>
                      <a:rPr lang="en-US" altLang="zh-CN" i="1">
                        <a:latin typeface="Cambria Math" panose="02040503050406030204" pitchFamily="18" charset="0"/>
                      </a:rPr>
                      <m:t>𝑁</m:t>
                    </m:r>
                    <m:r>
                      <a:rPr lang="en-US" altLang="zh-CN" i="1">
                        <a:latin typeface="Cambria Math" panose="02040503050406030204" pitchFamily="18" charset="0"/>
                      </a:rPr>
                      <m:t>−1</m:t>
                    </m:r>
                  </m:oMath>
                </a14:m>
                <a:r>
                  <a:rPr lang="zh-CN" altLang="zh-CN" dirty="0"/>
                  <a:t>个类别按一对一方式，分别设计</a:t>
                </a:r>
                <a14:m>
                  <m:oMath xmlns:m="http://schemas.openxmlformats.org/officeDocument/2006/math">
                    <m:r>
                      <a:rPr lang="en-US" altLang="zh-CN" i="1">
                        <a:latin typeface="Cambria Math" panose="02040503050406030204" pitchFamily="18" charset="0"/>
                      </a:rPr>
                      <m:t>𝑁</m:t>
                    </m:r>
                    <m:r>
                      <a:rPr lang="en-US" altLang="zh-CN" i="1">
                        <a:latin typeface="Cambria Math" panose="02040503050406030204" pitchFamily="18" charset="0"/>
                      </a:rPr>
                      <m:t>−1</m:t>
                    </m:r>
                  </m:oMath>
                </a14:m>
                <a:r>
                  <a:rPr lang="zh-CN" altLang="zh-CN" dirty="0"/>
                  <a:t>个分类器</a:t>
                </a:r>
                <a:endParaRPr lang="en-US" altLang="zh-CN" dirty="0"/>
              </a:p>
              <a:p>
                <a:pPr lvl="2"/>
                <a:endParaRPr lang="en-US" altLang="zh-CN" dirty="0"/>
              </a:p>
              <a:p>
                <a:pPr lvl="2"/>
                <a:r>
                  <a:rPr lang="zh-CN" altLang="zh-CN" dirty="0"/>
                  <a:t>给定新的样本特征，每个分类器会得到一个是或不是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oMath>
                </a14:m>
                <a:r>
                  <a:rPr lang="zh-CN" altLang="zh-CN" dirty="0"/>
                  <a:t>的二分类结果</a:t>
                </a:r>
                <a:endParaRPr lang="en-US" altLang="zh-CN" dirty="0"/>
              </a:p>
              <a:p>
                <a:pPr lvl="2"/>
                <a:r>
                  <a:rPr lang="zh-CN" altLang="zh-CN" dirty="0"/>
                  <a:t>统计是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sub>
                    </m:sSub>
                  </m:oMath>
                </a14:m>
                <a:r>
                  <a:rPr lang="zh-CN" altLang="zh-CN" dirty="0"/>
                  <a:t>的结果个数（记作</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oMath>
                </a14:m>
                <a:r>
                  <a:rPr lang="zh-CN" altLang="zh-CN" dirty="0"/>
                  <a:t>），然后将</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oMath>
                </a14:m>
                <a:r>
                  <a:rPr lang="zh-CN" altLang="zh-CN" dirty="0"/>
                  <a:t>最大的类别作为多分类结果</a:t>
                </a:r>
                <a:endParaRPr lang="en-US" altLang="zh-CN" dirty="0"/>
              </a:p>
            </p:txBody>
          </p:sp>
        </mc:Choice>
        <mc:Fallback xmlns="">
          <p:sp>
            <p:nvSpPr>
              <p:cNvPr id="3" name="内容占位符 2">
                <a:extLst>
                  <a:ext uri="{FF2B5EF4-FFF2-40B4-BE49-F238E27FC236}">
                    <a16:creationId xmlns:a16="http://schemas.microsoft.com/office/drawing/2014/main" id="{BE9278DF-39B8-4B87-8A9D-597452104CF1}"/>
                  </a:ext>
                </a:extLst>
              </p:cNvPr>
              <p:cNvSpPr>
                <a:spLocks noGrp="1" noRot="1" noChangeAspect="1" noMove="1" noResize="1" noEditPoints="1" noAdjustHandles="1" noChangeArrowheads="1" noChangeShapeType="1" noTextEdit="1"/>
              </p:cNvSpPr>
              <p:nvPr>
                <p:ph idx="1"/>
              </p:nvPr>
            </p:nvSpPr>
            <p:spPr>
              <a:blipFill>
                <a:blip r:embed="rId2"/>
                <a:stretch>
                  <a:fillRect l="-1481" t="-2291" r="-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54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BD2DB-E96B-4F1C-B57F-1A302B214FA2}"/>
              </a:ext>
            </a:extLst>
          </p:cNvPr>
          <p:cNvSpPr>
            <a:spLocks noGrp="1"/>
          </p:cNvSpPr>
          <p:nvPr>
            <p:ph type="title"/>
          </p:nvPr>
        </p:nvSpPr>
        <p:spPr/>
        <p:txBody>
          <a:bodyPr/>
          <a:lstStyle/>
          <a:p>
            <a:r>
              <a:rPr lang="en-US" altLang="zh-CN" dirty="0"/>
              <a:t>3.3 </a:t>
            </a:r>
            <a:r>
              <a:rPr lang="zh-CN" altLang="en-US" dirty="0"/>
              <a:t>多分类问题与分类模型评价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9278DF-39B8-4B87-8A9D-597452104CF1}"/>
                  </a:ext>
                </a:extLst>
              </p:cNvPr>
              <p:cNvSpPr>
                <a:spLocks noGrp="1"/>
              </p:cNvSpPr>
              <p:nvPr>
                <p:ph idx="1"/>
              </p:nvPr>
            </p:nvSpPr>
            <p:spPr/>
            <p:txBody>
              <a:bodyPr>
                <a:normAutofit fontScale="92500" lnSpcReduction="20000"/>
              </a:bodyPr>
              <a:lstStyle/>
              <a:p>
                <a:r>
                  <a:rPr lang="zh-CN" altLang="en-US" dirty="0"/>
                  <a:t>多分类问题：将多分类问题转化成二分类问题</a:t>
                </a:r>
                <a:endParaRPr lang="en-US" altLang="zh-CN" dirty="0"/>
              </a:p>
              <a:p>
                <a:pPr lvl="1"/>
                <a:r>
                  <a:rPr lang="zh-CN" altLang="en-US" dirty="0"/>
                  <a:t>一对其余（</a:t>
                </a:r>
                <a:r>
                  <a:rPr lang="en-US" altLang="zh-CN" b="1" dirty="0" err="1"/>
                  <a:t>OvR</a:t>
                </a:r>
                <a:r>
                  <a:rPr lang="zh-CN" altLang="en-US" dirty="0"/>
                  <a:t>）</a:t>
                </a:r>
                <a:endParaRPr lang="en-US" altLang="zh-CN" dirty="0"/>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每次将</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𝑁</m:t>
                    </m:r>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个类别中的一个作为正类，其余</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个合起来作为反类，总共拆分出</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𝑁</m:t>
                    </m:r>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个二分类问题</a:t>
                </a:r>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设计</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𝑁</m:t>
                    </m:r>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个分类器，每个类别</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对应一个以</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为正类的分类器</a:t>
                </a:r>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给定新的样本特征，每个分类器会得到一个是否正类的二分类结果</a:t>
                </a:r>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如果只有一个分类器判定样本为正类，则将该分类器对应的正类</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作为多分类结果；如果有多个分类器判定样本为正类，则将正类概率（或置信度）大的那个</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作为多分类结果</a:t>
                </a:r>
                <a:endParaRPr lang="en-US" altLang="zh-CN" dirty="0"/>
              </a:p>
            </p:txBody>
          </p:sp>
        </mc:Choice>
        <mc:Fallback xmlns="">
          <p:sp>
            <p:nvSpPr>
              <p:cNvPr id="3" name="内容占位符 2">
                <a:extLst>
                  <a:ext uri="{FF2B5EF4-FFF2-40B4-BE49-F238E27FC236}">
                    <a16:creationId xmlns:a16="http://schemas.microsoft.com/office/drawing/2014/main" id="{BE9278DF-39B8-4B87-8A9D-597452104CF1}"/>
                  </a:ext>
                </a:extLst>
              </p:cNvPr>
              <p:cNvSpPr>
                <a:spLocks noGrp="1" noRot="1" noChangeAspect="1" noMove="1" noResize="1" noEditPoints="1" noAdjustHandles="1" noChangeArrowheads="1" noChangeShapeType="1" noTextEdit="1"/>
              </p:cNvSpPr>
              <p:nvPr>
                <p:ph idx="1"/>
              </p:nvPr>
            </p:nvSpPr>
            <p:spPr>
              <a:blipFill>
                <a:blip r:embed="rId2"/>
                <a:stretch>
                  <a:fillRect l="-1481" t="-4313" r="-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086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972B4-7075-4972-8D08-5BF365F7CAB0}"/>
              </a:ext>
            </a:extLst>
          </p:cNvPr>
          <p:cNvSpPr>
            <a:spLocks noGrp="1"/>
          </p:cNvSpPr>
          <p:nvPr>
            <p:ph type="title"/>
          </p:nvPr>
        </p:nvSpPr>
        <p:spPr/>
        <p:txBody>
          <a:bodyPr/>
          <a:lstStyle/>
          <a:p>
            <a:r>
              <a:rPr lang="en-US" altLang="zh-CN" dirty="0"/>
              <a:t>3.3 </a:t>
            </a:r>
            <a:r>
              <a:rPr lang="zh-CN" altLang="en-US" dirty="0"/>
              <a:t>多分类问题与分类模型评价</a:t>
            </a:r>
          </a:p>
        </p:txBody>
      </p:sp>
      <p:sp>
        <p:nvSpPr>
          <p:cNvPr id="3" name="内容占位符 2">
            <a:extLst>
              <a:ext uri="{FF2B5EF4-FFF2-40B4-BE49-F238E27FC236}">
                <a16:creationId xmlns:a16="http://schemas.microsoft.com/office/drawing/2014/main" id="{B8EC2730-DED5-479E-8AA6-370944E00699}"/>
              </a:ext>
            </a:extLst>
          </p:cNvPr>
          <p:cNvSpPr>
            <a:spLocks noGrp="1"/>
          </p:cNvSpPr>
          <p:nvPr>
            <p:ph idx="1"/>
          </p:nvPr>
        </p:nvSpPr>
        <p:spPr/>
        <p:txBody>
          <a:bodyPr>
            <a:normAutofit fontScale="92500" lnSpcReduction="10000"/>
          </a:bodyPr>
          <a:lstStyle/>
          <a:p>
            <a:r>
              <a:rPr lang="zh-CN" altLang="en-US" dirty="0"/>
              <a:t>分类模型的评价指标</a:t>
            </a:r>
            <a:endParaRPr lang="en-US" altLang="zh-CN" dirty="0"/>
          </a:p>
          <a:p>
            <a:pPr lvl="1"/>
            <a:r>
              <a:rPr lang="zh-CN" altLang="en-US" dirty="0"/>
              <a:t>分类模型在训练好之后还需要再用测试集进行测试，评价其泛化能力</a:t>
            </a:r>
            <a:endParaRPr lang="en-US" altLang="zh-CN" dirty="0"/>
          </a:p>
          <a:p>
            <a:pPr lvl="1"/>
            <a:endParaRPr lang="en-US" altLang="zh-CN" dirty="0"/>
          </a:p>
          <a:p>
            <a:pPr lvl="1"/>
            <a:r>
              <a:rPr lang="zh-CN" altLang="en-US" dirty="0"/>
              <a:t>请注意，</a:t>
            </a:r>
            <a:r>
              <a:rPr lang="zh-CN" altLang="en-US" dirty="0">
                <a:solidFill>
                  <a:srgbClr val="FF0000"/>
                </a:solidFill>
              </a:rPr>
              <a:t>训练模型</a:t>
            </a:r>
            <a:r>
              <a:rPr lang="zh-CN" altLang="en-US" dirty="0"/>
              <a:t>时会使用损失函数或准则函数来评价模型在训练集上的性能，并以此作为选择最优参数的标准，不同模型在训练时会使用不同的损失函数或准则函数</a:t>
            </a:r>
            <a:endParaRPr lang="en-US" altLang="zh-CN" dirty="0"/>
          </a:p>
          <a:p>
            <a:pPr lvl="1"/>
            <a:endParaRPr lang="en-US" altLang="zh-CN" dirty="0"/>
          </a:p>
          <a:p>
            <a:pPr lvl="1"/>
            <a:r>
              <a:rPr lang="zh-CN" altLang="en-US" dirty="0"/>
              <a:t>而</a:t>
            </a:r>
            <a:r>
              <a:rPr lang="zh-CN" altLang="en-US" dirty="0">
                <a:solidFill>
                  <a:srgbClr val="FF0000"/>
                </a:solidFill>
              </a:rPr>
              <a:t>评价模型泛化能力</a:t>
            </a:r>
            <a:r>
              <a:rPr lang="zh-CN" altLang="en-US" dirty="0"/>
              <a:t>所使用的则是测试集，而且不同模型会使用</a:t>
            </a:r>
            <a:r>
              <a:rPr lang="zh-CN" altLang="en-US" dirty="0">
                <a:solidFill>
                  <a:srgbClr val="FF0000"/>
                </a:solidFill>
              </a:rPr>
              <a:t>统一的</a:t>
            </a:r>
            <a:r>
              <a:rPr lang="zh-CN" altLang="en-US" dirty="0"/>
              <a:t>评价指标，这样才有可比性</a:t>
            </a:r>
          </a:p>
        </p:txBody>
      </p:sp>
    </p:spTree>
    <p:extLst>
      <p:ext uri="{BB962C8B-B14F-4D97-AF65-F5344CB8AC3E}">
        <p14:creationId xmlns:p14="http://schemas.microsoft.com/office/powerpoint/2010/main" val="124630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93375-1224-47EB-BF48-F16F5B71C0A6}"/>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A3BF2938-CEC6-455E-8B67-C8DB0AE8294C}"/>
              </a:ext>
            </a:extLst>
          </p:cNvPr>
          <p:cNvSpPr>
            <a:spLocks noGrp="1"/>
          </p:cNvSpPr>
          <p:nvPr>
            <p:ph idx="1"/>
          </p:nvPr>
        </p:nvSpPr>
        <p:spPr/>
        <p:txBody>
          <a:bodyPr/>
          <a:lstStyle/>
          <a:p>
            <a:r>
              <a:rPr lang="zh-CN" altLang="en-US" dirty="0"/>
              <a:t>设计贝叶斯分类器需通过</a:t>
            </a:r>
            <a:r>
              <a:rPr lang="zh-CN" altLang="en-US" dirty="0">
                <a:solidFill>
                  <a:srgbClr val="FF0000"/>
                </a:solidFill>
              </a:rPr>
              <a:t>样本数据</a:t>
            </a:r>
            <a:r>
              <a:rPr lang="zh-CN" altLang="en-US" dirty="0"/>
              <a:t>获得（估计）分类所需的</a:t>
            </a:r>
            <a:r>
              <a:rPr lang="zh-CN" altLang="en-US" dirty="0">
                <a:solidFill>
                  <a:srgbClr val="FF0000"/>
                </a:solidFill>
              </a:rPr>
              <a:t>概率分布</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68DF511-BC03-42F7-9C26-EE51D497DC7E}"/>
                  </a:ext>
                </a:extLst>
              </p:cNvPr>
              <p:cNvSpPr txBox="1"/>
              <p:nvPr/>
            </p:nvSpPr>
            <p:spPr>
              <a:xfrm>
                <a:off x="683568" y="4192135"/>
                <a:ext cx="8003232" cy="1901161"/>
              </a:xfrm>
              <a:prstGeom prst="rect">
                <a:avLst/>
              </a:prstGeom>
              <a:solidFill>
                <a:schemeClr val="bg1">
                  <a:lumMod val="95000"/>
                </a:schemeClr>
              </a:solidFill>
              <a:ln>
                <a:solidFill>
                  <a:schemeClr val="accent1"/>
                </a:solidFill>
              </a:ln>
            </p:spPr>
            <p:txBody>
              <a:bodyPr wrap="square">
                <a:spAutoFit/>
              </a:bodyPr>
              <a:lstStyle/>
              <a:p>
                <a:pPr indent="266700" algn="just"/>
                <a:r>
                  <a:rPr lang="zh-CN" altLang="zh-CN" sz="1600" kern="100" dirty="0">
                    <a:effectLst/>
                    <a:latin typeface="Calibri" panose="020F0502020204030204" pitchFamily="34" charset="0"/>
                    <a:ea typeface="黑体" panose="02010609060101010101" pitchFamily="49" charset="-122"/>
                    <a:cs typeface="Times New Roman" panose="02020603050405020304" pitchFamily="18" charset="0"/>
                  </a:rPr>
                  <a:t>贝叶斯公式</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 设离散型随机变量</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的值域为</a:t>
                </a:r>
                <a14:m>
                  <m:oMath xmlns:m="http://schemas.openxmlformats.org/officeDocument/2006/math">
                    <m:d>
                      <m:dPr>
                        <m:begChr m:val="{"/>
                        <m:endChr m:val="}"/>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sub>
                        </m:sSub>
                      </m:e>
                    </m:d>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且</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)&gt;0</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，则对任意的随机变量</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)&gt;0</m:t>
                    </m:r>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，有</a:t>
                </a:r>
              </a:p>
              <a:p>
                <a:pPr algn="just"/>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limLoc m:val="undOv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e>
                          </m:nary>
                        </m:den>
                      </m:f>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  </m:t>
                      </m:r>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en-US" sz="16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1</m:t>
                      </m:r>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或将</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简写成</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p>
              <a:p>
                <a:pPr algn="just"/>
                <a14:m>
                  <m:oMathPara xmlns:m="http://schemas.openxmlformats.org/officeDocument/2006/math">
                    <m:oMathParaPr>
                      <m:jc m:val="centerGroup"/>
                    </m:oMathParaPr>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num>
                        <m:den>
                          <m:nary>
                            <m:naryPr>
                              <m:chr m:val="∑"/>
                              <m:limLoc m:val="undOv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sup>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𝑋</m:t>
                                  </m:r>
                                </m:e>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e>
                          </m:nary>
                        </m:den>
                      </m:f>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  </m:t>
                      </m:r>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3</m:t>
                      </m:r>
                      <m:r>
                        <a:rPr lang="zh-CN" altLang="en-US" sz="16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kern="100">
                          <a:effectLst/>
                          <a:latin typeface="Cambria Math" panose="02040503050406030204" pitchFamily="18" charset="0"/>
                          <a:ea typeface="宋体" panose="02010600030101010101" pitchFamily="2" charset="-122"/>
                          <a:cs typeface="Times New Roman" panose="02020603050405020304" pitchFamily="18" charset="0"/>
                        </a:rPr>
                        <m:t>2</m:t>
                      </m:r>
                      <m:r>
                        <a:rPr lang="zh-CN" altLang="zh-CN" sz="1600"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C68DF511-BC03-42F7-9C26-EE51D497DC7E}"/>
                  </a:ext>
                </a:extLst>
              </p:cNvPr>
              <p:cNvSpPr txBox="1">
                <a:spLocks noRot="1" noChangeAspect="1" noMove="1" noResize="1" noEditPoints="1" noAdjustHandles="1" noChangeArrowheads="1" noChangeShapeType="1" noTextEdit="1"/>
              </p:cNvSpPr>
              <p:nvPr/>
            </p:nvSpPr>
            <p:spPr>
              <a:xfrm>
                <a:off x="683568" y="4192135"/>
                <a:ext cx="8003232" cy="1901161"/>
              </a:xfrm>
              <a:prstGeom prst="rect">
                <a:avLst/>
              </a:prstGeom>
              <a:blipFill>
                <a:blip r:embed="rId2"/>
                <a:stretch>
                  <a:fillRect l="-304" t="-1274" r="-380"/>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C7C65A0-787F-48DB-9C7B-89DA059029FF}"/>
                  </a:ext>
                </a:extLst>
              </p:cNvPr>
              <p:cNvSpPr txBox="1"/>
              <p:nvPr/>
            </p:nvSpPr>
            <p:spPr>
              <a:xfrm>
                <a:off x="5508104" y="2852936"/>
                <a:ext cx="3240360" cy="461665"/>
              </a:xfrm>
              <a:prstGeom prst="rect">
                <a:avLst/>
              </a:prstGeom>
              <a:solidFill>
                <a:schemeClr val="bg1">
                  <a:lumMod val="85000"/>
                </a:schemeClr>
              </a:solidFill>
              <a:ln>
                <a:solidFill>
                  <a:schemeClr val="accent1"/>
                </a:solidFill>
              </a:ln>
            </p:spPr>
            <p:txBody>
              <a:bodyPr wrap="square">
                <a:spAutoFit/>
              </a:bodyPr>
              <a:lstStyle/>
              <a:p>
                <a:pPr algn="ct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类别条件概率</a:t>
                </a:r>
                <a14:m>
                  <m:oMath xmlns:m="http://schemas.openxmlformats.org/officeDocument/2006/math">
                    <m:r>
                      <a:rPr lang="en-US" altLang="zh-CN" sz="2400" i="1"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400" i="1">
                            <a:solidFill>
                              <a:srgbClr val="FF0000"/>
                            </a:solidFill>
                            <a:effectLst/>
                            <a:latin typeface="Cambria Math" panose="02040503050406030204" pitchFamily="18" charset="0"/>
                            <a:ea typeface="Cambria Math" panose="02040503050406030204" pitchFamily="18" charset="0"/>
                          </a:rPr>
                        </m:ctrlPr>
                      </m:dPr>
                      <m:e>
                        <m:sSub>
                          <m:sSubPr>
                            <m:ctrlPr>
                              <a:rPr lang="zh-CN" altLang="zh-CN" sz="2400" i="1">
                                <a:solidFill>
                                  <a:srgbClr val="FF0000"/>
                                </a:solidFill>
                                <a:effectLst/>
                                <a:latin typeface="Cambria Math" panose="02040503050406030204" pitchFamily="18" charset="0"/>
                                <a:ea typeface="Cambria Math" panose="02040503050406030204" pitchFamily="18" charset="0"/>
                              </a:rPr>
                            </m:ctrlPr>
                          </m:sSubPr>
                          <m:e>
                            <m:r>
                              <a:rPr lang="en-US" altLang="zh-CN" sz="2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en-US" altLang="zh-CN" sz="24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𝑋</m:t>
                        </m:r>
                      </m:e>
                    </m:d>
                  </m:oMath>
                </a14:m>
                <a:endParaRPr lang="zh-CN" altLang="en-US" sz="2400" dirty="0"/>
              </a:p>
            </p:txBody>
          </p:sp>
        </mc:Choice>
        <mc:Fallback xmlns="">
          <p:sp>
            <p:nvSpPr>
              <p:cNvPr id="6" name="文本框 5">
                <a:extLst>
                  <a:ext uri="{FF2B5EF4-FFF2-40B4-BE49-F238E27FC236}">
                    <a16:creationId xmlns:a16="http://schemas.microsoft.com/office/drawing/2014/main" id="{FC7C65A0-787F-48DB-9C7B-89DA059029FF}"/>
                  </a:ext>
                </a:extLst>
              </p:cNvPr>
              <p:cNvSpPr txBox="1">
                <a:spLocks noRot="1" noChangeAspect="1" noMove="1" noResize="1" noEditPoints="1" noAdjustHandles="1" noChangeArrowheads="1" noChangeShapeType="1" noTextEdit="1"/>
              </p:cNvSpPr>
              <p:nvPr/>
            </p:nvSpPr>
            <p:spPr>
              <a:xfrm>
                <a:off x="5508104" y="2852936"/>
                <a:ext cx="3240360" cy="461665"/>
              </a:xfrm>
              <a:prstGeom prst="rect">
                <a:avLst/>
              </a:prstGeom>
              <a:blipFill>
                <a:blip r:embed="rId3"/>
                <a:stretch>
                  <a:fillRect t="-14103" b="-21795"/>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1F4D0F4-1486-492F-8893-4BE85BC08C1D}"/>
                  </a:ext>
                </a:extLst>
              </p:cNvPr>
              <p:cNvSpPr txBox="1"/>
              <p:nvPr/>
            </p:nvSpPr>
            <p:spPr>
              <a:xfrm>
                <a:off x="701824" y="2924944"/>
                <a:ext cx="4806280" cy="707886"/>
              </a:xfrm>
              <a:prstGeom prst="rect">
                <a:avLst/>
              </a:prstGeom>
              <a:solidFill>
                <a:schemeClr val="bg1">
                  <a:lumMod val="95000"/>
                </a:schemeClr>
              </a:solidFill>
              <a:ln>
                <a:solidFill>
                  <a:schemeClr val="accent1"/>
                </a:solidFill>
              </a:ln>
            </p:spPr>
            <p:txBody>
              <a:bodyPr wrap="square">
                <a:spAutoFit/>
              </a:bodyPr>
              <a:lstStyle/>
              <a:p>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特征概率分布</a:t>
                </a:r>
                <a14:m>
                  <m:oMath xmlns:m="http://schemas.openxmlformats.org/officeDocument/2006/math">
                    <m:r>
                      <a:rPr lang="en-US" altLang="zh-CN" sz="2000" i="1" smtClean="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solidFill>
                              <a:srgbClr val="00B050"/>
                            </a:solidFill>
                            <a:effectLst/>
                            <a:latin typeface="Cambria Math" panose="02040503050406030204" pitchFamily="18" charset="0"/>
                            <a:ea typeface="Cambria Math" panose="02040503050406030204" pitchFamily="18" charset="0"/>
                          </a:rPr>
                        </m:ctrlPr>
                      </m:dPr>
                      <m:e>
                        <m:r>
                          <a:rPr lang="en-US" altLang="zh-CN" sz="2000"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𝑋</m:t>
                        </m:r>
                      </m:e>
                    </m:d>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、类别概率分布</a:t>
                </a:r>
                <a14:m>
                  <m:oMath xmlns:m="http://schemas.openxmlformats.org/officeDocument/2006/math">
                    <m:r>
                      <a:rPr lang="en-US" altLang="zh-CN" sz="2000" i="1" smtClean="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smtClean="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solidFill>
                              <a:srgbClr val="00B050"/>
                            </a:solidFill>
                            <a:effectLst/>
                            <a:latin typeface="Cambria Math" panose="02040503050406030204" pitchFamily="18" charset="0"/>
                            <a:ea typeface="Cambria Math" panose="02040503050406030204" pitchFamily="18" charset="0"/>
                          </a:rPr>
                        </m:ctrlPr>
                      </m:sSubPr>
                      <m:e>
                        <m:r>
                          <a:rPr lang="en-US" altLang="zh-CN" sz="2000"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000"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，以及各类的特征条件概率</a:t>
                </a:r>
                <a14:m>
                  <m:oMath xmlns:m="http://schemas.openxmlformats.org/officeDocument/2006/math">
                    <m:r>
                      <a:rPr lang="en-US" altLang="zh-CN" sz="2000" i="1" smtClean="0">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solidFill>
                              <a:srgbClr val="00B050"/>
                            </a:solidFill>
                            <a:effectLst/>
                            <a:latin typeface="Cambria Math" panose="02040503050406030204" pitchFamily="18" charset="0"/>
                            <a:ea typeface="Cambria Math" panose="02040503050406030204" pitchFamily="18" charset="0"/>
                          </a:rPr>
                        </m:ctrlPr>
                      </m:dPr>
                      <m:e>
                        <m:r>
                          <a:rPr lang="en-US" altLang="zh-CN" sz="2000"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𝑋</m:t>
                        </m:r>
                      </m:e>
                      <m:e>
                        <m:sSub>
                          <m:sSubPr>
                            <m:ctrlPr>
                              <a:rPr lang="zh-CN" altLang="zh-CN" sz="2000" i="1">
                                <a:solidFill>
                                  <a:srgbClr val="00B050"/>
                                </a:solidFill>
                                <a:effectLst/>
                                <a:latin typeface="Cambria Math" panose="02040503050406030204" pitchFamily="18" charset="0"/>
                                <a:ea typeface="Cambria Math" panose="02040503050406030204" pitchFamily="18" charset="0"/>
                              </a:rPr>
                            </m:ctrlPr>
                          </m:sSubPr>
                          <m:e>
                            <m:r>
                              <a:rPr lang="en-US" altLang="zh-CN" sz="2000"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000" i="1">
                                <a:solidFill>
                                  <a:srgbClr val="00B050"/>
                                </a:solidFill>
                                <a:effectLst/>
                                <a:latin typeface="Cambria Math" panose="02040503050406030204" pitchFamily="18" charset="0"/>
                                <a:ea typeface="宋体" panose="02010600030101010101" pitchFamily="2" charset="-122"/>
                                <a:cs typeface="Times New Roman" panose="02020603050405020304" pitchFamily="18" charset="0"/>
                              </a:rPr>
                              <m:t>𝑖</m:t>
                            </m:r>
                          </m:sub>
                        </m:sSub>
                      </m:e>
                    </m:d>
                  </m:oMath>
                </a14:m>
                <a:endParaRPr lang="zh-CN" altLang="en-US" sz="2000" dirty="0"/>
              </a:p>
            </p:txBody>
          </p:sp>
        </mc:Choice>
        <mc:Fallback xmlns="">
          <p:sp>
            <p:nvSpPr>
              <p:cNvPr id="8" name="文本框 7">
                <a:extLst>
                  <a:ext uri="{FF2B5EF4-FFF2-40B4-BE49-F238E27FC236}">
                    <a16:creationId xmlns:a16="http://schemas.microsoft.com/office/drawing/2014/main" id="{41F4D0F4-1486-492F-8893-4BE85BC08C1D}"/>
                  </a:ext>
                </a:extLst>
              </p:cNvPr>
              <p:cNvSpPr txBox="1">
                <a:spLocks noRot="1" noChangeAspect="1" noMove="1" noResize="1" noEditPoints="1" noAdjustHandles="1" noChangeArrowheads="1" noChangeShapeType="1" noTextEdit="1"/>
              </p:cNvSpPr>
              <p:nvPr/>
            </p:nvSpPr>
            <p:spPr>
              <a:xfrm>
                <a:off x="701824" y="2924944"/>
                <a:ext cx="4806280" cy="707886"/>
              </a:xfrm>
              <a:prstGeom prst="rect">
                <a:avLst/>
              </a:prstGeom>
              <a:blipFill>
                <a:blip r:embed="rId4"/>
                <a:stretch>
                  <a:fillRect l="-1138" t="-5932" r="-6448" b="-11017"/>
                </a:stretch>
              </a:blipFill>
              <a:ln>
                <a:solidFill>
                  <a:schemeClr val="accent1"/>
                </a:solidFill>
              </a:ln>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42237AE7-3D25-4814-8494-2A29D1B0887D}"/>
              </a:ext>
            </a:extLst>
          </p:cNvPr>
          <p:cNvSpPr txBox="1"/>
          <p:nvPr/>
        </p:nvSpPr>
        <p:spPr>
          <a:xfrm>
            <a:off x="5508104" y="3399383"/>
            <a:ext cx="3240360" cy="461665"/>
          </a:xfrm>
          <a:prstGeom prst="rect">
            <a:avLst/>
          </a:prstGeom>
          <a:solidFill>
            <a:schemeClr val="bg1">
              <a:lumMod val="85000"/>
            </a:schemeClr>
          </a:solidFill>
          <a:ln>
            <a:solidFill>
              <a:schemeClr val="accent1"/>
            </a:solidFill>
          </a:ln>
        </p:spPr>
        <p:txBody>
          <a:bodyPr wrap="square">
            <a:spAutoFit/>
          </a:bodyPr>
          <a:lstStyle/>
          <a:p>
            <a:pPr algn="ctr"/>
            <a:r>
              <a:rPr lang="zh-CN" altLang="en-US" sz="24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先验</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概率</a:t>
            </a:r>
            <a:r>
              <a:rPr lang="zh-CN" altLang="en-US" sz="24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24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后验</a:t>
            </a:r>
            <a:r>
              <a:rPr lang="zh-CN" altLang="en-US" sz="2400" dirty="0">
                <a:effectLst/>
                <a:latin typeface="Calibri" panose="020F0502020204030204" pitchFamily="34" charset="0"/>
                <a:ea typeface="宋体" panose="02010600030101010101" pitchFamily="2" charset="-122"/>
                <a:cs typeface="Times New Roman" panose="02020603050405020304" pitchFamily="18" charset="0"/>
              </a:rPr>
              <a:t>概率</a:t>
            </a:r>
            <a:endParaRPr lang="zh-CN" altLang="en-US" sz="2400" dirty="0"/>
          </a:p>
        </p:txBody>
      </p:sp>
    </p:spTree>
    <p:extLst>
      <p:ext uri="{BB962C8B-B14F-4D97-AF65-F5344CB8AC3E}">
        <p14:creationId xmlns:p14="http://schemas.microsoft.com/office/powerpoint/2010/main" val="59710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972B4-7075-4972-8D08-5BF365F7CAB0}"/>
              </a:ext>
            </a:extLst>
          </p:cNvPr>
          <p:cNvSpPr>
            <a:spLocks noGrp="1"/>
          </p:cNvSpPr>
          <p:nvPr>
            <p:ph type="title"/>
          </p:nvPr>
        </p:nvSpPr>
        <p:spPr/>
        <p:txBody>
          <a:bodyPr/>
          <a:lstStyle/>
          <a:p>
            <a:r>
              <a:rPr lang="en-US" altLang="zh-CN" dirty="0"/>
              <a:t>3.3 </a:t>
            </a:r>
            <a:r>
              <a:rPr lang="zh-CN" altLang="en-US" dirty="0"/>
              <a:t>多分类问题与分类模型评价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EC2730-DED5-479E-8AA6-370944E00699}"/>
                  </a:ext>
                </a:extLst>
              </p:cNvPr>
              <p:cNvSpPr>
                <a:spLocks noGrp="1"/>
              </p:cNvSpPr>
              <p:nvPr>
                <p:ph idx="1"/>
              </p:nvPr>
            </p:nvSpPr>
            <p:spPr/>
            <p:txBody>
              <a:bodyPr>
                <a:normAutofit lnSpcReduction="10000"/>
              </a:bodyPr>
              <a:lstStyle/>
              <a:p>
                <a:r>
                  <a:rPr lang="zh-CN" altLang="en-US" dirty="0"/>
                  <a:t>分类模型的评价指标</a:t>
                </a:r>
                <a:endParaRPr lang="en-US" altLang="zh-CN" dirty="0"/>
              </a:p>
              <a:p>
                <a:pPr lvl="1"/>
                <a:r>
                  <a:rPr lang="zh-CN" altLang="en-US" dirty="0"/>
                  <a:t>二分类模型的评价指标</a:t>
                </a:r>
                <a:endParaRPr lang="en-US" altLang="zh-CN" dirty="0"/>
              </a:p>
              <a:p>
                <a:pPr lvl="2"/>
                <a:r>
                  <a:rPr lang="zh-CN" altLang="zh-CN" dirty="0"/>
                  <a:t>给定样例</a:t>
                </a:r>
                <a14:m>
                  <m:oMath xmlns:m="http://schemas.openxmlformats.org/officeDocument/2006/math">
                    <m:d>
                      <m:dPr>
                        <m:ctrlPr>
                          <a:rPr lang="zh-CN"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zh-CN" dirty="0"/>
                  <a:t>，将分类器模型</a:t>
                </a:r>
                <a14:m>
                  <m:oMath xmlns:m="http://schemas.openxmlformats.org/officeDocument/2006/math">
                    <m:r>
                      <a:rPr lang="en-US" altLang="zh-CN" i="1">
                        <a:latin typeface="Cambria Math" panose="02040503050406030204" pitchFamily="18" charset="0"/>
                      </a:rPr>
                      <m:t>𝑓</m:t>
                    </m:r>
                  </m:oMath>
                </a14:m>
                <a:r>
                  <a:rPr lang="zh-CN" altLang="zh-CN" dirty="0"/>
                  <a:t>的分类结果记作</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oMath>
                </a14:m>
                <a:endParaRPr lang="en-US" altLang="zh-CN" dirty="0"/>
              </a:p>
              <a:p>
                <a:pPr lvl="2"/>
                <a:r>
                  <a:rPr lang="zh-CN" altLang="zh-CN" dirty="0"/>
                  <a:t>如果样例</a:t>
                </a:r>
                <a14:m>
                  <m:oMath xmlns:m="http://schemas.openxmlformats.org/officeDocument/2006/math">
                    <m:d>
                      <m:dPr>
                        <m:ctrlPr>
                          <a:rPr lang="zh-CN"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zh-CN" dirty="0"/>
                  <a:t>的分类结果</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oMath>
                </a14:m>
                <a:r>
                  <a:rPr lang="zh-CN" altLang="zh-CN" dirty="0"/>
                  <a:t>与实际类别</a:t>
                </a:r>
                <a14:m>
                  <m:oMath xmlns:m="http://schemas.openxmlformats.org/officeDocument/2006/math">
                    <m:r>
                      <a:rPr lang="en-US" altLang="zh-CN" i="1">
                        <a:latin typeface="Cambria Math" panose="02040503050406030204" pitchFamily="18" charset="0"/>
                      </a:rPr>
                      <m:t>𝑦</m:t>
                    </m:r>
                  </m:oMath>
                </a14:m>
                <a:r>
                  <a:rPr lang="zh-CN" altLang="zh-CN" dirty="0"/>
                  <a:t>一致，即</a:t>
                </a:r>
                <a:r>
                  <a:rPr lang="zh-CN" altLang="en-US" dirty="0"/>
                  <a:t>：</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𝑦</m:t>
                    </m:r>
                  </m:oMath>
                </a14:m>
                <a:r>
                  <a:rPr lang="zh-CN" altLang="zh-CN" dirty="0"/>
                  <a:t>，则称样例</a:t>
                </a:r>
                <a14:m>
                  <m:oMath xmlns:m="http://schemas.openxmlformats.org/officeDocument/2006/math">
                    <m:d>
                      <m:dPr>
                        <m:ctrlPr>
                          <a:rPr lang="zh-CN" altLang="zh-CN" i="1">
                            <a:latin typeface="Cambria Math" panose="02040503050406030204" pitchFamily="18" charset="0"/>
                          </a:rPr>
                        </m:ctrlPr>
                      </m:dPr>
                      <m:e>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𝑦</m:t>
                        </m:r>
                      </m:e>
                    </m:d>
                  </m:oMath>
                </a14:m>
                <a:r>
                  <a:rPr lang="zh-CN" altLang="zh-CN" dirty="0">
                    <a:solidFill>
                      <a:srgbClr val="FF0000"/>
                    </a:solidFill>
                  </a:rPr>
                  <a:t>分类正确</a:t>
                </a:r>
                <a:r>
                  <a:rPr lang="zh-CN" altLang="zh-CN" dirty="0"/>
                  <a:t>，否则就是</a:t>
                </a:r>
                <a:r>
                  <a:rPr lang="zh-CN" altLang="zh-CN" dirty="0">
                    <a:solidFill>
                      <a:srgbClr val="FF0000"/>
                    </a:solidFill>
                  </a:rPr>
                  <a:t>分类错误</a:t>
                </a:r>
                <a:endParaRPr lang="en-US" altLang="zh-CN" dirty="0">
                  <a:solidFill>
                    <a:srgbClr val="FF0000"/>
                  </a:solidFill>
                </a:endParaRPr>
              </a:p>
              <a:p>
                <a:pPr lvl="2"/>
                <a:endParaRPr lang="en-US" altLang="zh-CN" dirty="0"/>
              </a:p>
              <a:p>
                <a:pPr lvl="2"/>
                <a:r>
                  <a:rPr lang="zh-CN" altLang="en-US" dirty="0"/>
                  <a:t>指示函数</a:t>
                </a:r>
                <a:endParaRPr lang="en-US" altLang="zh-CN" dirty="0"/>
              </a:p>
              <a:p>
                <a:pPr lvl="2"/>
                <a:endParaRPr lang="en-US" altLang="zh-CN" dirty="0"/>
              </a:p>
              <a:p>
                <a:pPr lvl="2"/>
                <a:r>
                  <a:rPr lang="zh-CN" altLang="en-US" dirty="0"/>
                  <a:t>例如</a:t>
                </a:r>
                <a:endParaRPr lang="en-US" altLang="zh-CN" dirty="0"/>
              </a:p>
            </p:txBody>
          </p:sp>
        </mc:Choice>
        <mc:Fallback xmlns="">
          <p:sp>
            <p:nvSpPr>
              <p:cNvPr id="3" name="内容占位符 2">
                <a:extLst>
                  <a:ext uri="{FF2B5EF4-FFF2-40B4-BE49-F238E27FC236}">
                    <a16:creationId xmlns:a16="http://schemas.microsoft.com/office/drawing/2014/main" id="{B8EC2730-DED5-479E-8AA6-370944E00699}"/>
                  </a:ext>
                </a:extLst>
              </p:cNvPr>
              <p:cNvSpPr>
                <a:spLocks noGrp="1" noRot="1" noChangeAspect="1" noMove="1" noResize="1" noEditPoints="1" noAdjustHandles="1" noChangeArrowheads="1" noChangeShapeType="1" noTextEdit="1"/>
              </p:cNvSpPr>
              <p:nvPr>
                <p:ph idx="1"/>
              </p:nvPr>
            </p:nvSpPr>
            <p:spPr>
              <a:blipFill>
                <a:blip r:embed="rId2"/>
                <a:stretch>
                  <a:fillRect l="-1704" t="-35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A5B6A58-BE31-42CA-84E3-F165913597B1}"/>
                  </a:ext>
                </a:extLst>
              </p:cNvPr>
              <p:cNvSpPr txBox="1"/>
              <p:nvPr/>
            </p:nvSpPr>
            <p:spPr>
              <a:xfrm>
                <a:off x="3347864" y="4472581"/>
                <a:ext cx="4896544" cy="684611"/>
              </a:xfrm>
              <a:prstGeom prst="rect">
                <a:avLst/>
              </a:prstGeom>
              <a:solidFill>
                <a:schemeClr val="bg1">
                  <a:lumMod val="9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𝐼</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𝐴</m:t>
                          </m:r>
                        </m:e>
                      </m:d>
                      <m:r>
                        <a:rPr lang="zh-CN" altLang="en-US" sz="2000" i="0">
                          <a:latin typeface="Cambria Math" panose="02040503050406030204" pitchFamily="18" charset="0"/>
                        </a:rPr>
                        <m:t>=</m:t>
                      </m:r>
                      <m:d>
                        <m:dPr>
                          <m:begChr m:val="{"/>
                          <m:endChr m:val=""/>
                          <m:ctrlPr>
                            <a:rPr lang="zh-CN" altLang="en-US" sz="2000" i="1">
                              <a:solidFill>
                                <a:srgbClr val="836967"/>
                              </a:solidFill>
                              <a:latin typeface="Cambria Math" panose="02040503050406030204" pitchFamily="18" charset="0"/>
                            </a:rPr>
                          </m:ctrlPr>
                        </m:dPr>
                        <m:e>
                          <m:m>
                            <m:mPr>
                              <m:plcHide m:val="on"/>
                              <m:mcs>
                                <m:mc>
                                  <m:mcPr>
                                    <m:count m:val="1"/>
                                    <m:mcJc m:val="center"/>
                                  </m:mcPr>
                                </m:mc>
                              </m:mcs>
                              <m:ctrlPr>
                                <a:rPr lang="zh-CN" altLang="en-US" sz="2000" i="1">
                                  <a:solidFill>
                                    <a:srgbClr val="836967"/>
                                  </a:solidFill>
                                  <a:latin typeface="Cambria Math" panose="02040503050406030204" pitchFamily="18" charset="0"/>
                                </a:rPr>
                              </m:ctrlPr>
                            </m:mPr>
                            <m:mr>
                              <m:e>
                                <m:r>
                                  <a:rPr lang="zh-CN" altLang="en-US" sz="2000" i="0">
                                    <a:latin typeface="Cambria Math" panose="02040503050406030204" pitchFamily="18" charset="0"/>
                                  </a:rPr>
                                  <m:t>1</m:t>
                                </m:r>
                                <m:r>
                                  <a:rPr lang="zh-CN" altLang="en-US" sz="2000" i="0">
                                    <a:latin typeface="Cambria Math" panose="02040503050406030204" pitchFamily="18" charset="0"/>
                                  </a:rPr>
                                  <m:t>，如果事件</m:t>
                                </m:r>
                                <m:r>
                                  <a:rPr lang="zh-CN" altLang="en-US" sz="2000" i="1">
                                    <a:latin typeface="Cambria Math" panose="02040503050406030204" pitchFamily="18" charset="0"/>
                                  </a:rPr>
                                  <m:t>𝐴</m:t>
                                </m:r>
                                <m:r>
                                  <a:rPr lang="zh-CN" altLang="en-US" sz="2000" i="0">
                                    <a:latin typeface="Cambria Math" panose="02040503050406030204" pitchFamily="18" charset="0"/>
                                  </a:rPr>
                                  <m:t>发生了</m:t>
                                </m:r>
                              </m:e>
                            </m:mr>
                            <m:mr>
                              <m:e>
                                <m:r>
                                  <a:rPr lang="zh-CN" altLang="en-US" sz="2000" i="0">
                                    <a:latin typeface="Cambria Math" panose="02040503050406030204" pitchFamily="18" charset="0"/>
                                  </a:rPr>
                                  <m:t>0</m:t>
                                </m:r>
                                <m:r>
                                  <a:rPr lang="zh-CN" altLang="en-US" sz="2000" i="0">
                                    <a:latin typeface="Cambria Math" panose="02040503050406030204" pitchFamily="18" charset="0"/>
                                  </a:rPr>
                                  <m:t>，如果事件</m:t>
                                </m:r>
                                <m:r>
                                  <a:rPr lang="zh-CN" altLang="en-US" sz="2000" i="1">
                                    <a:latin typeface="Cambria Math" panose="02040503050406030204" pitchFamily="18" charset="0"/>
                                  </a:rPr>
                                  <m:t>𝐴</m:t>
                                </m:r>
                                <m:r>
                                  <a:rPr lang="zh-CN" altLang="en-US" sz="2000" i="0">
                                    <a:latin typeface="Cambria Math" panose="02040503050406030204" pitchFamily="18" charset="0"/>
                                  </a:rPr>
                                  <m:t>未发生</m:t>
                                </m:r>
                              </m:e>
                            </m:mr>
                          </m:m>
                          <m:r>
                            <a:rPr lang="zh-CN" altLang="en-US" sz="2000" i="0">
                              <a:latin typeface="Cambria Math" panose="02040503050406030204" pitchFamily="18" charset="0"/>
                            </a:rPr>
                            <m:t> .  </m:t>
                          </m:r>
                          <m:r>
                            <a:rPr lang="zh-CN" altLang="en-US" sz="2000" i="0">
                              <a:latin typeface="Cambria Math" panose="02040503050406030204" pitchFamily="18" charset="0"/>
                            </a:rPr>
                            <m:t>（</m:t>
                          </m:r>
                          <m:r>
                            <a:rPr lang="zh-CN" altLang="en-US" sz="2000" i="0">
                              <a:latin typeface="Cambria Math" panose="02040503050406030204" pitchFamily="18" charset="0"/>
                            </a:rPr>
                            <m:t>3−52</m:t>
                          </m:r>
                          <m:r>
                            <a:rPr lang="zh-CN" altLang="en-US" sz="2000" i="0">
                              <a:latin typeface="Cambria Math" panose="02040503050406030204" pitchFamily="18" charset="0"/>
                            </a:rPr>
                            <m:t>）</m:t>
                          </m:r>
                        </m:e>
                      </m:d>
                    </m:oMath>
                  </m:oMathPara>
                </a14:m>
                <a:endParaRPr lang="zh-CN" altLang="en-US" sz="2000" dirty="0"/>
              </a:p>
            </p:txBody>
          </p:sp>
        </mc:Choice>
        <mc:Fallback xmlns="">
          <p:sp>
            <p:nvSpPr>
              <p:cNvPr id="5" name="文本框 4">
                <a:extLst>
                  <a:ext uri="{FF2B5EF4-FFF2-40B4-BE49-F238E27FC236}">
                    <a16:creationId xmlns:a16="http://schemas.microsoft.com/office/drawing/2014/main" id="{CA5B6A58-BE31-42CA-84E3-F165913597B1}"/>
                  </a:ext>
                </a:extLst>
              </p:cNvPr>
              <p:cNvSpPr txBox="1">
                <a:spLocks noRot="1" noChangeAspect="1" noMove="1" noResize="1" noEditPoints="1" noAdjustHandles="1" noChangeArrowheads="1" noChangeShapeType="1" noTextEdit="1"/>
              </p:cNvSpPr>
              <p:nvPr/>
            </p:nvSpPr>
            <p:spPr>
              <a:xfrm>
                <a:off x="3347864" y="4472581"/>
                <a:ext cx="4896544" cy="684611"/>
              </a:xfrm>
              <a:prstGeom prst="rect">
                <a:avLst/>
              </a:prstGeom>
              <a:blipFill>
                <a:blip r:embed="rId3"/>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23E4C5C-1899-45B9-830A-ADBB5F9923A0}"/>
                  </a:ext>
                </a:extLst>
              </p:cNvPr>
              <p:cNvSpPr txBox="1"/>
              <p:nvPr/>
            </p:nvSpPr>
            <p:spPr>
              <a:xfrm>
                <a:off x="3059832" y="5321690"/>
                <a:ext cx="4572000" cy="778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𝐼</m:t>
                      </m:r>
                      <m:d>
                        <m:dPr>
                          <m:ctrlPr>
                            <a:rPr lang="zh-CN" altLang="en-US" sz="2000" i="1">
                              <a:solidFill>
                                <a:srgbClr val="836967"/>
                              </a:solidFill>
                              <a:latin typeface="Cambria Math" panose="02040503050406030204" pitchFamily="18" charset="0"/>
                            </a:rPr>
                          </m:ctrlPr>
                        </m:dPr>
                        <m:e>
                          <m:r>
                            <a:rPr lang="zh-CN" altLang="en-US" sz="2000" i="1">
                              <a:latin typeface="Cambria Math" panose="02040503050406030204" pitchFamily="18" charset="0"/>
                            </a:rPr>
                            <m:t>𝑓</m:t>
                          </m:r>
                          <m:d>
                            <m:dPr>
                              <m:ctrlPr>
                                <a:rPr lang="zh-CN" altLang="en-US" sz="2000" i="1">
                                  <a:solidFill>
                                    <a:srgbClr val="836967"/>
                                  </a:solidFill>
                                  <a:latin typeface="Cambria Math" panose="02040503050406030204" pitchFamily="18" charset="0"/>
                                </a:rPr>
                              </m:ctrlPr>
                            </m:dPr>
                            <m:e>
                              <m:r>
                                <a:rPr lang="zh-CN" altLang="en-US" sz="2000" b="1" i="1">
                                  <a:latin typeface="Cambria Math" panose="02040503050406030204" pitchFamily="18" charset="0"/>
                                </a:rPr>
                                <m:t>𝒙</m:t>
                              </m:r>
                            </m:e>
                          </m:d>
                          <m:r>
                            <a:rPr lang="zh-CN" altLang="en-US" sz="2000" b="0" i="0">
                              <a:latin typeface="Cambria Math" panose="02040503050406030204" pitchFamily="18" charset="0"/>
                            </a:rPr>
                            <m:t>=</m:t>
                          </m:r>
                          <m:r>
                            <a:rPr lang="zh-CN" altLang="en-US" sz="2000" b="0" i="1">
                              <a:latin typeface="Cambria Math" panose="02040503050406030204" pitchFamily="18" charset="0"/>
                            </a:rPr>
                            <m:t>𝑦</m:t>
                          </m:r>
                        </m:e>
                      </m:d>
                      <m:r>
                        <a:rPr lang="zh-CN" altLang="en-US" sz="2000" b="0" i="0">
                          <a:latin typeface="Cambria Math" panose="02040503050406030204" pitchFamily="18" charset="0"/>
                        </a:rPr>
                        <m:t>=</m:t>
                      </m:r>
                      <m:d>
                        <m:dPr>
                          <m:begChr m:val="{"/>
                          <m:endChr m:val=""/>
                          <m:ctrlPr>
                            <a:rPr lang="zh-CN" altLang="en-US" sz="2000" b="0" i="1">
                              <a:solidFill>
                                <a:srgbClr val="836967"/>
                              </a:solidFill>
                              <a:latin typeface="Cambria Math" panose="02040503050406030204" pitchFamily="18" charset="0"/>
                            </a:rPr>
                          </m:ctrlPr>
                        </m:dPr>
                        <m:e>
                          <m:m>
                            <m:mPr>
                              <m:plcHide m:val="on"/>
                              <m:mcs>
                                <m:mc>
                                  <m:mcPr>
                                    <m:count m:val="1"/>
                                    <m:mcJc m:val="center"/>
                                  </m:mcPr>
                                </m:mc>
                              </m:mcs>
                              <m:ctrlPr>
                                <a:rPr lang="zh-CN" altLang="en-US" sz="2000" b="0" i="1">
                                  <a:solidFill>
                                    <a:srgbClr val="836967"/>
                                  </a:solidFill>
                                  <a:latin typeface="Cambria Math" panose="02040503050406030204" pitchFamily="18" charset="0"/>
                                </a:rPr>
                              </m:ctrlPr>
                            </m:mPr>
                            <m:mr>
                              <m:e>
                                <m:r>
                                  <a:rPr lang="zh-CN" altLang="en-US" sz="2000" b="0" i="0">
                                    <a:latin typeface="Cambria Math" panose="02040503050406030204" pitchFamily="18" charset="0"/>
                                  </a:rPr>
                                  <m:t>1</m:t>
                                </m:r>
                                <m:r>
                                  <a:rPr lang="zh-CN" altLang="en-US" sz="2000" b="0" i="0">
                                    <a:latin typeface="Cambria Math" panose="02040503050406030204" pitchFamily="18" charset="0"/>
                                  </a:rPr>
                                  <m:t>，如果</m:t>
                                </m:r>
                                <m:r>
                                  <a:rPr lang="zh-CN" altLang="en-US" sz="2000" b="0" i="1">
                                    <a:latin typeface="Cambria Math" panose="02040503050406030204" pitchFamily="18" charset="0"/>
                                  </a:rPr>
                                  <m:t>𝑓</m:t>
                                </m:r>
                                <m:d>
                                  <m:dPr>
                                    <m:ctrlPr>
                                      <a:rPr lang="zh-CN" altLang="en-US" sz="2000" b="0" i="1">
                                        <a:solidFill>
                                          <a:srgbClr val="836967"/>
                                        </a:solidFill>
                                        <a:latin typeface="Cambria Math" panose="02040503050406030204" pitchFamily="18" charset="0"/>
                                      </a:rPr>
                                    </m:ctrlPr>
                                  </m:dPr>
                                  <m:e>
                                    <m:r>
                                      <a:rPr lang="zh-CN" altLang="en-US" sz="2000" b="1" i="1">
                                        <a:latin typeface="Cambria Math" panose="02040503050406030204" pitchFamily="18" charset="0"/>
                                      </a:rPr>
                                      <m:t>𝒙</m:t>
                                    </m:r>
                                  </m:e>
                                </m:d>
                                <m:r>
                                  <a:rPr lang="zh-CN" altLang="en-US" sz="2000" b="0" i="0">
                                    <a:latin typeface="Cambria Math" panose="02040503050406030204" pitchFamily="18" charset="0"/>
                                  </a:rPr>
                                  <m:t>=</m:t>
                                </m:r>
                                <m:r>
                                  <a:rPr lang="zh-CN" altLang="en-US" sz="2000" b="0" i="1">
                                    <a:latin typeface="Cambria Math" panose="02040503050406030204" pitchFamily="18" charset="0"/>
                                  </a:rPr>
                                  <m:t>𝑦</m:t>
                                </m:r>
                              </m:e>
                            </m:mr>
                            <m:mr>
                              <m:e>
                                <m:r>
                                  <a:rPr lang="zh-CN" altLang="en-US" sz="2000" b="0" i="0">
                                    <a:latin typeface="Cambria Math" panose="02040503050406030204" pitchFamily="18" charset="0"/>
                                  </a:rPr>
                                  <m:t>0</m:t>
                                </m:r>
                                <m:r>
                                  <a:rPr lang="zh-CN" altLang="en-US" sz="2000" b="0" i="0">
                                    <a:latin typeface="Cambria Math" panose="02040503050406030204" pitchFamily="18" charset="0"/>
                                  </a:rPr>
                                  <m:t>，如果</m:t>
                                </m:r>
                                <m:r>
                                  <a:rPr lang="zh-CN" altLang="en-US" sz="2000" b="0" i="1">
                                    <a:latin typeface="Cambria Math" panose="02040503050406030204" pitchFamily="18" charset="0"/>
                                  </a:rPr>
                                  <m:t>𝑓</m:t>
                                </m:r>
                                <m:d>
                                  <m:dPr>
                                    <m:ctrlPr>
                                      <a:rPr lang="zh-CN" altLang="en-US" sz="2000" b="0" i="1">
                                        <a:solidFill>
                                          <a:srgbClr val="836967"/>
                                        </a:solidFill>
                                        <a:latin typeface="Cambria Math" panose="02040503050406030204" pitchFamily="18" charset="0"/>
                                      </a:rPr>
                                    </m:ctrlPr>
                                  </m:dPr>
                                  <m:e>
                                    <m:r>
                                      <a:rPr lang="zh-CN" altLang="en-US" sz="2000" b="1" i="1">
                                        <a:latin typeface="Cambria Math" panose="02040503050406030204" pitchFamily="18" charset="0"/>
                                      </a:rPr>
                                      <m:t>𝒙</m:t>
                                    </m:r>
                                  </m:e>
                                </m:d>
                                <m:r>
                                  <a:rPr lang="zh-CN" altLang="en-US" sz="2000" b="0" i="0">
                                    <a:latin typeface="Cambria Math" panose="02040503050406030204" pitchFamily="18" charset="0"/>
                                  </a:rPr>
                                  <m:t>≠</m:t>
                                </m:r>
                                <m:r>
                                  <a:rPr lang="zh-CN" altLang="en-US" sz="2000" b="0" i="1">
                                    <a:latin typeface="Cambria Math" panose="02040503050406030204" pitchFamily="18" charset="0"/>
                                  </a:rPr>
                                  <m:t>𝑦</m:t>
                                </m:r>
                              </m:e>
                            </m:mr>
                          </m:m>
                          <m:r>
                            <a:rPr lang="zh-CN" altLang="en-US" sz="2000" b="0" i="0">
                              <a:latin typeface="Cambria Math" panose="02040503050406030204" pitchFamily="18" charset="0"/>
                            </a:rPr>
                            <m:t> .</m:t>
                          </m:r>
                        </m:e>
                      </m:d>
                    </m:oMath>
                  </m:oMathPara>
                </a14:m>
                <a:endParaRPr lang="zh-CN" altLang="en-US" sz="2000" dirty="0"/>
              </a:p>
            </p:txBody>
          </p:sp>
        </mc:Choice>
        <mc:Fallback xmlns="">
          <p:sp>
            <p:nvSpPr>
              <p:cNvPr id="7" name="文本框 6">
                <a:extLst>
                  <a:ext uri="{FF2B5EF4-FFF2-40B4-BE49-F238E27FC236}">
                    <a16:creationId xmlns:a16="http://schemas.microsoft.com/office/drawing/2014/main" id="{B23E4C5C-1899-45B9-830A-ADBB5F9923A0}"/>
                  </a:ext>
                </a:extLst>
              </p:cNvPr>
              <p:cNvSpPr txBox="1">
                <a:spLocks noRot="1" noChangeAspect="1" noMove="1" noResize="1" noEditPoints="1" noAdjustHandles="1" noChangeArrowheads="1" noChangeShapeType="1" noTextEdit="1"/>
              </p:cNvSpPr>
              <p:nvPr/>
            </p:nvSpPr>
            <p:spPr>
              <a:xfrm>
                <a:off x="3059832" y="5321690"/>
                <a:ext cx="4572000" cy="77886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639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 calcmode="lin" valueType="num">
                                      <p:cBhvr additive="base">
                                        <p:cTn id="1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972B4-7075-4972-8D08-5BF365F7CAB0}"/>
              </a:ext>
            </a:extLst>
          </p:cNvPr>
          <p:cNvSpPr>
            <a:spLocks noGrp="1"/>
          </p:cNvSpPr>
          <p:nvPr>
            <p:ph type="title"/>
          </p:nvPr>
        </p:nvSpPr>
        <p:spPr/>
        <p:txBody>
          <a:bodyPr/>
          <a:lstStyle/>
          <a:p>
            <a:r>
              <a:rPr lang="en-US" altLang="zh-CN" dirty="0"/>
              <a:t>3.3 </a:t>
            </a:r>
            <a:r>
              <a:rPr lang="zh-CN" altLang="en-US" dirty="0"/>
              <a:t>多分类问题与分类模型评价</a:t>
            </a:r>
          </a:p>
        </p:txBody>
      </p:sp>
      <p:sp>
        <p:nvSpPr>
          <p:cNvPr id="3" name="内容占位符 2">
            <a:extLst>
              <a:ext uri="{FF2B5EF4-FFF2-40B4-BE49-F238E27FC236}">
                <a16:creationId xmlns:a16="http://schemas.microsoft.com/office/drawing/2014/main" id="{B8EC2730-DED5-479E-8AA6-370944E00699}"/>
              </a:ext>
            </a:extLst>
          </p:cNvPr>
          <p:cNvSpPr>
            <a:spLocks noGrp="1"/>
          </p:cNvSpPr>
          <p:nvPr>
            <p:ph idx="1"/>
          </p:nvPr>
        </p:nvSpPr>
        <p:spPr/>
        <p:txBody>
          <a:bodyPr>
            <a:normAutofit/>
          </a:bodyPr>
          <a:lstStyle/>
          <a:p>
            <a:r>
              <a:rPr lang="zh-CN" altLang="en-US" dirty="0"/>
              <a:t>分类模型的评价指标</a:t>
            </a:r>
            <a:endParaRPr lang="en-US" altLang="zh-CN" dirty="0"/>
          </a:p>
          <a:p>
            <a:pPr lvl="1"/>
            <a:r>
              <a:rPr lang="zh-CN" altLang="en-US" dirty="0"/>
              <a:t>二分类模型的评价指标</a:t>
            </a:r>
            <a:endParaRPr lang="en-US" altLang="zh-CN" dirty="0"/>
          </a:p>
          <a:p>
            <a:pPr lvl="1"/>
            <a:r>
              <a:rPr lang="zh-CN" altLang="en-US" dirty="0"/>
              <a:t>测试集</a:t>
            </a:r>
            <a:endParaRPr lang="en-US" altLang="zh-CN" dirty="0"/>
          </a:p>
          <a:p>
            <a:pPr lvl="1"/>
            <a:endParaRPr lang="en-US" altLang="zh-CN" dirty="0"/>
          </a:p>
          <a:p>
            <a:pPr lvl="1"/>
            <a:endParaRPr lang="en-US" altLang="zh-CN" dirty="0"/>
          </a:p>
          <a:p>
            <a:pPr lvl="1"/>
            <a:r>
              <a:rPr lang="zh-CN" altLang="en-US" dirty="0"/>
              <a:t>正确率</a:t>
            </a:r>
            <a:endParaRPr lang="en-US" altLang="zh-CN" dirty="0"/>
          </a:p>
          <a:p>
            <a:pPr lvl="1"/>
            <a:endParaRPr lang="en-US" altLang="zh-CN" dirty="0"/>
          </a:p>
          <a:p>
            <a:pPr lvl="1"/>
            <a:r>
              <a:rPr lang="zh-CN" altLang="en-US" dirty="0"/>
              <a:t>混淆矩阵</a:t>
            </a:r>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13BA168-0BF3-42C8-B609-795BC01508DC}"/>
                  </a:ext>
                </a:extLst>
              </p:cNvPr>
              <p:cNvSpPr txBox="1"/>
              <p:nvPr/>
            </p:nvSpPr>
            <p:spPr>
              <a:xfrm>
                <a:off x="2448272" y="2780928"/>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B050"/>
                              </a:solidFill>
                              <a:latin typeface="Cambria Math" panose="02040503050406030204" pitchFamily="18" charset="0"/>
                            </a:rPr>
                          </m:ctrlPr>
                        </m:sSubPr>
                        <m:e>
                          <m:r>
                            <a:rPr lang="zh-CN" altLang="en-US" i="1">
                              <a:solidFill>
                                <a:srgbClr val="00B050"/>
                              </a:solidFill>
                              <a:latin typeface="Cambria Math" panose="02040503050406030204" pitchFamily="18" charset="0"/>
                            </a:rPr>
                            <m:t>𝐷</m:t>
                          </m:r>
                        </m:e>
                        <m:sub>
                          <m:r>
                            <a:rPr lang="zh-CN" altLang="en-US" i="1">
                              <a:solidFill>
                                <a:srgbClr val="00B050"/>
                              </a:solidFill>
                              <a:latin typeface="Cambria Math" panose="02040503050406030204" pitchFamily="18" charset="0"/>
                            </a:rPr>
                            <m:t>𝑡𝑒𝑠𝑡</m:t>
                          </m:r>
                        </m:sub>
                      </m:sSub>
                      <m:r>
                        <a:rPr lang="zh-CN" altLang="en-US" i="0">
                          <a:solidFill>
                            <a:srgbClr val="00B050"/>
                          </a:solidFill>
                          <a:latin typeface="Cambria Math" panose="02040503050406030204" pitchFamily="18" charset="0"/>
                        </a:rPr>
                        <m:t>=</m:t>
                      </m:r>
                      <m:d>
                        <m:dPr>
                          <m:begChr m:val="{"/>
                          <m:endChr m:val="}"/>
                          <m:ctrlPr>
                            <a:rPr lang="zh-CN" altLang="en-US" i="1">
                              <a:solidFill>
                                <a:srgbClr val="00B050"/>
                              </a:solidFill>
                              <a:latin typeface="Cambria Math" panose="02040503050406030204" pitchFamily="18" charset="0"/>
                            </a:rPr>
                          </m:ctrlPr>
                        </m:dPr>
                        <m:e>
                          <m:d>
                            <m:dPr>
                              <m:ctrlPr>
                                <a:rPr lang="zh-CN" altLang="en-US" i="1">
                                  <a:solidFill>
                                    <a:srgbClr val="00B050"/>
                                  </a:solidFill>
                                  <a:latin typeface="Cambria Math" panose="02040503050406030204" pitchFamily="18" charset="0"/>
                                </a:rPr>
                              </m:ctrlPr>
                            </m:dPr>
                            <m:e>
                              <m:sSub>
                                <m:sSubPr>
                                  <m:ctrlPr>
                                    <a:rPr lang="zh-CN" altLang="en-US"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0">
                                      <a:solidFill>
                                        <a:srgbClr val="00B050"/>
                                      </a:solidFill>
                                      <a:latin typeface="Cambria Math" panose="02040503050406030204" pitchFamily="18" charset="0"/>
                                    </a:rPr>
                                    <m:t>1</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0">
                                      <a:solidFill>
                                        <a:srgbClr val="00B050"/>
                                      </a:solidFill>
                                      <a:latin typeface="Cambria Math" panose="02040503050406030204" pitchFamily="18" charset="0"/>
                                    </a:rPr>
                                    <m:t>1</m:t>
                                  </m:r>
                                </m:sub>
                              </m:sSub>
                            </m:e>
                          </m:d>
                          <m:r>
                            <a:rPr lang="zh-CN" altLang="en-US" b="0" i="0">
                              <a:solidFill>
                                <a:srgbClr val="00B050"/>
                              </a:solidFill>
                              <a:latin typeface="Cambria Math" panose="02040503050406030204" pitchFamily="18" charset="0"/>
                            </a:rPr>
                            <m:t>, </m:t>
                          </m:r>
                          <m:d>
                            <m:dPr>
                              <m:ctrlPr>
                                <a:rPr lang="zh-CN" altLang="en-US" b="0" i="1">
                                  <a:solidFill>
                                    <a:srgbClr val="00B050"/>
                                  </a:solidFill>
                                  <a:latin typeface="Cambria Math" panose="02040503050406030204" pitchFamily="18" charset="0"/>
                                </a:rPr>
                              </m:ctrlPr>
                            </m:dPr>
                            <m:e>
                              <m:sSub>
                                <m:sSubPr>
                                  <m:ctrlPr>
                                    <a:rPr lang="zh-CN" altLang="en-US" b="0"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0">
                                      <a:solidFill>
                                        <a:srgbClr val="00B050"/>
                                      </a:solidFill>
                                      <a:latin typeface="Cambria Math" panose="02040503050406030204" pitchFamily="18" charset="0"/>
                                    </a:rPr>
                                    <m:t>2</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0">
                                      <a:solidFill>
                                        <a:srgbClr val="00B050"/>
                                      </a:solidFill>
                                      <a:latin typeface="Cambria Math" panose="02040503050406030204" pitchFamily="18" charset="0"/>
                                    </a:rPr>
                                    <m:t>2</m:t>
                                  </m:r>
                                </m:sub>
                              </m:sSub>
                            </m:e>
                          </m:d>
                          <m:r>
                            <a:rPr lang="zh-CN" altLang="en-US" b="0" i="0">
                              <a:solidFill>
                                <a:srgbClr val="00B050"/>
                              </a:solidFill>
                              <a:latin typeface="Cambria Math" panose="02040503050406030204" pitchFamily="18" charset="0"/>
                            </a:rPr>
                            <m:t>,…, </m:t>
                          </m:r>
                          <m:d>
                            <m:dPr>
                              <m:ctrlPr>
                                <a:rPr lang="zh-CN" altLang="en-US" b="0" i="1">
                                  <a:solidFill>
                                    <a:srgbClr val="00B050"/>
                                  </a:solidFill>
                                  <a:latin typeface="Cambria Math" panose="02040503050406030204" pitchFamily="18" charset="0"/>
                                </a:rPr>
                              </m:ctrlPr>
                            </m:dPr>
                            <m:e>
                              <m:sSub>
                                <m:sSubPr>
                                  <m:ctrlPr>
                                    <a:rPr lang="zh-CN" altLang="en-US" b="0"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𝒙</m:t>
                                  </m:r>
                                </m:e>
                                <m:sub>
                                  <m:r>
                                    <a:rPr lang="zh-CN" altLang="en-US" b="0" i="1">
                                      <a:solidFill>
                                        <a:srgbClr val="00B050"/>
                                      </a:solidFill>
                                      <a:latin typeface="Cambria Math" panose="02040503050406030204" pitchFamily="18" charset="0"/>
                                    </a:rPr>
                                    <m:t>𝑚</m:t>
                                  </m:r>
                                </m:sub>
                              </m:sSub>
                              <m:r>
                                <a:rPr lang="zh-CN" altLang="en-US" b="0" i="0">
                                  <a:solidFill>
                                    <a:srgbClr val="00B050"/>
                                  </a:solidFill>
                                  <a:latin typeface="Cambria Math" panose="02040503050406030204" pitchFamily="18" charset="0"/>
                                </a:rPr>
                                <m:t>,</m:t>
                              </m:r>
                              <m:sSub>
                                <m:sSubPr>
                                  <m:ctrlPr>
                                    <a:rPr lang="zh-CN" altLang="en-US" b="0" i="1">
                                      <a:solidFill>
                                        <a:srgbClr val="00B050"/>
                                      </a:solidFill>
                                      <a:latin typeface="Cambria Math" panose="02040503050406030204" pitchFamily="18" charset="0"/>
                                    </a:rPr>
                                  </m:ctrlPr>
                                </m:sSubPr>
                                <m:e>
                                  <m:r>
                                    <a:rPr lang="zh-CN" altLang="en-US" b="0" i="1">
                                      <a:solidFill>
                                        <a:srgbClr val="00B050"/>
                                      </a:solidFill>
                                      <a:latin typeface="Cambria Math" panose="02040503050406030204" pitchFamily="18" charset="0"/>
                                    </a:rPr>
                                    <m:t>𝑦</m:t>
                                  </m:r>
                                </m:e>
                                <m:sub>
                                  <m:r>
                                    <a:rPr lang="zh-CN" altLang="en-US" b="0" i="1">
                                      <a:solidFill>
                                        <a:srgbClr val="00B050"/>
                                      </a:solidFill>
                                      <a:latin typeface="Cambria Math" panose="02040503050406030204" pitchFamily="18" charset="0"/>
                                    </a:rPr>
                                    <m:t>𝑚</m:t>
                                  </m:r>
                                </m:sub>
                              </m:sSub>
                            </m:e>
                          </m:d>
                        </m:e>
                      </m:d>
                    </m:oMath>
                  </m:oMathPara>
                </a14:m>
                <a:endParaRPr lang="zh-CN" altLang="en-US" dirty="0">
                  <a:solidFill>
                    <a:srgbClr val="00B050"/>
                  </a:solidFill>
                </a:endParaRPr>
              </a:p>
            </p:txBody>
          </p:sp>
        </mc:Choice>
        <mc:Fallback xmlns="">
          <p:sp>
            <p:nvSpPr>
              <p:cNvPr id="5" name="文本框 4">
                <a:extLst>
                  <a:ext uri="{FF2B5EF4-FFF2-40B4-BE49-F238E27FC236}">
                    <a16:creationId xmlns:a16="http://schemas.microsoft.com/office/drawing/2014/main" id="{913BA168-0BF3-42C8-B609-795BC01508DC}"/>
                  </a:ext>
                </a:extLst>
              </p:cNvPr>
              <p:cNvSpPr txBox="1">
                <a:spLocks noRot="1" noChangeAspect="1" noMove="1" noResize="1" noEditPoints="1" noAdjustHandles="1" noChangeArrowheads="1" noChangeShapeType="1" noTextEdit="1"/>
              </p:cNvSpPr>
              <p:nvPr/>
            </p:nvSpPr>
            <p:spPr>
              <a:xfrm>
                <a:off x="2448272" y="2780928"/>
                <a:ext cx="4572000" cy="369332"/>
              </a:xfrm>
              <a:prstGeom prst="rect">
                <a:avLst/>
              </a:prstGeom>
              <a:blipFill>
                <a:blip r:embed="rId2"/>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38845C0-A21C-483F-B61D-BCD87946E34F}"/>
                  </a:ext>
                </a:extLst>
              </p:cNvPr>
              <p:cNvSpPr txBox="1"/>
              <p:nvPr/>
            </p:nvSpPr>
            <p:spPr>
              <a:xfrm>
                <a:off x="2771800" y="3244334"/>
                <a:ext cx="4572000" cy="369332"/>
              </a:xfrm>
              <a:prstGeom prst="rect">
                <a:avLst/>
              </a:prstGeom>
              <a:noFill/>
            </p:spPr>
            <p:txBody>
              <a:bodyPr wrap="square">
                <a:spAutoFit/>
              </a:bodyPr>
              <a:lstStyle/>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正例有</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个，反例有</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e>
                      <m:sup>
                        <m:r>
                          <a:rPr lang="zh-CN" altLang="en-US" sz="1800" i="1">
                            <a:effectLst/>
                            <a:latin typeface="Cambria Math" panose="02040503050406030204" pitchFamily="18" charset="0"/>
                            <a:ea typeface="微软雅黑" panose="020B0503020204020204" pitchFamily="34" charset="-122"/>
                            <a:cs typeface="微软雅黑" panose="020B0503020204020204" pitchFamily="34" charset="-122"/>
                          </a:rPr>
                          <m:t>−</m:t>
                        </m:r>
                      </m:sup>
                    </m:sSup>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个，</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e>
                      <m:sup>
                        <m:r>
                          <a:rPr lang="zh-CN" altLang="en-US" sz="1800" i="1">
                            <a:effectLst/>
                            <a:latin typeface="Cambria Math" panose="02040503050406030204" pitchFamily="18" charset="0"/>
                            <a:ea typeface="微软雅黑" panose="020B0503020204020204" pitchFamily="34" charset="-122"/>
                            <a:cs typeface="微软雅黑" panose="020B0503020204020204" pitchFamily="34" charset="-122"/>
                          </a:rPr>
                          <m:t>−</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oMath>
                </a14:m>
                <a:endParaRPr lang="zh-CN" altLang="en-US" dirty="0"/>
              </a:p>
            </p:txBody>
          </p:sp>
        </mc:Choice>
        <mc:Fallback xmlns="">
          <p:sp>
            <p:nvSpPr>
              <p:cNvPr id="7" name="文本框 6">
                <a:extLst>
                  <a:ext uri="{FF2B5EF4-FFF2-40B4-BE49-F238E27FC236}">
                    <a16:creationId xmlns:a16="http://schemas.microsoft.com/office/drawing/2014/main" id="{938845C0-A21C-483F-B61D-BCD87946E34F}"/>
                  </a:ext>
                </a:extLst>
              </p:cNvPr>
              <p:cNvSpPr txBox="1">
                <a:spLocks noRot="1" noChangeAspect="1" noMove="1" noResize="1" noEditPoints="1" noAdjustHandles="1" noChangeArrowheads="1" noChangeShapeType="1" noTextEdit="1"/>
              </p:cNvSpPr>
              <p:nvPr/>
            </p:nvSpPr>
            <p:spPr>
              <a:xfrm>
                <a:off x="2771800" y="3244334"/>
                <a:ext cx="4572000" cy="369332"/>
              </a:xfrm>
              <a:prstGeom prst="rect">
                <a:avLst/>
              </a:prstGeom>
              <a:blipFill>
                <a:blip r:embed="rId3"/>
                <a:stretch>
                  <a:fillRect l="-1200"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5093B24-C2C4-4C3E-8E2B-3C355CDA1D92}"/>
                  </a:ext>
                </a:extLst>
              </p:cNvPr>
              <p:cNvSpPr txBox="1"/>
              <p:nvPr/>
            </p:nvSpPr>
            <p:spPr>
              <a:xfrm>
                <a:off x="3240360" y="4089649"/>
                <a:ext cx="4572000" cy="6354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𝑎𝑐𝑐𝑢𝑟𝑎𝑐𝑦</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𝑚</m:t>
                              </m:r>
                            </m:sup>
                            <m:e>
                              <m:r>
                                <a:rPr lang="zh-CN" altLang="en-US" i="1">
                                  <a:latin typeface="Cambria Math" panose="02040503050406030204" pitchFamily="18" charset="0"/>
                                </a:rPr>
                                <m:t>𝐼</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𝑓</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𝑖</m:t>
                                          </m:r>
                                        </m:sub>
                                      </m:sSub>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𝑦</m:t>
                                      </m:r>
                                    </m:e>
                                    <m:sub>
                                      <m:r>
                                        <a:rPr lang="zh-CN" altLang="en-US" b="0" i="1">
                                          <a:latin typeface="Cambria Math" panose="02040503050406030204" pitchFamily="18" charset="0"/>
                                        </a:rPr>
                                        <m:t>𝑖</m:t>
                                      </m:r>
                                    </m:sub>
                                  </m:sSub>
                                </m:e>
                              </m:d>
                            </m:e>
                          </m:nary>
                        </m:num>
                        <m:den>
                          <m:r>
                            <a:rPr lang="zh-CN" altLang="en-US" b="0" i="1">
                              <a:latin typeface="Cambria Math" panose="02040503050406030204" pitchFamily="18" charset="0"/>
                            </a:rPr>
                            <m:t>𝑚</m:t>
                          </m:r>
                        </m:den>
                      </m:f>
                      <m:r>
                        <a:rPr lang="zh-CN" altLang="en-US" b="0" i="0">
                          <a:latin typeface="Cambria Math" panose="02040503050406030204" pitchFamily="18" charset="0"/>
                        </a:rPr>
                        <m:t> .  </m:t>
                      </m:r>
                      <m:r>
                        <a:rPr lang="zh-CN" altLang="en-US" b="0" i="0">
                          <a:latin typeface="Cambria Math" panose="02040503050406030204" pitchFamily="18" charset="0"/>
                        </a:rPr>
                        <m:t>（</m:t>
                      </m:r>
                      <m:r>
                        <a:rPr lang="zh-CN" altLang="en-US" b="0" i="0">
                          <a:latin typeface="Cambria Math" panose="02040503050406030204" pitchFamily="18" charset="0"/>
                        </a:rPr>
                        <m:t>3−53</m:t>
                      </m:r>
                      <m:r>
                        <a:rPr lang="zh-CN" altLang="en-US" b="0" i="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B5093B24-C2C4-4C3E-8E2B-3C355CDA1D92}"/>
                  </a:ext>
                </a:extLst>
              </p:cNvPr>
              <p:cNvSpPr txBox="1">
                <a:spLocks noRot="1" noChangeAspect="1" noMove="1" noResize="1" noEditPoints="1" noAdjustHandles="1" noChangeArrowheads="1" noChangeShapeType="1" noTextEdit="1"/>
              </p:cNvSpPr>
              <p:nvPr/>
            </p:nvSpPr>
            <p:spPr>
              <a:xfrm>
                <a:off x="3240360" y="4089649"/>
                <a:ext cx="4572000" cy="635495"/>
              </a:xfrm>
              <a:prstGeom prst="rect">
                <a:avLst/>
              </a:prstGeom>
              <a:blipFill>
                <a:blip r:embed="rId4"/>
                <a:stretch>
                  <a:fillRect/>
                </a:stretch>
              </a:blipFill>
            </p:spPr>
            <p:txBody>
              <a:bodyPr/>
              <a:lstStyle/>
              <a:p>
                <a:r>
                  <a:rPr lang="zh-CN" altLang="en-US">
                    <a:noFill/>
                  </a:rPr>
                  <a:t> </a:t>
                </a:r>
              </a:p>
            </p:txBody>
          </p:sp>
        </mc:Fallback>
      </mc:AlternateContent>
      <p:graphicFrame>
        <p:nvGraphicFramePr>
          <p:cNvPr id="10" name="表格 9">
            <a:extLst>
              <a:ext uri="{FF2B5EF4-FFF2-40B4-BE49-F238E27FC236}">
                <a16:creationId xmlns:a16="http://schemas.microsoft.com/office/drawing/2014/main" id="{2F3FF87A-FBB5-44EB-AC0C-E3BE4C5B7C05}"/>
              </a:ext>
            </a:extLst>
          </p:cNvPr>
          <p:cNvGraphicFramePr>
            <a:graphicFrameLocks noGrp="1"/>
          </p:cNvGraphicFramePr>
          <p:nvPr>
            <p:extLst>
              <p:ext uri="{D42A27DB-BD31-4B8C-83A1-F6EECF244321}">
                <p14:modId xmlns:p14="http://schemas.microsoft.com/office/powerpoint/2010/main" val="2199696526"/>
              </p:ext>
            </p:extLst>
          </p:nvPr>
        </p:nvGraphicFramePr>
        <p:xfrm>
          <a:off x="3275856" y="5013176"/>
          <a:ext cx="5268595" cy="1097280"/>
        </p:xfrm>
        <a:graphic>
          <a:graphicData uri="http://schemas.openxmlformats.org/drawingml/2006/table">
            <a:tbl>
              <a:tblPr firstRow="1" firstCol="1" bandRow="1">
                <a:tableStyleId>{5C22544A-7EE6-4342-B048-85BDC9FD1C3A}</a:tableStyleId>
              </a:tblPr>
              <a:tblGrid>
                <a:gridCol w="1755775">
                  <a:extLst>
                    <a:ext uri="{9D8B030D-6E8A-4147-A177-3AD203B41FA5}">
                      <a16:colId xmlns:a16="http://schemas.microsoft.com/office/drawing/2014/main" val="1300465355"/>
                    </a:ext>
                  </a:extLst>
                </a:gridCol>
                <a:gridCol w="1756410">
                  <a:extLst>
                    <a:ext uri="{9D8B030D-6E8A-4147-A177-3AD203B41FA5}">
                      <a16:colId xmlns:a16="http://schemas.microsoft.com/office/drawing/2014/main" val="2453623239"/>
                    </a:ext>
                  </a:extLst>
                </a:gridCol>
                <a:gridCol w="1756410">
                  <a:extLst>
                    <a:ext uri="{9D8B030D-6E8A-4147-A177-3AD203B41FA5}">
                      <a16:colId xmlns:a16="http://schemas.microsoft.com/office/drawing/2014/main" val="3535691103"/>
                    </a:ext>
                  </a:extLst>
                </a:gridCol>
              </a:tblGrid>
              <a:tr h="0">
                <a:tc rowSpan="2">
                  <a:txBody>
                    <a:bodyPr/>
                    <a:lstStyle/>
                    <a:p>
                      <a:pPr algn="ctr"/>
                      <a:r>
                        <a:rPr lang="zh-CN" sz="1800" kern="100">
                          <a:effectLst/>
                        </a:rPr>
                        <a:t>真实类别</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zh-CN" sz="1800" kern="100">
                          <a:effectLst/>
                        </a:rPr>
                        <a:t>分类结果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644788777"/>
                  </a:ext>
                </a:extLst>
              </a:tr>
              <a:tr h="0">
                <a:tc vMerge="1">
                  <a:txBody>
                    <a:bodyPr/>
                    <a:lstStyle/>
                    <a:p>
                      <a:endParaRPr lang="zh-CN" altLang="en-US"/>
                    </a:p>
                  </a:txBody>
                  <a:tcPr/>
                </a:tc>
                <a:tc>
                  <a:txBody>
                    <a:bodyPr/>
                    <a:lstStyle/>
                    <a:p>
                      <a:pPr algn="ctr"/>
                      <a:r>
                        <a:rPr lang="zh-CN" sz="1800" kern="100">
                          <a:effectLst/>
                        </a:rPr>
                        <a:t>正例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反例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1201573"/>
                  </a:ext>
                </a:extLst>
              </a:tr>
              <a:tr h="0">
                <a:tc>
                  <a:txBody>
                    <a:bodyPr/>
                    <a:lstStyle/>
                    <a:p>
                      <a:pPr algn="ctr"/>
                      <a:r>
                        <a:rPr lang="zh-CN" sz="1800" kern="100">
                          <a:effectLst/>
                        </a:rPr>
                        <a:t>正例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TP</a:t>
                      </a:r>
                      <a:r>
                        <a:rPr lang="zh-CN" sz="1800" kern="100">
                          <a:effectLst/>
                        </a:rPr>
                        <a:t>（真正例）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FN</a:t>
                      </a:r>
                      <a:r>
                        <a:rPr lang="zh-CN" sz="1800" kern="100">
                          <a:effectLst/>
                        </a:rPr>
                        <a:t>（假反例）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8581117"/>
                  </a:ext>
                </a:extLst>
              </a:tr>
              <a:tr h="0">
                <a:tc>
                  <a:txBody>
                    <a:bodyPr/>
                    <a:lstStyle/>
                    <a:p>
                      <a:pPr algn="ctr"/>
                      <a:r>
                        <a:rPr lang="zh-CN" sz="1800" kern="100" dirty="0">
                          <a:effectLst/>
                        </a:rPr>
                        <a:t>反例</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FP</a:t>
                      </a:r>
                      <a:r>
                        <a:rPr lang="zh-CN" sz="1800" kern="100">
                          <a:effectLst/>
                        </a:rPr>
                        <a:t>（假正例）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dirty="0">
                          <a:effectLst/>
                        </a:rPr>
                        <a:t>TN</a:t>
                      </a:r>
                      <a:r>
                        <a:rPr lang="zh-CN" sz="1800" kern="100" dirty="0">
                          <a:effectLst/>
                        </a:rPr>
                        <a:t>（真反例）</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80546838"/>
                  </a:ext>
                </a:extLst>
              </a:tr>
            </a:tbl>
          </a:graphicData>
        </a:graphic>
      </p:graphicFrame>
    </p:spTree>
    <p:extLst>
      <p:ext uri="{BB962C8B-B14F-4D97-AF65-F5344CB8AC3E}">
        <p14:creationId xmlns:p14="http://schemas.microsoft.com/office/powerpoint/2010/main" val="89394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972B4-7075-4972-8D08-5BF365F7CAB0}"/>
              </a:ext>
            </a:extLst>
          </p:cNvPr>
          <p:cNvSpPr>
            <a:spLocks noGrp="1"/>
          </p:cNvSpPr>
          <p:nvPr>
            <p:ph type="title"/>
          </p:nvPr>
        </p:nvSpPr>
        <p:spPr/>
        <p:txBody>
          <a:bodyPr/>
          <a:lstStyle/>
          <a:p>
            <a:r>
              <a:rPr lang="en-US" altLang="zh-CN" dirty="0"/>
              <a:t>3.3 </a:t>
            </a:r>
            <a:r>
              <a:rPr lang="zh-CN" altLang="en-US" dirty="0"/>
              <a:t>多分类问题与分类模型评价</a:t>
            </a:r>
          </a:p>
        </p:txBody>
      </p:sp>
      <p:sp>
        <p:nvSpPr>
          <p:cNvPr id="3" name="内容占位符 2">
            <a:extLst>
              <a:ext uri="{FF2B5EF4-FFF2-40B4-BE49-F238E27FC236}">
                <a16:creationId xmlns:a16="http://schemas.microsoft.com/office/drawing/2014/main" id="{B8EC2730-DED5-479E-8AA6-370944E00699}"/>
              </a:ext>
            </a:extLst>
          </p:cNvPr>
          <p:cNvSpPr>
            <a:spLocks noGrp="1"/>
          </p:cNvSpPr>
          <p:nvPr>
            <p:ph idx="1"/>
          </p:nvPr>
        </p:nvSpPr>
        <p:spPr/>
        <p:txBody>
          <a:bodyPr>
            <a:normAutofit lnSpcReduction="10000"/>
          </a:bodyPr>
          <a:lstStyle/>
          <a:p>
            <a:r>
              <a:rPr lang="zh-CN" altLang="en-US" dirty="0"/>
              <a:t>分类模型的评价指标</a:t>
            </a:r>
            <a:endParaRPr lang="en-US" altLang="zh-CN" dirty="0"/>
          </a:p>
          <a:p>
            <a:pPr lvl="1"/>
            <a:r>
              <a:rPr lang="zh-CN" altLang="en-US" dirty="0"/>
              <a:t>二分类模型的评价指标</a:t>
            </a:r>
            <a:endParaRPr lang="en-US" altLang="zh-CN" dirty="0"/>
          </a:p>
          <a:p>
            <a:pPr lvl="1"/>
            <a:r>
              <a:rPr lang="zh-CN" altLang="en-US" dirty="0"/>
              <a:t>混淆矩阵</a:t>
            </a:r>
            <a:endParaRPr lang="en-US" altLang="zh-CN" dirty="0"/>
          </a:p>
          <a:p>
            <a:pPr lvl="1"/>
            <a:endParaRPr lang="en-US" altLang="zh-CN" dirty="0"/>
          </a:p>
          <a:p>
            <a:pPr lvl="1"/>
            <a:endParaRPr lang="en-US" altLang="zh-CN" dirty="0"/>
          </a:p>
          <a:p>
            <a:pPr lvl="1"/>
            <a:r>
              <a:rPr lang="zh-CN" altLang="en-US" dirty="0"/>
              <a:t>精确率与召回率</a:t>
            </a:r>
            <a:endParaRPr lang="en-US" altLang="zh-CN" dirty="0"/>
          </a:p>
          <a:p>
            <a:pPr lvl="1"/>
            <a:endParaRPr lang="en-US" altLang="zh-CN" dirty="0"/>
          </a:p>
          <a:p>
            <a:pPr lvl="1"/>
            <a:endParaRPr lang="en-US" altLang="zh-CN" dirty="0"/>
          </a:p>
          <a:p>
            <a:pPr lvl="1"/>
            <a:r>
              <a:rPr lang="en-US" altLang="zh-CN" dirty="0"/>
              <a:t>F1</a:t>
            </a:r>
            <a:r>
              <a:rPr lang="zh-CN" altLang="en-US" dirty="0"/>
              <a:t>值</a:t>
            </a:r>
            <a:endParaRPr lang="en-US" altLang="zh-CN" dirty="0"/>
          </a:p>
        </p:txBody>
      </p:sp>
      <p:graphicFrame>
        <p:nvGraphicFramePr>
          <p:cNvPr id="10" name="表格 9">
            <a:extLst>
              <a:ext uri="{FF2B5EF4-FFF2-40B4-BE49-F238E27FC236}">
                <a16:creationId xmlns:a16="http://schemas.microsoft.com/office/drawing/2014/main" id="{2F3FF87A-FBB5-44EB-AC0C-E3BE4C5B7C05}"/>
              </a:ext>
            </a:extLst>
          </p:cNvPr>
          <p:cNvGraphicFramePr>
            <a:graphicFrameLocks noGrp="1"/>
          </p:cNvGraphicFramePr>
          <p:nvPr>
            <p:extLst>
              <p:ext uri="{D42A27DB-BD31-4B8C-83A1-F6EECF244321}">
                <p14:modId xmlns:p14="http://schemas.microsoft.com/office/powerpoint/2010/main" val="1629855659"/>
              </p:ext>
            </p:extLst>
          </p:nvPr>
        </p:nvGraphicFramePr>
        <p:xfrm>
          <a:off x="3275856" y="2763768"/>
          <a:ext cx="5268595" cy="1097280"/>
        </p:xfrm>
        <a:graphic>
          <a:graphicData uri="http://schemas.openxmlformats.org/drawingml/2006/table">
            <a:tbl>
              <a:tblPr firstRow="1" firstCol="1" bandRow="1">
                <a:tableStyleId>{5C22544A-7EE6-4342-B048-85BDC9FD1C3A}</a:tableStyleId>
              </a:tblPr>
              <a:tblGrid>
                <a:gridCol w="1755775">
                  <a:extLst>
                    <a:ext uri="{9D8B030D-6E8A-4147-A177-3AD203B41FA5}">
                      <a16:colId xmlns:a16="http://schemas.microsoft.com/office/drawing/2014/main" val="1300465355"/>
                    </a:ext>
                  </a:extLst>
                </a:gridCol>
                <a:gridCol w="1756410">
                  <a:extLst>
                    <a:ext uri="{9D8B030D-6E8A-4147-A177-3AD203B41FA5}">
                      <a16:colId xmlns:a16="http://schemas.microsoft.com/office/drawing/2014/main" val="2453623239"/>
                    </a:ext>
                  </a:extLst>
                </a:gridCol>
                <a:gridCol w="1756410">
                  <a:extLst>
                    <a:ext uri="{9D8B030D-6E8A-4147-A177-3AD203B41FA5}">
                      <a16:colId xmlns:a16="http://schemas.microsoft.com/office/drawing/2014/main" val="3535691103"/>
                    </a:ext>
                  </a:extLst>
                </a:gridCol>
              </a:tblGrid>
              <a:tr h="0">
                <a:tc rowSpan="2">
                  <a:txBody>
                    <a:bodyPr/>
                    <a:lstStyle/>
                    <a:p>
                      <a:pPr algn="ctr"/>
                      <a:r>
                        <a:rPr lang="zh-CN" sz="1800" kern="100">
                          <a:effectLst/>
                        </a:rPr>
                        <a:t>真实类别</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algn="ctr"/>
                      <a:r>
                        <a:rPr lang="zh-CN" sz="1800" kern="100">
                          <a:effectLst/>
                        </a:rPr>
                        <a:t>分类结果</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644788777"/>
                  </a:ext>
                </a:extLst>
              </a:tr>
              <a:tr h="0">
                <a:tc vMerge="1">
                  <a:txBody>
                    <a:bodyPr/>
                    <a:lstStyle/>
                    <a:p>
                      <a:endParaRPr lang="zh-CN" altLang="en-US"/>
                    </a:p>
                  </a:txBody>
                  <a:tcPr/>
                </a:tc>
                <a:tc>
                  <a:txBody>
                    <a:bodyPr/>
                    <a:lstStyle/>
                    <a:p>
                      <a:pPr algn="ctr"/>
                      <a:r>
                        <a:rPr lang="zh-CN" sz="1800" kern="100">
                          <a:effectLst/>
                        </a:rPr>
                        <a:t>正例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zh-CN" sz="1800" kern="100">
                          <a:effectLst/>
                        </a:rPr>
                        <a:t>反例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1201573"/>
                  </a:ext>
                </a:extLst>
              </a:tr>
              <a:tr h="0">
                <a:tc>
                  <a:txBody>
                    <a:bodyPr/>
                    <a:lstStyle/>
                    <a:p>
                      <a:pPr algn="ctr"/>
                      <a:r>
                        <a:rPr lang="zh-CN" sz="1800" kern="100">
                          <a:effectLst/>
                        </a:rPr>
                        <a:t>正例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TP</a:t>
                      </a:r>
                      <a:r>
                        <a:rPr lang="zh-CN" sz="1800" kern="100">
                          <a:effectLst/>
                        </a:rPr>
                        <a:t>（真正例）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FN</a:t>
                      </a:r>
                      <a:r>
                        <a:rPr lang="zh-CN" sz="1800" kern="100">
                          <a:effectLst/>
                        </a:rPr>
                        <a:t>（假反例）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8581117"/>
                  </a:ext>
                </a:extLst>
              </a:tr>
              <a:tr h="0">
                <a:tc>
                  <a:txBody>
                    <a:bodyPr/>
                    <a:lstStyle/>
                    <a:p>
                      <a:pPr algn="ctr"/>
                      <a:r>
                        <a:rPr lang="zh-CN" sz="1800" kern="100" dirty="0">
                          <a:effectLst/>
                        </a:rPr>
                        <a:t>反例</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FP</a:t>
                      </a:r>
                      <a:r>
                        <a:rPr lang="zh-CN" sz="1800" kern="100">
                          <a:effectLst/>
                        </a:rPr>
                        <a:t>（假正例）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dirty="0">
                          <a:effectLst/>
                        </a:rPr>
                        <a:t>TN</a:t>
                      </a:r>
                      <a:r>
                        <a:rPr lang="zh-CN" sz="1800" kern="100" dirty="0">
                          <a:effectLst/>
                        </a:rPr>
                        <a:t>（真反例）</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80546838"/>
                  </a:ext>
                </a:extLst>
              </a:tr>
            </a:tbl>
          </a:graphicData>
        </a:graphic>
      </p:graphicFrame>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75F53E3-A39B-45D7-8A19-40BC824E13E5}"/>
                  </a:ext>
                </a:extLst>
              </p:cNvPr>
              <p:cNvSpPr txBox="1"/>
              <p:nvPr/>
            </p:nvSpPr>
            <p:spPr>
              <a:xfrm>
                <a:off x="1720932" y="4509120"/>
                <a:ext cx="3355124" cy="673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𝑃</m:t>
                      </m:r>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r>
                            <a:rPr lang="zh-CN" altLang="en-US" sz="2000" i="1">
                              <a:latin typeface="Cambria Math" panose="02040503050406030204" pitchFamily="18" charset="0"/>
                            </a:rPr>
                            <m:t>𝑇𝑃</m:t>
                          </m:r>
                        </m:num>
                        <m:den>
                          <m:r>
                            <a:rPr lang="zh-CN" altLang="en-US" sz="2000" i="1">
                              <a:latin typeface="Cambria Math" panose="02040503050406030204" pitchFamily="18" charset="0"/>
                            </a:rPr>
                            <m:t>𝑇𝑃</m:t>
                          </m:r>
                          <m:r>
                            <a:rPr lang="zh-CN" altLang="en-US" sz="2000" i="0">
                              <a:latin typeface="Cambria Math" panose="02040503050406030204" pitchFamily="18" charset="0"/>
                            </a:rPr>
                            <m:t>+</m:t>
                          </m:r>
                          <m:r>
                            <a:rPr lang="zh-CN" altLang="en-US" sz="2000" i="1">
                              <a:latin typeface="Cambria Math" panose="02040503050406030204" pitchFamily="18" charset="0"/>
                            </a:rPr>
                            <m:t>𝐹𝑃</m:t>
                          </m:r>
                        </m:den>
                      </m:f>
                      <m:r>
                        <a:rPr lang="zh-CN" altLang="en-US" sz="2000" i="0">
                          <a:latin typeface="Cambria Math" panose="02040503050406030204" pitchFamily="18" charset="0"/>
                        </a:rPr>
                        <m:t> .  </m:t>
                      </m:r>
                      <m:r>
                        <a:rPr lang="zh-CN" altLang="en-US" sz="2000" i="0">
                          <a:latin typeface="Cambria Math" panose="02040503050406030204" pitchFamily="18" charset="0"/>
                        </a:rPr>
                        <m:t>（</m:t>
                      </m:r>
                      <m:r>
                        <a:rPr lang="zh-CN" altLang="en-US" sz="2000" i="0">
                          <a:latin typeface="Cambria Math" panose="02040503050406030204" pitchFamily="18" charset="0"/>
                        </a:rPr>
                        <m:t>3−54</m:t>
                      </m:r>
                      <m:r>
                        <a:rPr lang="zh-CN" altLang="en-US" sz="2000" i="0">
                          <a:latin typeface="Cambria Math" panose="02040503050406030204" pitchFamily="18" charset="0"/>
                        </a:rPr>
                        <m:t>）</m:t>
                      </m:r>
                    </m:oMath>
                  </m:oMathPara>
                </a14:m>
                <a:endParaRPr lang="zh-CN" altLang="en-US" sz="2000" dirty="0"/>
              </a:p>
            </p:txBody>
          </p:sp>
        </mc:Choice>
        <mc:Fallback xmlns="">
          <p:sp>
            <p:nvSpPr>
              <p:cNvPr id="11" name="文本框 10">
                <a:extLst>
                  <a:ext uri="{FF2B5EF4-FFF2-40B4-BE49-F238E27FC236}">
                    <a16:creationId xmlns:a16="http://schemas.microsoft.com/office/drawing/2014/main" id="{175F53E3-A39B-45D7-8A19-40BC824E13E5}"/>
                  </a:ext>
                </a:extLst>
              </p:cNvPr>
              <p:cNvSpPr txBox="1">
                <a:spLocks noRot="1" noChangeAspect="1" noMove="1" noResize="1" noEditPoints="1" noAdjustHandles="1" noChangeArrowheads="1" noChangeShapeType="1" noTextEdit="1"/>
              </p:cNvSpPr>
              <p:nvPr/>
            </p:nvSpPr>
            <p:spPr>
              <a:xfrm>
                <a:off x="1720932" y="4509120"/>
                <a:ext cx="3355124" cy="67371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81933A4-9808-4D59-82BC-88739F2FD831}"/>
                  </a:ext>
                </a:extLst>
              </p:cNvPr>
              <p:cNvSpPr txBox="1"/>
              <p:nvPr/>
            </p:nvSpPr>
            <p:spPr>
              <a:xfrm>
                <a:off x="5249324" y="4511893"/>
                <a:ext cx="3499140" cy="673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𝑅</m:t>
                      </m:r>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r>
                            <a:rPr lang="zh-CN" altLang="en-US" sz="2000" i="1">
                              <a:latin typeface="Cambria Math" panose="02040503050406030204" pitchFamily="18" charset="0"/>
                            </a:rPr>
                            <m:t>𝑇𝑃</m:t>
                          </m:r>
                        </m:num>
                        <m:den>
                          <m:r>
                            <a:rPr lang="zh-CN" altLang="en-US" sz="2000" i="1">
                              <a:latin typeface="Cambria Math" panose="02040503050406030204" pitchFamily="18" charset="0"/>
                            </a:rPr>
                            <m:t>𝑇𝑃</m:t>
                          </m:r>
                          <m:r>
                            <a:rPr lang="zh-CN" altLang="en-US" sz="2000" i="0">
                              <a:latin typeface="Cambria Math" panose="02040503050406030204" pitchFamily="18" charset="0"/>
                            </a:rPr>
                            <m:t>+</m:t>
                          </m:r>
                          <m:r>
                            <a:rPr lang="zh-CN" altLang="en-US" sz="2000" i="1">
                              <a:latin typeface="Cambria Math" panose="02040503050406030204" pitchFamily="18" charset="0"/>
                            </a:rPr>
                            <m:t>𝐹𝑁</m:t>
                          </m:r>
                        </m:den>
                      </m:f>
                      <m:r>
                        <a:rPr lang="zh-CN" altLang="en-US" sz="2000" i="0">
                          <a:latin typeface="Cambria Math" panose="02040503050406030204" pitchFamily="18" charset="0"/>
                        </a:rPr>
                        <m:t> .  </m:t>
                      </m:r>
                      <m:r>
                        <a:rPr lang="zh-CN" altLang="en-US" sz="2000" i="0">
                          <a:latin typeface="Cambria Math" panose="02040503050406030204" pitchFamily="18" charset="0"/>
                        </a:rPr>
                        <m:t>（</m:t>
                      </m:r>
                      <m:r>
                        <a:rPr lang="zh-CN" altLang="en-US" sz="2000" i="0">
                          <a:latin typeface="Cambria Math" panose="02040503050406030204" pitchFamily="18" charset="0"/>
                        </a:rPr>
                        <m:t>3−55</m:t>
                      </m:r>
                      <m:r>
                        <a:rPr lang="zh-CN" altLang="en-US" sz="2000" i="0">
                          <a:latin typeface="Cambria Math" panose="02040503050406030204" pitchFamily="18" charset="0"/>
                        </a:rPr>
                        <m:t>）</m:t>
                      </m:r>
                    </m:oMath>
                  </m:oMathPara>
                </a14:m>
                <a:endParaRPr lang="zh-CN" altLang="en-US" sz="2000" dirty="0"/>
              </a:p>
            </p:txBody>
          </p:sp>
        </mc:Choice>
        <mc:Fallback xmlns="">
          <p:sp>
            <p:nvSpPr>
              <p:cNvPr id="12" name="文本框 11">
                <a:extLst>
                  <a:ext uri="{FF2B5EF4-FFF2-40B4-BE49-F238E27FC236}">
                    <a16:creationId xmlns:a16="http://schemas.microsoft.com/office/drawing/2014/main" id="{481933A4-9808-4D59-82BC-88739F2FD831}"/>
                  </a:ext>
                </a:extLst>
              </p:cNvPr>
              <p:cNvSpPr txBox="1">
                <a:spLocks noRot="1" noChangeAspect="1" noMove="1" noResize="1" noEditPoints="1" noAdjustHandles="1" noChangeArrowheads="1" noChangeShapeType="1" noTextEdit="1"/>
              </p:cNvSpPr>
              <p:nvPr/>
            </p:nvSpPr>
            <p:spPr>
              <a:xfrm>
                <a:off x="5249324" y="4511893"/>
                <a:ext cx="3499140" cy="6737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7CD9A4D-78C7-4683-B4F0-FEE2D985A0F0}"/>
                  </a:ext>
                </a:extLst>
              </p:cNvPr>
              <p:cNvSpPr txBox="1"/>
              <p:nvPr/>
            </p:nvSpPr>
            <p:spPr>
              <a:xfrm>
                <a:off x="2474339" y="5373216"/>
                <a:ext cx="2457701"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2000" i="1" smtClean="0">
                              <a:solidFill>
                                <a:srgbClr val="836967"/>
                              </a:solidFill>
                              <a:latin typeface="Cambria Math" panose="02040503050406030204" pitchFamily="18" charset="0"/>
                            </a:rPr>
                          </m:ctrlPr>
                        </m:fPr>
                        <m:num>
                          <m:r>
                            <a:rPr lang="zh-CN" altLang="en-US" sz="2000">
                              <a:latin typeface="Cambria Math" panose="02040503050406030204" pitchFamily="18" charset="0"/>
                            </a:rPr>
                            <m:t>1</m:t>
                          </m:r>
                        </m:num>
                        <m:den>
                          <m:r>
                            <a:rPr lang="zh-CN" altLang="en-US" sz="2000" i="1">
                              <a:latin typeface="Cambria Math" panose="02040503050406030204" pitchFamily="18" charset="0"/>
                            </a:rPr>
                            <m:t>𝐹</m:t>
                          </m:r>
                          <m:r>
                            <a:rPr lang="zh-CN" altLang="en-US" sz="2000" i="0">
                              <a:latin typeface="Cambria Math" panose="02040503050406030204" pitchFamily="18" charset="0"/>
                            </a:rPr>
                            <m:t>1</m:t>
                          </m:r>
                        </m:den>
                      </m:f>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0">
                              <a:latin typeface="Cambria Math" panose="02040503050406030204" pitchFamily="18" charset="0"/>
                            </a:rPr>
                            <m:t>2</m:t>
                          </m:r>
                        </m:den>
                      </m:f>
                      <m:r>
                        <a:rPr lang="zh-CN" altLang="en-US" sz="2000" i="0">
                          <a:latin typeface="Cambria Math" panose="02040503050406030204" pitchFamily="18" charset="0"/>
                        </a:rPr>
                        <m:t>∙</m:t>
                      </m:r>
                      <m:d>
                        <m:dPr>
                          <m:ctrlPr>
                            <a:rPr lang="zh-CN" altLang="en-US" sz="2000" i="1">
                              <a:solidFill>
                                <a:srgbClr val="836967"/>
                              </a:solidFill>
                              <a:latin typeface="Cambria Math" panose="02040503050406030204" pitchFamily="18" charset="0"/>
                            </a:rPr>
                          </m:ctrlPr>
                        </m:dPr>
                        <m:e>
                          <m:f>
                            <m:fPr>
                              <m:ctrlPr>
                                <a:rPr lang="zh-CN" altLang="en-US" sz="2000" i="1">
                                  <a:solidFill>
                                    <a:srgbClr val="836967"/>
                                  </a:solidFill>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1">
                                  <a:latin typeface="Cambria Math" panose="02040503050406030204" pitchFamily="18" charset="0"/>
                                </a:rPr>
                                <m:t>𝑃</m:t>
                              </m:r>
                            </m:den>
                          </m:f>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1">
                                  <a:latin typeface="Cambria Math" panose="02040503050406030204" pitchFamily="18" charset="0"/>
                                </a:rPr>
                                <m:t>𝑅</m:t>
                              </m:r>
                            </m:den>
                          </m:f>
                        </m:e>
                      </m:d>
                      <m:r>
                        <a:rPr lang="zh-CN" altLang="en-US" sz="2000" i="0">
                          <a:latin typeface="Cambria Math" panose="02040503050406030204" pitchFamily="18" charset="0"/>
                        </a:rPr>
                        <m:t> .</m:t>
                      </m:r>
                    </m:oMath>
                  </m:oMathPara>
                </a14:m>
                <a:endParaRPr lang="zh-CN" altLang="en-US" sz="2000" dirty="0"/>
              </a:p>
            </p:txBody>
          </p:sp>
        </mc:Choice>
        <mc:Fallback xmlns="">
          <p:sp>
            <p:nvSpPr>
              <p:cNvPr id="13" name="文本框 12">
                <a:extLst>
                  <a:ext uri="{FF2B5EF4-FFF2-40B4-BE49-F238E27FC236}">
                    <a16:creationId xmlns:a16="http://schemas.microsoft.com/office/drawing/2014/main" id="{B7CD9A4D-78C7-4683-B4F0-FEE2D985A0F0}"/>
                  </a:ext>
                </a:extLst>
              </p:cNvPr>
              <p:cNvSpPr txBox="1">
                <a:spLocks noRot="1" noChangeAspect="1" noMove="1" noResize="1" noEditPoints="1" noAdjustHandles="1" noChangeArrowheads="1" noChangeShapeType="1" noTextEdit="1"/>
              </p:cNvSpPr>
              <p:nvPr/>
            </p:nvSpPr>
            <p:spPr>
              <a:xfrm>
                <a:off x="2474339" y="5373216"/>
                <a:ext cx="2457701" cy="78386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DEA6913-38B2-4499-A2E9-8A1B7D7D3733}"/>
                  </a:ext>
                </a:extLst>
              </p:cNvPr>
              <p:cNvSpPr txBox="1"/>
              <p:nvPr/>
            </p:nvSpPr>
            <p:spPr>
              <a:xfrm>
                <a:off x="5076056" y="5456476"/>
                <a:ext cx="3600400" cy="6756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𝐹</m:t>
                      </m:r>
                      <m:r>
                        <a:rPr lang="zh-CN" altLang="en-US" sz="2000" i="0">
                          <a:latin typeface="Cambria Math" panose="02040503050406030204" pitchFamily="18" charset="0"/>
                        </a:rPr>
                        <m:t>1=</m:t>
                      </m:r>
                      <m:f>
                        <m:fPr>
                          <m:ctrlPr>
                            <a:rPr lang="zh-CN" altLang="en-US" sz="2000" i="1">
                              <a:solidFill>
                                <a:srgbClr val="836967"/>
                              </a:solidFill>
                              <a:latin typeface="Cambria Math" panose="02040503050406030204" pitchFamily="18" charset="0"/>
                            </a:rPr>
                          </m:ctrlPr>
                        </m:fPr>
                        <m:num>
                          <m:r>
                            <a:rPr lang="zh-CN" altLang="en-US" sz="2000" i="0">
                              <a:latin typeface="Cambria Math" panose="02040503050406030204" pitchFamily="18" charset="0"/>
                            </a:rPr>
                            <m:t>2×</m:t>
                          </m:r>
                          <m:r>
                            <a:rPr lang="zh-CN" altLang="en-US" sz="2000" i="1">
                              <a:latin typeface="Cambria Math" panose="02040503050406030204" pitchFamily="18" charset="0"/>
                            </a:rPr>
                            <m:t>𝑃</m:t>
                          </m:r>
                          <m:r>
                            <a:rPr lang="zh-CN" altLang="en-US" sz="2000" i="0">
                              <a:latin typeface="Cambria Math" panose="02040503050406030204" pitchFamily="18" charset="0"/>
                            </a:rPr>
                            <m:t>×</m:t>
                          </m:r>
                          <m:r>
                            <a:rPr lang="zh-CN" altLang="en-US" sz="2000" i="1">
                              <a:latin typeface="Cambria Math" panose="02040503050406030204" pitchFamily="18" charset="0"/>
                            </a:rPr>
                            <m:t>𝑅</m:t>
                          </m:r>
                        </m:num>
                        <m:den>
                          <m:r>
                            <a:rPr lang="zh-CN" altLang="en-US" sz="2000" i="1">
                              <a:latin typeface="Cambria Math" panose="02040503050406030204" pitchFamily="18" charset="0"/>
                            </a:rPr>
                            <m:t>𝑃</m:t>
                          </m:r>
                          <m:r>
                            <a:rPr lang="zh-CN" altLang="en-US" sz="2000" i="0">
                              <a:latin typeface="Cambria Math" panose="02040503050406030204" pitchFamily="18" charset="0"/>
                            </a:rPr>
                            <m:t>+</m:t>
                          </m:r>
                          <m:r>
                            <a:rPr lang="zh-CN" altLang="en-US" sz="2000" i="1">
                              <a:latin typeface="Cambria Math" panose="02040503050406030204" pitchFamily="18" charset="0"/>
                            </a:rPr>
                            <m:t>𝑅</m:t>
                          </m:r>
                        </m:den>
                      </m:f>
                      <m:r>
                        <a:rPr lang="zh-CN" altLang="en-US" sz="2000" i="0">
                          <a:latin typeface="Cambria Math" panose="02040503050406030204" pitchFamily="18" charset="0"/>
                        </a:rPr>
                        <m:t> .  </m:t>
                      </m:r>
                      <m:r>
                        <a:rPr lang="zh-CN" altLang="en-US" sz="2000" i="0">
                          <a:latin typeface="Cambria Math" panose="02040503050406030204" pitchFamily="18" charset="0"/>
                        </a:rPr>
                        <m:t>（</m:t>
                      </m:r>
                      <m:r>
                        <a:rPr lang="zh-CN" altLang="en-US" sz="2000" i="0">
                          <a:latin typeface="Cambria Math" panose="02040503050406030204" pitchFamily="18" charset="0"/>
                        </a:rPr>
                        <m:t>3−56</m:t>
                      </m:r>
                      <m:r>
                        <a:rPr lang="zh-CN" altLang="en-US" sz="2000" i="0">
                          <a:latin typeface="Cambria Math" panose="02040503050406030204" pitchFamily="18" charset="0"/>
                        </a:rPr>
                        <m:t>）</m:t>
                      </m:r>
                    </m:oMath>
                  </m:oMathPara>
                </a14:m>
                <a:endParaRPr lang="zh-CN" altLang="en-US" sz="2000" dirty="0"/>
              </a:p>
            </p:txBody>
          </p:sp>
        </mc:Choice>
        <mc:Fallback xmlns="">
          <p:sp>
            <p:nvSpPr>
              <p:cNvPr id="15" name="文本框 14">
                <a:extLst>
                  <a:ext uri="{FF2B5EF4-FFF2-40B4-BE49-F238E27FC236}">
                    <a16:creationId xmlns:a16="http://schemas.microsoft.com/office/drawing/2014/main" id="{0DEA6913-38B2-4499-A2E9-8A1B7D7D3733}"/>
                  </a:ext>
                </a:extLst>
              </p:cNvPr>
              <p:cNvSpPr txBox="1">
                <a:spLocks noRot="1" noChangeAspect="1" noMove="1" noResize="1" noEditPoints="1" noAdjustHandles="1" noChangeArrowheads="1" noChangeShapeType="1" noTextEdit="1"/>
              </p:cNvSpPr>
              <p:nvPr/>
            </p:nvSpPr>
            <p:spPr>
              <a:xfrm>
                <a:off x="5076056" y="5456476"/>
                <a:ext cx="3600400" cy="67569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584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972B4-7075-4972-8D08-5BF365F7CAB0}"/>
              </a:ext>
            </a:extLst>
          </p:cNvPr>
          <p:cNvSpPr>
            <a:spLocks noGrp="1"/>
          </p:cNvSpPr>
          <p:nvPr>
            <p:ph type="title"/>
          </p:nvPr>
        </p:nvSpPr>
        <p:spPr/>
        <p:txBody>
          <a:bodyPr/>
          <a:lstStyle/>
          <a:p>
            <a:r>
              <a:rPr lang="en-US" altLang="zh-CN" dirty="0"/>
              <a:t>3.3 </a:t>
            </a:r>
            <a:r>
              <a:rPr lang="zh-CN" altLang="en-US" dirty="0"/>
              <a:t>多分类问题与分类模型评价</a:t>
            </a:r>
          </a:p>
        </p:txBody>
      </p:sp>
      <p:sp>
        <p:nvSpPr>
          <p:cNvPr id="3" name="内容占位符 2">
            <a:extLst>
              <a:ext uri="{FF2B5EF4-FFF2-40B4-BE49-F238E27FC236}">
                <a16:creationId xmlns:a16="http://schemas.microsoft.com/office/drawing/2014/main" id="{B8EC2730-DED5-479E-8AA6-370944E00699}"/>
              </a:ext>
            </a:extLst>
          </p:cNvPr>
          <p:cNvSpPr>
            <a:spLocks noGrp="1"/>
          </p:cNvSpPr>
          <p:nvPr>
            <p:ph idx="1"/>
          </p:nvPr>
        </p:nvSpPr>
        <p:spPr/>
        <p:txBody>
          <a:bodyPr>
            <a:normAutofit/>
          </a:bodyPr>
          <a:lstStyle/>
          <a:p>
            <a:r>
              <a:rPr lang="zh-CN" altLang="en-US" dirty="0"/>
              <a:t>分类模型的评价指标</a:t>
            </a:r>
            <a:endParaRPr lang="en-US" altLang="zh-CN" dirty="0"/>
          </a:p>
          <a:p>
            <a:pPr lvl="1"/>
            <a:r>
              <a:rPr lang="zh-CN" altLang="en-US" dirty="0"/>
              <a:t>二分类模型的评价指标</a:t>
            </a:r>
            <a:endParaRPr lang="en-US" altLang="zh-CN" dirty="0"/>
          </a:p>
          <a:p>
            <a:pPr lvl="1"/>
            <a:r>
              <a:rPr lang="en-US" altLang="zh-CN" dirty="0"/>
              <a:t>Scikit-learn</a:t>
            </a:r>
            <a:r>
              <a:rPr lang="zh-CN" altLang="en-US" dirty="0"/>
              <a:t>库中的</a:t>
            </a:r>
            <a:r>
              <a:rPr lang="en-US" altLang="zh-CN" dirty="0" err="1"/>
              <a:t>sklearn.metrics</a:t>
            </a:r>
            <a:r>
              <a:rPr lang="zh-CN" altLang="en-US" dirty="0"/>
              <a:t>模块</a:t>
            </a:r>
            <a:endParaRPr lang="en-US" altLang="zh-CN" dirty="0"/>
          </a:p>
          <a:p>
            <a:pPr lvl="2"/>
            <a:r>
              <a:rPr lang="en-US" altLang="zh-CN" dirty="0" err="1"/>
              <a:t>accuracy_score</a:t>
            </a:r>
            <a:r>
              <a:rPr lang="en-US" altLang="zh-CN" dirty="0"/>
              <a:t>()</a:t>
            </a:r>
            <a:r>
              <a:rPr lang="zh-CN" altLang="en-US" dirty="0"/>
              <a:t>：正确率计算函数；</a:t>
            </a:r>
          </a:p>
          <a:p>
            <a:pPr lvl="2"/>
            <a:r>
              <a:rPr lang="en-US" altLang="zh-CN" dirty="0" err="1"/>
              <a:t>precision_score</a:t>
            </a:r>
            <a:r>
              <a:rPr lang="en-US" altLang="zh-CN" dirty="0"/>
              <a:t>()</a:t>
            </a:r>
            <a:r>
              <a:rPr lang="zh-CN" altLang="en-US" dirty="0"/>
              <a:t>：精确率计算函数；</a:t>
            </a:r>
          </a:p>
          <a:p>
            <a:pPr lvl="2"/>
            <a:r>
              <a:rPr lang="en-US" altLang="zh-CN" dirty="0" err="1"/>
              <a:t>recall_score</a:t>
            </a:r>
            <a:r>
              <a:rPr lang="en-US" altLang="zh-CN" dirty="0"/>
              <a:t>()</a:t>
            </a:r>
            <a:r>
              <a:rPr lang="zh-CN" altLang="en-US" dirty="0"/>
              <a:t>：召回率计算函数；</a:t>
            </a:r>
          </a:p>
          <a:p>
            <a:pPr lvl="2"/>
            <a:r>
              <a:rPr lang="en-US" altLang="zh-CN" dirty="0"/>
              <a:t>f1_score()</a:t>
            </a:r>
            <a:r>
              <a:rPr lang="zh-CN" altLang="en-US" dirty="0"/>
              <a:t>：</a:t>
            </a:r>
            <a:r>
              <a:rPr lang="en-US" altLang="zh-CN" dirty="0"/>
              <a:t>F1</a:t>
            </a:r>
            <a:r>
              <a:rPr lang="zh-CN" altLang="en-US" dirty="0"/>
              <a:t>值计算函数。</a:t>
            </a:r>
          </a:p>
          <a:p>
            <a:pPr lvl="2"/>
            <a:endParaRPr lang="en-US" altLang="zh-CN" dirty="0"/>
          </a:p>
        </p:txBody>
      </p:sp>
    </p:spTree>
    <p:extLst>
      <p:ext uri="{BB962C8B-B14F-4D97-AF65-F5344CB8AC3E}">
        <p14:creationId xmlns:p14="http://schemas.microsoft.com/office/powerpoint/2010/main" val="76273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972B4-7075-4972-8D08-5BF365F7CAB0}"/>
              </a:ext>
            </a:extLst>
          </p:cNvPr>
          <p:cNvSpPr>
            <a:spLocks noGrp="1"/>
          </p:cNvSpPr>
          <p:nvPr>
            <p:ph type="title"/>
          </p:nvPr>
        </p:nvSpPr>
        <p:spPr/>
        <p:txBody>
          <a:bodyPr/>
          <a:lstStyle/>
          <a:p>
            <a:r>
              <a:rPr lang="en-US" altLang="zh-CN" dirty="0"/>
              <a:t>3.3 </a:t>
            </a:r>
            <a:r>
              <a:rPr lang="zh-CN" altLang="en-US" dirty="0"/>
              <a:t>多分类问题与分类模型评价</a:t>
            </a:r>
          </a:p>
        </p:txBody>
      </p:sp>
      <p:sp>
        <p:nvSpPr>
          <p:cNvPr id="3" name="内容占位符 2">
            <a:extLst>
              <a:ext uri="{FF2B5EF4-FFF2-40B4-BE49-F238E27FC236}">
                <a16:creationId xmlns:a16="http://schemas.microsoft.com/office/drawing/2014/main" id="{B8EC2730-DED5-479E-8AA6-370944E00699}"/>
              </a:ext>
            </a:extLst>
          </p:cNvPr>
          <p:cNvSpPr>
            <a:spLocks noGrp="1"/>
          </p:cNvSpPr>
          <p:nvPr>
            <p:ph idx="1"/>
          </p:nvPr>
        </p:nvSpPr>
        <p:spPr/>
        <p:txBody>
          <a:bodyPr>
            <a:normAutofit/>
          </a:bodyPr>
          <a:lstStyle/>
          <a:p>
            <a:r>
              <a:rPr lang="zh-CN" altLang="en-US" dirty="0"/>
              <a:t>分类模型的评价指标</a:t>
            </a:r>
            <a:endParaRPr lang="en-US" altLang="zh-CN" dirty="0"/>
          </a:p>
          <a:p>
            <a:pPr lvl="1"/>
            <a:r>
              <a:rPr lang="zh-CN" altLang="en-US" dirty="0"/>
              <a:t>二分类模型的评价指标</a:t>
            </a:r>
            <a:endParaRPr lang="en-US" altLang="zh-CN" dirty="0"/>
          </a:p>
          <a:p>
            <a:pPr lvl="1"/>
            <a:r>
              <a:rPr lang="en-US" altLang="zh-CN" dirty="0"/>
              <a:t>Scikit-learn</a:t>
            </a:r>
            <a:r>
              <a:rPr lang="zh-CN" altLang="en-US" dirty="0"/>
              <a:t>库中的</a:t>
            </a:r>
            <a:r>
              <a:rPr lang="en-US" altLang="zh-CN" dirty="0" err="1"/>
              <a:t>sklearn.metrics</a:t>
            </a:r>
            <a:r>
              <a:rPr lang="zh-CN" altLang="en-US" dirty="0"/>
              <a:t>模块</a:t>
            </a:r>
            <a:endParaRPr lang="en-US" altLang="zh-CN" dirty="0"/>
          </a:p>
          <a:p>
            <a:pPr lvl="2"/>
            <a:r>
              <a:rPr lang="en-US" altLang="zh-CN" dirty="0" err="1"/>
              <a:t>accuracy_score</a:t>
            </a:r>
            <a:r>
              <a:rPr lang="en-US" altLang="zh-CN" dirty="0"/>
              <a:t>()</a:t>
            </a:r>
            <a:r>
              <a:rPr lang="zh-CN" altLang="en-US" dirty="0"/>
              <a:t>：正确率计算函数；</a:t>
            </a:r>
          </a:p>
          <a:p>
            <a:pPr lvl="2"/>
            <a:r>
              <a:rPr lang="en-US" altLang="zh-CN" dirty="0" err="1"/>
              <a:t>precision_score</a:t>
            </a:r>
            <a:r>
              <a:rPr lang="en-US" altLang="zh-CN" dirty="0"/>
              <a:t>()</a:t>
            </a:r>
            <a:r>
              <a:rPr lang="zh-CN" altLang="en-US" dirty="0"/>
              <a:t>：精确率计算函数；</a:t>
            </a:r>
          </a:p>
          <a:p>
            <a:pPr lvl="2"/>
            <a:r>
              <a:rPr lang="en-US" altLang="zh-CN" dirty="0" err="1"/>
              <a:t>recall_score</a:t>
            </a:r>
            <a:r>
              <a:rPr lang="en-US" altLang="zh-CN" dirty="0"/>
              <a:t>()</a:t>
            </a:r>
            <a:r>
              <a:rPr lang="zh-CN" altLang="en-US" dirty="0"/>
              <a:t>：召回率计算函数；</a:t>
            </a:r>
          </a:p>
          <a:p>
            <a:pPr lvl="2"/>
            <a:r>
              <a:rPr lang="en-US" altLang="zh-CN" dirty="0"/>
              <a:t>f1_score()</a:t>
            </a:r>
            <a:r>
              <a:rPr lang="zh-CN" altLang="en-US" dirty="0"/>
              <a:t>：</a:t>
            </a:r>
            <a:r>
              <a:rPr lang="en-US" altLang="zh-CN" dirty="0"/>
              <a:t>F1</a:t>
            </a:r>
            <a:r>
              <a:rPr lang="zh-CN" altLang="en-US" dirty="0"/>
              <a:t>值计算函数。</a:t>
            </a:r>
          </a:p>
          <a:p>
            <a:pPr lvl="2"/>
            <a:endParaRPr lang="en-US" altLang="zh-CN" dirty="0"/>
          </a:p>
        </p:txBody>
      </p:sp>
      <p:pic>
        <p:nvPicPr>
          <p:cNvPr id="4" name="图片 3">
            <a:extLst>
              <a:ext uri="{FF2B5EF4-FFF2-40B4-BE49-F238E27FC236}">
                <a16:creationId xmlns:a16="http://schemas.microsoft.com/office/drawing/2014/main" id="{55D8FC7F-4783-45F9-AF36-14CDCCBB0706}"/>
              </a:ext>
            </a:extLst>
          </p:cNvPr>
          <p:cNvPicPr/>
          <p:nvPr/>
        </p:nvPicPr>
        <p:blipFill>
          <a:blip r:embed="rId2"/>
          <a:stretch>
            <a:fillRect/>
          </a:stretch>
        </p:blipFill>
        <p:spPr>
          <a:xfrm>
            <a:off x="1097890" y="3244939"/>
            <a:ext cx="5274310" cy="2920365"/>
          </a:xfrm>
          <a:prstGeom prst="rect">
            <a:avLst/>
          </a:prstGeom>
        </p:spPr>
      </p:pic>
      <p:pic>
        <p:nvPicPr>
          <p:cNvPr id="5" name="图片 4">
            <a:extLst>
              <a:ext uri="{FF2B5EF4-FFF2-40B4-BE49-F238E27FC236}">
                <a16:creationId xmlns:a16="http://schemas.microsoft.com/office/drawing/2014/main" id="{C20BDF40-94CD-4EC3-A093-BC674D2083E4}"/>
              </a:ext>
            </a:extLst>
          </p:cNvPr>
          <p:cNvPicPr/>
          <p:nvPr/>
        </p:nvPicPr>
        <p:blipFill>
          <a:blip r:embed="rId3"/>
          <a:stretch>
            <a:fillRect/>
          </a:stretch>
        </p:blipFill>
        <p:spPr>
          <a:xfrm>
            <a:off x="3042106" y="3726770"/>
            <a:ext cx="5274310" cy="2942590"/>
          </a:xfrm>
          <a:prstGeom prst="rect">
            <a:avLst/>
          </a:prstGeom>
        </p:spPr>
      </p:pic>
    </p:spTree>
    <p:extLst>
      <p:ext uri="{BB962C8B-B14F-4D97-AF65-F5344CB8AC3E}">
        <p14:creationId xmlns:p14="http://schemas.microsoft.com/office/powerpoint/2010/main" val="382027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1+#ppt_w/2"/>
                                          </p:val>
                                        </p:tav>
                                        <p:tav tm="100000">
                                          <p:val>
                                            <p:strVal val="#ppt_x"/>
                                          </p:val>
                                        </p:tav>
                                      </p:tavLst>
                                    </p:anim>
                                    <p:anim calcmode="lin" valueType="num">
                                      <p:cBhvr additive="base">
                                        <p:cTn id="15"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972B4-7075-4972-8D08-5BF365F7CAB0}"/>
              </a:ext>
            </a:extLst>
          </p:cNvPr>
          <p:cNvSpPr>
            <a:spLocks noGrp="1"/>
          </p:cNvSpPr>
          <p:nvPr>
            <p:ph type="title"/>
          </p:nvPr>
        </p:nvSpPr>
        <p:spPr/>
        <p:txBody>
          <a:bodyPr/>
          <a:lstStyle/>
          <a:p>
            <a:r>
              <a:rPr lang="en-US" altLang="zh-CN" dirty="0"/>
              <a:t>3.3 </a:t>
            </a:r>
            <a:r>
              <a:rPr lang="zh-CN" altLang="en-US" dirty="0"/>
              <a:t>多分类问题与分类模型评价</a:t>
            </a:r>
          </a:p>
        </p:txBody>
      </p:sp>
      <p:sp>
        <p:nvSpPr>
          <p:cNvPr id="3" name="内容占位符 2">
            <a:extLst>
              <a:ext uri="{FF2B5EF4-FFF2-40B4-BE49-F238E27FC236}">
                <a16:creationId xmlns:a16="http://schemas.microsoft.com/office/drawing/2014/main" id="{B8EC2730-DED5-479E-8AA6-370944E00699}"/>
              </a:ext>
            </a:extLst>
          </p:cNvPr>
          <p:cNvSpPr>
            <a:spLocks noGrp="1"/>
          </p:cNvSpPr>
          <p:nvPr>
            <p:ph idx="1"/>
          </p:nvPr>
        </p:nvSpPr>
        <p:spPr/>
        <p:txBody>
          <a:bodyPr>
            <a:normAutofit fontScale="92500" lnSpcReduction="10000"/>
          </a:bodyPr>
          <a:lstStyle/>
          <a:p>
            <a:r>
              <a:rPr lang="zh-CN" altLang="en-US" dirty="0"/>
              <a:t>分类模型的评价指标</a:t>
            </a:r>
            <a:endParaRPr lang="en-US" altLang="zh-CN" dirty="0"/>
          </a:p>
          <a:p>
            <a:pPr lvl="1"/>
            <a:r>
              <a:rPr lang="zh-CN" altLang="en-US" b="1" dirty="0"/>
              <a:t>多分类</a:t>
            </a:r>
            <a:r>
              <a:rPr lang="zh-CN" altLang="en-US" dirty="0"/>
              <a:t>模型的评价指标</a:t>
            </a:r>
            <a:endParaRPr lang="en-US" altLang="zh-CN" dirty="0"/>
          </a:p>
          <a:p>
            <a:pPr lvl="2"/>
            <a:r>
              <a:rPr lang="zh-CN" altLang="en-US" dirty="0"/>
              <a:t>多分类问题可以看作由多个二分类问题组成，测试结果可以表示成多个二分类混淆矩阵</a:t>
            </a:r>
            <a:endParaRPr lang="en-US" altLang="zh-CN" dirty="0"/>
          </a:p>
          <a:p>
            <a:pPr lvl="2"/>
            <a:endParaRPr lang="en-US" altLang="zh-CN" dirty="0"/>
          </a:p>
          <a:p>
            <a:pPr lvl="2"/>
            <a:r>
              <a:rPr lang="zh-CN" altLang="zh-CN" dirty="0"/>
              <a:t>先计算各混淆矩阵的精确率、召回率和</a:t>
            </a:r>
            <a:r>
              <a:rPr lang="en-US" altLang="zh-CN" dirty="0"/>
              <a:t>F1</a:t>
            </a:r>
            <a:r>
              <a:rPr lang="zh-CN" altLang="zh-CN" dirty="0"/>
              <a:t>值，然后求平均，所得到的平均值被称为</a:t>
            </a:r>
            <a:r>
              <a:rPr lang="zh-CN" altLang="zh-CN" b="1" dirty="0"/>
              <a:t>宏精确率</a:t>
            </a:r>
            <a:r>
              <a:rPr lang="zh-CN" altLang="zh-CN" dirty="0"/>
              <a:t>（</a:t>
            </a:r>
            <a:r>
              <a:rPr lang="en-US" altLang="zh-CN" dirty="0"/>
              <a:t>macro-P</a:t>
            </a:r>
            <a:r>
              <a:rPr lang="zh-CN" altLang="zh-CN" dirty="0"/>
              <a:t>）、</a:t>
            </a:r>
            <a:r>
              <a:rPr lang="zh-CN" altLang="zh-CN" b="1" dirty="0"/>
              <a:t>宏召回率</a:t>
            </a:r>
            <a:r>
              <a:rPr lang="zh-CN" altLang="zh-CN" dirty="0"/>
              <a:t>（</a:t>
            </a:r>
            <a:r>
              <a:rPr lang="en-US" altLang="zh-CN" dirty="0"/>
              <a:t>macro-R</a:t>
            </a:r>
            <a:r>
              <a:rPr lang="zh-CN" altLang="zh-CN" dirty="0"/>
              <a:t>）和</a:t>
            </a:r>
            <a:r>
              <a:rPr lang="zh-CN" altLang="zh-CN" b="1" dirty="0"/>
              <a:t>宏</a:t>
            </a:r>
            <a:r>
              <a:rPr lang="en-US" altLang="zh-CN" b="1" dirty="0"/>
              <a:t>F1</a:t>
            </a:r>
            <a:r>
              <a:rPr lang="zh-CN" altLang="zh-CN" b="1" dirty="0"/>
              <a:t>值</a:t>
            </a:r>
            <a:r>
              <a:rPr lang="zh-CN" altLang="zh-CN" dirty="0"/>
              <a:t>（</a:t>
            </a:r>
            <a:r>
              <a:rPr lang="en-US" altLang="zh-CN" dirty="0"/>
              <a:t>macro-F1</a:t>
            </a:r>
            <a:r>
              <a:rPr lang="zh-CN" altLang="zh-CN" dirty="0"/>
              <a:t>）</a:t>
            </a:r>
            <a:endParaRPr lang="en-US" altLang="zh-CN" dirty="0"/>
          </a:p>
          <a:p>
            <a:pPr lvl="2"/>
            <a:r>
              <a:rPr lang="zh-CN" altLang="zh-CN" dirty="0"/>
              <a:t>先对混淆矩阵的</a:t>
            </a:r>
            <a:r>
              <a:rPr lang="en-US" altLang="zh-CN" dirty="0"/>
              <a:t>TP</a:t>
            </a:r>
            <a:r>
              <a:rPr lang="zh-CN" altLang="zh-CN" dirty="0"/>
              <a:t>、</a:t>
            </a:r>
            <a:r>
              <a:rPr lang="en-US" altLang="zh-CN" dirty="0"/>
              <a:t>FP</a:t>
            </a:r>
            <a:r>
              <a:rPr lang="zh-CN" altLang="zh-CN" dirty="0"/>
              <a:t>、</a:t>
            </a:r>
            <a:r>
              <a:rPr lang="en-US" altLang="zh-CN" dirty="0"/>
              <a:t>TN</a:t>
            </a:r>
            <a:r>
              <a:rPr lang="zh-CN" altLang="zh-CN" dirty="0"/>
              <a:t>、</a:t>
            </a:r>
            <a:r>
              <a:rPr lang="en-US" altLang="zh-CN" dirty="0"/>
              <a:t>FN</a:t>
            </a:r>
            <a:r>
              <a:rPr lang="zh-CN" altLang="zh-CN" dirty="0"/>
              <a:t>样例数求平均，得到一个平均混淆矩阵，基于这个平均混淆矩阵所求出的精确率、召回率和</a:t>
            </a:r>
            <a:r>
              <a:rPr lang="en-US" altLang="zh-CN" dirty="0"/>
              <a:t>F1</a:t>
            </a:r>
            <a:r>
              <a:rPr lang="zh-CN" altLang="zh-CN" dirty="0"/>
              <a:t>值被称为</a:t>
            </a:r>
            <a:r>
              <a:rPr lang="zh-CN" altLang="zh-CN" b="1" dirty="0"/>
              <a:t>微精确率</a:t>
            </a:r>
            <a:r>
              <a:rPr lang="zh-CN" altLang="zh-CN" dirty="0"/>
              <a:t>（</a:t>
            </a:r>
            <a:r>
              <a:rPr lang="en-US" altLang="zh-CN" dirty="0"/>
              <a:t>micro-P</a:t>
            </a:r>
            <a:r>
              <a:rPr lang="zh-CN" altLang="zh-CN" dirty="0"/>
              <a:t>）、</a:t>
            </a:r>
            <a:r>
              <a:rPr lang="zh-CN" altLang="zh-CN" b="1" dirty="0"/>
              <a:t>微召回率</a:t>
            </a:r>
            <a:r>
              <a:rPr lang="zh-CN" altLang="zh-CN" dirty="0"/>
              <a:t>（</a:t>
            </a:r>
            <a:r>
              <a:rPr lang="en-US" altLang="zh-CN" dirty="0"/>
              <a:t>micro -R</a:t>
            </a:r>
            <a:r>
              <a:rPr lang="zh-CN" altLang="zh-CN" dirty="0"/>
              <a:t>）和</a:t>
            </a:r>
            <a:r>
              <a:rPr lang="zh-CN" altLang="zh-CN" b="1" dirty="0"/>
              <a:t>微</a:t>
            </a:r>
            <a:r>
              <a:rPr lang="en-US" altLang="zh-CN" b="1" dirty="0"/>
              <a:t>F1</a:t>
            </a:r>
            <a:r>
              <a:rPr lang="zh-CN" altLang="zh-CN" b="1" dirty="0"/>
              <a:t>值</a:t>
            </a:r>
            <a:r>
              <a:rPr lang="zh-CN" altLang="zh-CN" dirty="0"/>
              <a:t>（</a:t>
            </a:r>
            <a:r>
              <a:rPr lang="en-US" altLang="zh-CN" dirty="0"/>
              <a:t>micro-F1</a:t>
            </a:r>
            <a:r>
              <a:rPr lang="zh-CN" altLang="zh-CN" dirty="0"/>
              <a:t>）</a:t>
            </a:r>
            <a:endParaRPr lang="en-US" altLang="zh-CN" dirty="0"/>
          </a:p>
          <a:p>
            <a:pPr lvl="2"/>
            <a:endParaRPr lang="en-US" altLang="zh-CN" dirty="0"/>
          </a:p>
        </p:txBody>
      </p:sp>
    </p:spTree>
    <p:extLst>
      <p:ext uri="{BB962C8B-B14F-4D97-AF65-F5344CB8AC3E}">
        <p14:creationId xmlns:p14="http://schemas.microsoft.com/office/powerpoint/2010/main" val="309974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44ABB-AAB1-4159-8A6B-4E97AF3406DF}"/>
              </a:ext>
            </a:extLst>
          </p:cNvPr>
          <p:cNvSpPr>
            <a:spLocks noGrp="1"/>
          </p:cNvSpPr>
          <p:nvPr>
            <p:ph type="title"/>
          </p:nvPr>
        </p:nvSpPr>
        <p:spPr/>
        <p:txBody>
          <a:bodyPr/>
          <a:lstStyle/>
          <a:p>
            <a:r>
              <a:rPr lang="en-US" altLang="zh-CN" dirty="0"/>
              <a:t>3.3 </a:t>
            </a:r>
            <a:r>
              <a:rPr lang="zh-CN" altLang="en-US" dirty="0"/>
              <a:t>多分类问题与分类模型评价</a:t>
            </a:r>
          </a:p>
        </p:txBody>
      </p:sp>
      <p:sp>
        <p:nvSpPr>
          <p:cNvPr id="3" name="内容占位符 2">
            <a:extLst>
              <a:ext uri="{FF2B5EF4-FFF2-40B4-BE49-F238E27FC236}">
                <a16:creationId xmlns:a16="http://schemas.microsoft.com/office/drawing/2014/main" id="{41680A69-74DD-4E81-A6B8-F4BA5CC64BE2}"/>
              </a:ext>
            </a:extLst>
          </p:cNvPr>
          <p:cNvSpPr>
            <a:spLocks noGrp="1"/>
          </p:cNvSpPr>
          <p:nvPr>
            <p:ph idx="1"/>
          </p:nvPr>
        </p:nvSpPr>
        <p:spPr/>
        <p:txBody>
          <a:bodyPr>
            <a:normAutofit fontScale="92500"/>
          </a:bodyPr>
          <a:lstStyle/>
          <a:p>
            <a:r>
              <a:rPr lang="en-US" altLang="zh-CN" b="1" dirty="0"/>
              <a:t>P-R</a:t>
            </a:r>
            <a:r>
              <a:rPr lang="zh-CN" altLang="en-US" b="1" dirty="0"/>
              <a:t>曲线</a:t>
            </a:r>
            <a:r>
              <a:rPr lang="zh-CN" altLang="en-US" dirty="0"/>
              <a:t>与</a:t>
            </a:r>
            <a:r>
              <a:rPr lang="en-US" altLang="zh-CN" b="1" dirty="0"/>
              <a:t>ROC</a:t>
            </a:r>
            <a:r>
              <a:rPr lang="zh-CN" altLang="en-US" b="1" dirty="0"/>
              <a:t>曲线</a:t>
            </a:r>
            <a:endParaRPr lang="en-US" altLang="zh-CN" b="1" dirty="0"/>
          </a:p>
          <a:p>
            <a:pPr lvl="1"/>
            <a:r>
              <a:rPr lang="zh-CN" altLang="en-US" dirty="0"/>
              <a:t>针对二分类问题，一个理想分类器应当将正例样本判定为正类，将反例样本判定给反例</a:t>
            </a:r>
            <a:endParaRPr lang="en-US" altLang="zh-CN" dirty="0"/>
          </a:p>
          <a:p>
            <a:pPr lvl="1"/>
            <a:endParaRPr lang="en-US" altLang="zh-CN" dirty="0"/>
          </a:p>
          <a:p>
            <a:pPr lvl="1"/>
            <a:r>
              <a:rPr lang="zh-CN" altLang="en-US" dirty="0"/>
              <a:t>给定样本特征，分类器会生成一个属于正类（或反类）的</a:t>
            </a:r>
            <a:r>
              <a:rPr lang="zh-CN" altLang="en-US" dirty="0">
                <a:solidFill>
                  <a:srgbClr val="FF0000"/>
                </a:solidFill>
              </a:rPr>
              <a:t>后验概率</a:t>
            </a:r>
            <a:r>
              <a:rPr lang="zh-CN" altLang="en-US" dirty="0"/>
              <a:t>，或一个模拟的后验概率值</a:t>
            </a:r>
            <a:endParaRPr lang="en-US" altLang="zh-CN" dirty="0"/>
          </a:p>
          <a:p>
            <a:pPr lvl="1"/>
            <a:endParaRPr lang="en-US" altLang="zh-CN" dirty="0"/>
          </a:p>
          <a:p>
            <a:pPr lvl="1"/>
            <a:r>
              <a:rPr lang="zh-CN" altLang="en-US" dirty="0"/>
              <a:t>使用测试集对分类器模型进行测试，按后验概率（或模拟后验概率）对测试样本进行降序</a:t>
            </a:r>
            <a:r>
              <a:rPr lang="zh-CN" altLang="en-US" dirty="0">
                <a:solidFill>
                  <a:srgbClr val="FF0000"/>
                </a:solidFill>
              </a:rPr>
              <a:t>排序</a:t>
            </a:r>
          </a:p>
        </p:txBody>
      </p:sp>
    </p:spTree>
    <p:extLst>
      <p:ext uri="{BB962C8B-B14F-4D97-AF65-F5344CB8AC3E}">
        <p14:creationId xmlns:p14="http://schemas.microsoft.com/office/powerpoint/2010/main" val="257568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44ABB-AAB1-4159-8A6B-4E97AF3406DF}"/>
              </a:ext>
            </a:extLst>
          </p:cNvPr>
          <p:cNvSpPr>
            <a:spLocks noGrp="1"/>
          </p:cNvSpPr>
          <p:nvPr>
            <p:ph type="title"/>
          </p:nvPr>
        </p:nvSpPr>
        <p:spPr/>
        <p:txBody>
          <a:bodyPr/>
          <a:lstStyle/>
          <a:p>
            <a:r>
              <a:rPr lang="en-US" altLang="zh-CN" dirty="0"/>
              <a:t>3.3 </a:t>
            </a:r>
            <a:r>
              <a:rPr lang="zh-CN" altLang="en-US" dirty="0"/>
              <a:t>多分类问题与分类模型评价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680A69-74DD-4E81-A6B8-F4BA5CC64BE2}"/>
                  </a:ext>
                </a:extLst>
              </p:cNvPr>
              <p:cNvSpPr>
                <a:spLocks noGrp="1"/>
              </p:cNvSpPr>
              <p:nvPr>
                <p:ph idx="1"/>
              </p:nvPr>
            </p:nvSpPr>
            <p:spPr/>
            <p:txBody>
              <a:bodyPr/>
              <a:lstStyle/>
              <a:p>
                <a:r>
                  <a:rPr lang="en-US" altLang="zh-CN" dirty="0"/>
                  <a:t>P-R</a:t>
                </a:r>
                <a:r>
                  <a:rPr lang="zh-CN" altLang="en-US" dirty="0"/>
                  <a:t>曲线与</a:t>
                </a:r>
                <a:r>
                  <a:rPr lang="en-US" altLang="zh-CN" dirty="0"/>
                  <a:t>ROC</a:t>
                </a:r>
                <a:r>
                  <a:rPr lang="zh-CN" altLang="en-US" dirty="0"/>
                  <a:t>曲线</a:t>
                </a:r>
                <a:endParaRPr lang="en-US" altLang="zh-CN" dirty="0"/>
              </a:p>
              <a:p>
                <a:pPr lvl="1"/>
                <a:r>
                  <a:rPr lang="en-US" altLang="zh-CN" dirty="0"/>
                  <a:t>P-R</a:t>
                </a:r>
                <a:r>
                  <a:rPr lang="zh-CN" altLang="en-US" dirty="0"/>
                  <a:t>曲线</a:t>
                </a:r>
                <a:endParaRPr lang="en-US" altLang="zh-CN" dirty="0"/>
              </a:p>
              <a:p>
                <a:pPr lvl="2"/>
                <a:r>
                  <a:rPr lang="zh-CN" altLang="zh-CN" dirty="0"/>
                  <a:t>一组</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zh-CN" altLang="zh-CN" dirty="0"/>
                  <a:t>数据</a:t>
                </a:r>
                <a:endParaRPr lang="en-US" altLang="zh-CN" dirty="0"/>
              </a:p>
              <a:p>
                <a:pPr lvl="2"/>
                <a:r>
                  <a:rPr lang="zh-CN" altLang="en-US" dirty="0"/>
                  <a:t>绘图</a:t>
                </a:r>
                <a:endParaRPr lang="en-US" altLang="zh-CN" dirty="0"/>
              </a:p>
            </p:txBody>
          </p:sp>
        </mc:Choice>
        <mc:Fallback xmlns="">
          <p:sp>
            <p:nvSpPr>
              <p:cNvPr id="3" name="内容占位符 2">
                <a:extLst>
                  <a:ext uri="{FF2B5EF4-FFF2-40B4-BE49-F238E27FC236}">
                    <a16:creationId xmlns:a16="http://schemas.microsoft.com/office/drawing/2014/main" id="{41680A69-74DD-4E81-A6B8-F4BA5CC64BE2}"/>
                  </a:ext>
                </a:extLst>
              </p:cNvPr>
              <p:cNvSpPr>
                <a:spLocks noGrp="1" noRot="1" noChangeAspect="1" noMove="1" noResize="1" noEditPoints="1" noAdjustHandles="1" noChangeArrowheads="1" noChangeShapeType="1" noTextEdit="1"/>
              </p:cNvSpPr>
              <p:nvPr>
                <p:ph idx="1"/>
              </p:nvPr>
            </p:nvSpPr>
            <p:spPr>
              <a:blipFill>
                <a:blip r:embed="rId3"/>
                <a:stretch>
                  <a:fillRect l="-1704" t="-2426"/>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22585C66-35E6-429D-8CA1-B65E2AE97CCF}"/>
              </a:ext>
            </a:extLst>
          </p:cNvPr>
          <p:cNvGraphicFramePr>
            <a:graphicFrameLocks noChangeAspect="1"/>
          </p:cNvGraphicFramePr>
          <p:nvPr>
            <p:extLst>
              <p:ext uri="{D42A27DB-BD31-4B8C-83A1-F6EECF244321}">
                <p14:modId xmlns:p14="http://schemas.microsoft.com/office/powerpoint/2010/main" val="2318087692"/>
              </p:ext>
            </p:extLst>
          </p:nvPr>
        </p:nvGraphicFramePr>
        <p:xfrm>
          <a:off x="4210531" y="2276872"/>
          <a:ext cx="4476269" cy="2448272"/>
        </p:xfrm>
        <a:graphic>
          <a:graphicData uri="http://schemas.openxmlformats.org/presentationml/2006/ole">
            <mc:AlternateContent xmlns:mc="http://schemas.openxmlformats.org/markup-compatibility/2006">
              <mc:Choice xmlns:v="urn:schemas-microsoft-com:vml" Requires="v">
                <p:oleObj spid="_x0000_s6155" name="Visio" r:id="rId4" imgW="5035213" imgH="2754007" progId="Visio.Drawing.11">
                  <p:embed/>
                </p:oleObj>
              </mc:Choice>
              <mc:Fallback>
                <p:oleObj name="Visio" r:id="rId4" imgW="5035213" imgH="2754007" progId="Visio.Drawing.11">
                  <p:embed/>
                  <p:pic>
                    <p:nvPicPr>
                      <p:cNvPr id="5" name="对象 4">
                        <a:extLst>
                          <a:ext uri="{FF2B5EF4-FFF2-40B4-BE49-F238E27FC236}">
                            <a16:creationId xmlns:a16="http://schemas.microsoft.com/office/drawing/2014/main" id="{22585C66-35E6-429D-8CA1-B65E2AE97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0531" y="2276872"/>
                        <a:ext cx="4476269" cy="2448272"/>
                      </a:xfrm>
                      <a:prstGeom prst="rect">
                        <a:avLst/>
                      </a:prstGeom>
                      <a:solidFill>
                        <a:schemeClr val="bg1">
                          <a:lumMod val="95000"/>
                        </a:schemeClr>
                      </a:solidFill>
                      <a:ln>
                        <a:solidFill>
                          <a:schemeClr val="accent1"/>
                        </a:solidFill>
                      </a:ln>
                    </p:spPr>
                  </p:pic>
                </p:oleObj>
              </mc:Fallback>
            </mc:AlternateContent>
          </a:graphicData>
        </a:graphic>
      </p:graphicFrame>
      <p:pic>
        <p:nvPicPr>
          <p:cNvPr id="6" name="图片 5">
            <a:extLst>
              <a:ext uri="{FF2B5EF4-FFF2-40B4-BE49-F238E27FC236}">
                <a16:creationId xmlns:a16="http://schemas.microsoft.com/office/drawing/2014/main" id="{37A3056C-3178-4519-9339-F8614D28AFCE}"/>
              </a:ext>
            </a:extLst>
          </p:cNvPr>
          <p:cNvPicPr/>
          <p:nvPr/>
        </p:nvPicPr>
        <p:blipFill>
          <a:blip r:embed="rId6"/>
          <a:stretch>
            <a:fillRect/>
          </a:stretch>
        </p:blipFill>
        <p:spPr>
          <a:xfrm>
            <a:off x="611560" y="3573016"/>
            <a:ext cx="5274310" cy="3115310"/>
          </a:xfrm>
          <a:prstGeom prst="rect">
            <a:avLst/>
          </a:prstGeom>
        </p:spPr>
      </p:pic>
      <p:graphicFrame>
        <p:nvGraphicFramePr>
          <p:cNvPr id="7" name="对象 6">
            <a:extLst>
              <a:ext uri="{FF2B5EF4-FFF2-40B4-BE49-F238E27FC236}">
                <a16:creationId xmlns:a16="http://schemas.microsoft.com/office/drawing/2014/main" id="{A9FEFF9A-CECB-4924-97B8-D7C8C3669F9B}"/>
              </a:ext>
            </a:extLst>
          </p:cNvPr>
          <p:cNvGraphicFramePr>
            <a:graphicFrameLocks noChangeAspect="1"/>
          </p:cNvGraphicFramePr>
          <p:nvPr>
            <p:extLst>
              <p:ext uri="{D42A27DB-BD31-4B8C-83A1-F6EECF244321}">
                <p14:modId xmlns:p14="http://schemas.microsoft.com/office/powerpoint/2010/main" val="2222790554"/>
              </p:ext>
            </p:extLst>
          </p:nvPr>
        </p:nvGraphicFramePr>
        <p:xfrm>
          <a:off x="5436096" y="4221088"/>
          <a:ext cx="3256516" cy="2448272"/>
        </p:xfrm>
        <a:graphic>
          <a:graphicData uri="http://schemas.openxmlformats.org/presentationml/2006/ole">
            <mc:AlternateContent xmlns:mc="http://schemas.openxmlformats.org/markup-compatibility/2006">
              <mc:Choice xmlns:v="urn:schemas-microsoft-com:vml" Requires="v">
                <p:oleObj spid="_x0000_s6156" name="Visio" r:id="rId7" imgW="7362060" imgH="5533367" progId="Visio.Drawing.11">
                  <p:embed/>
                </p:oleObj>
              </mc:Choice>
              <mc:Fallback>
                <p:oleObj name="Visio" r:id="rId7" imgW="7362060" imgH="5533367" progId="Visio.Drawing.11">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6096" y="4221088"/>
                        <a:ext cx="3256516" cy="2448272"/>
                      </a:xfrm>
                      <a:prstGeom prst="rect">
                        <a:avLst/>
                      </a:prstGeom>
                      <a:noFill/>
                      <a:ln>
                        <a:solidFill>
                          <a:schemeClr val="accent1"/>
                        </a:solidFill>
                      </a:ln>
                    </p:spPr>
                  </p:pic>
                </p:oleObj>
              </mc:Fallback>
            </mc:AlternateContent>
          </a:graphicData>
        </a:graphic>
      </p:graphicFrame>
    </p:spTree>
    <p:extLst>
      <p:ext uri="{BB962C8B-B14F-4D97-AF65-F5344CB8AC3E}">
        <p14:creationId xmlns:p14="http://schemas.microsoft.com/office/powerpoint/2010/main" val="370985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44ABB-AAB1-4159-8A6B-4E97AF3406DF}"/>
              </a:ext>
            </a:extLst>
          </p:cNvPr>
          <p:cNvSpPr>
            <a:spLocks noGrp="1"/>
          </p:cNvSpPr>
          <p:nvPr>
            <p:ph type="title"/>
          </p:nvPr>
        </p:nvSpPr>
        <p:spPr/>
        <p:txBody>
          <a:bodyPr/>
          <a:lstStyle/>
          <a:p>
            <a:r>
              <a:rPr lang="en-US" altLang="zh-CN" dirty="0"/>
              <a:t>3.3 </a:t>
            </a:r>
            <a:r>
              <a:rPr lang="zh-CN" altLang="en-US" dirty="0"/>
              <a:t>多分类问题与分类模型评价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680A69-74DD-4E81-A6B8-F4BA5CC64BE2}"/>
                  </a:ext>
                </a:extLst>
              </p:cNvPr>
              <p:cNvSpPr>
                <a:spLocks noGrp="1"/>
              </p:cNvSpPr>
              <p:nvPr>
                <p:ph idx="1"/>
              </p:nvPr>
            </p:nvSpPr>
            <p:spPr/>
            <p:txBody>
              <a:bodyPr/>
              <a:lstStyle/>
              <a:p>
                <a:r>
                  <a:rPr lang="en-US" altLang="zh-CN" dirty="0"/>
                  <a:t>P-R</a:t>
                </a:r>
                <a:r>
                  <a:rPr lang="zh-CN" altLang="en-US" dirty="0"/>
                  <a:t>曲线与</a:t>
                </a:r>
                <a:r>
                  <a:rPr lang="en-US" altLang="zh-CN" dirty="0"/>
                  <a:t>ROC</a:t>
                </a:r>
                <a:r>
                  <a:rPr lang="zh-CN" altLang="en-US" dirty="0"/>
                  <a:t>曲线</a:t>
                </a:r>
                <a:endParaRPr lang="en-US" altLang="zh-CN" dirty="0"/>
              </a:p>
              <a:p>
                <a:pPr lvl="1"/>
                <a:r>
                  <a:rPr lang="en-US" altLang="zh-CN" dirty="0"/>
                  <a:t>P-R</a:t>
                </a:r>
                <a:r>
                  <a:rPr lang="zh-CN" altLang="en-US" dirty="0"/>
                  <a:t>曲线</a:t>
                </a:r>
                <a:endParaRPr lang="en-US" altLang="zh-CN" dirty="0"/>
              </a:p>
              <a:p>
                <a:pPr lvl="2"/>
                <a:r>
                  <a:rPr lang="zh-CN" altLang="zh-CN" dirty="0"/>
                  <a:t>一组</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zh-CN" altLang="zh-CN" dirty="0"/>
                  <a:t>数据</a:t>
                </a:r>
                <a:endParaRPr lang="en-US" altLang="zh-CN" dirty="0"/>
              </a:p>
              <a:p>
                <a:pPr lvl="2"/>
                <a:r>
                  <a:rPr lang="zh-CN" altLang="en-US" dirty="0"/>
                  <a:t>绘图</a:t>
                </a:r>
                <a:endParaRPr lang="en-US" altLang="zh-CN" dirty="0"/>
              </a:p>
              <a:p>
                <a:pPr lvl="2"/>
                <a:endParaRPr lang="en-US" altLang="zh-CN" dirty="0"/>
              </a:p>
              <a:p>
                <a:pPr lvl="2"/>
                <a:endParaRPr lang="en-US" altLang="zh-CN" dirty="0"/>
              </a:p>
              <a:p>
                <a:pPr lvl="1"/>
                <a:r>
                  <a:rPr lang="en-US" altLang="zh-CN" dirty="0"/>
                  <a:t>ROC</a:t>
                </a:r>
                <a:r>
                  <a:rPr lang="zh-CN" altLang="en-US" dirty="0"/>
                  <a:t>曲线</a:t>
                </a:r>
                <a:endParaRPr lang="en-US" altLang="zh-CN" dirty="0"/>
              </a:p>
              <a:p>
                <a:pPr lvl="2"/>
                <a:r>
                  <a:rPr lang="zh-CN" altLang="zh-CN" dirty="0"/>
                  <a:t>一组</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𝑇𝑃𝑅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𝐹𝑃𝑅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zh-CN" altLang="zh-CN" dirty="0"/>
                  <a:t>数据</a:t>
                </a:r>
                <a:endParaRPr lang="en-US" altLang="zh-CN" dirty="0"/>
              </a:p>
            </p:txBody>
          </p:sp>
        </mc:Choice>
        <mc:Fallback xmlns="">
          <p:sp>
            <p:nvSpPr>
              <p:cNvPr id="3" name="内容占位符 2">
                <a:extLst>
                  <a:ext uri="{FF2B5EF4-FFF2-40B4-BE49-F238E27FC236}">
                    <a16:creationId xmlns:a16="http://schemas.microsoft.com/office/drawing/2014/main" id="{41680A69-74DD-4E81-A6B8-F4BA5CC64BE2}"/>
                  </a:ext>
                </a:extLst>
              </p:cNvPr>
              <p:cNvSpPr>
                <a:spLocks noGrp="1" noRot="1" noChangeAspect="1" noMove="1" noResize="1" noEditPoints="1" noAdjustHandles="1" noChangeArrowheads="1" noChangeShapeType="1" noTextEdit="1"/>
              </p:cNvSpPr>
              <p:nvPr>
                <p:ph idx="1"/>
              </p:nvPr>
            </p:nvSpPr>
            <p:spPr>
              <a:blipFill>
                <a:blip r:embed="rId3"/>
                <a:stretch>
                  <a:fillRect l="-1704" t="-2426"/>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22585C66-35E6-429D-8CA1-B65E2AE97CCF}"/>
              </a:ext>
            </a:extLst>
          </p:cNvPr>
          <p:cNvGraphicFramePr>
            <a:graphicFrameLocks noChangeAspect="1"/>
          </p:cNvGraphicFramePr>
          <p:nvPr/>
        </p:nvGraphicFramePr>
        <p:xfrm>
          <a:off x="4210531" y="2276872"/>
          <a:ext cx="4476269" cy="2448272"/>
        </p:xfrm>
        <a:graphic>
          <a:graphicData uri="http://schemas.openxmlformats.org/presentationml/2006/ole">
            <mc:AlternateContent xmlns:mc="http://schemas.openxmlformats.org/markup-compatibility/2006">
              <mc:Choice xmlns:v="urn:schemas-microsoft-com:vml" Requires="v">
                <p:oleObj spid="_x0000_s7174" name="Visio" r:id="rId4" imgW="5035213" imgH="2754007" progId="Visio.Drawing.11">
                  <p:embed/>
                </p:oleObj>
              </mc:Choice>
              <mc:Fallback>
                <p:oleObj name="Visio" r:id="rId4" imgW="5035213" imgH="2754007" progId="Visio.Drawing.11">
                  <p:embed/>
                  <p:pic>
                    <p:nvPicPr>
                      <p:cNvPr id="5" name="对象 4">
                        <a:extLst>
                          <a:ext uri="{FF2B5EF4-FFF2-40B4-BE49-F238E27FC236}">
                            <a16:creationId xmlns:a16="http://schemas.microsoft.com/office/drawing/2014/main" id="{22585C66-35E6-429D-8CA1-B65E2AE97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0531" y="2276872"/>
                        <a:ext cx="4476269" cy="2448272"/>
                      </a:xfrm>
                      <a:prstGeom prst="rect">
                        <a:avLst/>
                      </a:prstGeom>
                      <a:solidFill>
                        <a:schemeClr val="bg1">
                          <a:lumMod val="95000"/>
                        </a:schemeClr>
                      </a:solidFill>
                      <a:ln>
                        <a:solidFill>
                          <a:schemeClr val="accent1"/>
                        </a:solidFill>
                      </a:ln>
                    </p:spPr>
                  </p:pic>
                </p:oleObj>
              </mc:Fallback>
            </mc:AlternateContent>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28017C8-B4D7-49E5-BD36-E3AE806D8F4D}"/>
                  </a:ext>
                </a:extLst>
              </p:cNvPr>
              <p:cNvSpPr txBox="1"/>
              <p:nvPr/>
            </p:nvSpPr>
            <p:spPr>
              <a:xfrm>
                <a:off x="1213339" y="5491593"/>
                <a:ext cx="3718701" cy="673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𝑇𝑃𝑅</m:t>
                      </m:r>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r>
                            <a:rPr lang="zh-CN" altLang="en-US" sz="2000" i="1">
                              <a:latin typeface="Cambria Math" panose="02040503050406030204" pitchFamily="18" charset="0"/>
                            </a:rPr>
                            <m:t>𝑇𝑃</m:t>
                          </m:r>
                        </m:num>
                        <m:den>
                          <m:r>
                            <a:rPr lang="zh-CN" altLang="en-US" sz="2000" i="1">
                              <a:latin typeface="Cambria Math" panose="02040503050406030204" pitchFamily="18" charset="0"/>
                            </a:rPr>
                            <m:t>𝑇𝑃</m:t>
                          </m:r>
                          <m:r>
                            <a:rPr lang="zh-CN" altLang="en-US" sz="2000" i="0">
                              <a:latin typeface="Cambria Math" panose="02040503050406030204" pitchFamily="18" charset="0"/>
                            </a:rPr>
                            <m:t>+</m:t>
                          </m:r>
                          <m:r>
                            <a:rPr lang="zh-CN" altLang="en-US" sz="2000" i="1">
                              <a:latin typeface="Cambria Math" panose="02040503050406030204" pitchFamily="18" charset="0"/>
                            </a:rPr>
                            <m:t>𝐹𝑁</m:t>
                          </m:r>
                        </m:den>
                      </m:f>
                      <m:r>
                        <a:rPr lang="zh-CN" altLang="en-US" sz="2000" i="0">
                          <a:latin typeface="Cambria Math" panose="02040503050406030204" pitchFamily="18" charset="0"/>
                        </a:rPr>
                        <m:t> .  </m:t>
                      </m:r>
                      <m:r>
                        <a:rPr lang="zh-CN" altLang="en-US" sz="2000" i="0">
                          <a:latin typeface="Cambria Math" panose="02040503050406030204" pitchFamily="18" charset="0"/>
                        </a:rPr>
                        <m:t>（</m:t>
                      </m:r>
                      <m:r>
                        <a:rPr lang="zh-CN" altLang="en-US" sz="2000" i="0">
                          <a:latin typeface="Cambria Math" panose="02040503050406030204" pitchFamily="18" charset="0"/>
                        </a:rPr>
                        <m:t>3−57</m:t>
                      </m:r>
                      <m:r>
                        <a:rPr lang="zh-CN" altLang="en-US" sz="2000" i="0">
                          <a:latin typeface="Cambria Math" panose="02040503050406030204" pitchFamily="18" charset="0"/>
                        </a:rPr>
                        <m:t>）</m:t>
                      </m:r>
                    </m:oMath>
                  </m:oMathPara>
                </a14:m>
                <a:endParaRPr lang="zh-CN" altLang="en-US" sz="2000" dirty="0"/>
              </a:p>
            </p:txBody>
          </p:sp>
        </mc:Choice>
        <mc:Fallback xmlns="">
          <p:sp>
            <p:nvSpPr>
              <p:cNvPr id="6" name="文本框 5">
                <a:extLst>
                  <a:ext uri="{FF2B5EF4-FFF2-40B4-BE49-F238E27FC236}">
                    <a16:creationId xmlns:a16="http://schemas.microsoft.com/office/drawing/2014/main" id="{A28017C8-B4D7-49E5-BD36-E3AE806D8F4D}"/>
                  </a:ext>
                </a:extLst>
              </p:cNvPr>
              <p:cNvSpPr txBox="1">
                <a:spLocks noRot="1" noChangeAspect="1" noMove="1" noResize="1" noEditPoints="1" noAdjustHandles="1" noChangeArrowheads="1" noChangeShapeType="1" noTextEdit="1"/>
              </p:cNvSpPr>
              <p:nvPr/>
            </p:nvSpPr>
            <p:spPr>
              <a:xfrm>
                <a:off x="1213339" y="5491593"/>
                <a:ext cx="3718701" cy="67371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0269651-94C7-49EE-85A4-AC488A01D726}"/>
                  </a:ext>
                </a:extLst>
              </p:cNvPr>
              <p:cNvSpPr txBox="1"/>
              <p:nvPr/>
            </p:nvSpPr>
            <p:spPr>
              <a:xfrm>
                <a:off x="4784133" y="5491593"/>
                <a:ext cx="3892323" cy="673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𝐹𝑃𝑅</m:t>
                      </m:r>
                      <m:r>
                        <a:rPr lang="zh-CN" altLang="en-US" sz="2000" i="0">
                          <a:latin typeface="Cambria Math" panose="02040503050406030204" pitchFamily="18" charset="0"/>
                        </a:rPr>
                        <m:t>=</m:t>
                      </m:r>
                      <m:f>
                        <m:fPr>
                          <m:ctrlPr>
                            <a:rPr lang="zh-CN" altLang="en-US" sz="2000" i="1">
                              <a:solidFill>
                                <a:srgbClr val="836967"/>
                              </a:solidFill>
                              <a:latin typeface="Cambria Math" panose="02040503050406030204" pitchFamily="18" charset="0"/>
                            </a:rPr>
                          </m:ctrlPr>
                        </m:fPr>
                        <m:num>
                          <m:r>
                            <a:rPr lang="zh-CN" altLang="en-US" sz="2000" i="1">
                              <a:latin typeface="Cambria Math" panose="02040503050406030204" pitchFamily="18" charset="0"/>
                            </a:rPr>
                            <m:t>𝐹𝑃</m:t>
                          </m:r>
                        </m:num>
                        <m:den>
                          <m:r>
                            <a:rPr lang="zh-CN" altLang="en-US" sz="2000" i="1">
                              <a:latin typeface="Cambria Math" panose="02040503050406030204" pitchFamily="18" charset="0"/>
                            </a:rPr>
                            <m:t>𝑇𝑁</m:t>
                          </m:r>
                          <m:r>
                            <a:rPr lang="zh-CN" altLang="en-US" sz="2000" i="0">
                              <a:latin typeface="Cambria Math" panose="02040503050406030204" pitchFamily="18" charset="0"/>
                            </a:rPr>
                            <m:t>+</m:t>
                          </m:r>
                          <m:r>
                            <a:rPr lang="zh-CN" altLang="en-US" sz="2000" i="1">
                              <a:latin typeface="Cambria Math" panose="02040503050406030204" pitchFamily="18" charset="0"/>
                            </a:rPr>
                            <m:t>𝐹𝑃</m:t>
                          </m:r>
                        </m:den>
                      </m:f>
                      <m:r>
                        <a:rPr lang="zh-CN" altLang="en-US" sz="2000" i="0">
                          <a:latin typeface="Cambria Math" panose="02040503050406030204" pitchFamily="18" charset="0"/>
                        </a:rPr>
                        <m:t> .  </m:t>
                      </m:r>
                      <m:r>
                        <a:rPr lang="zh-CN" altLang="en-US" sz="2000" i="0">
                          <a:latin typeface="Cambria Math" panose="02040503050406030204" pitchFamily="18" charset="0"/>
                        </a:rPr>
                        <m:t>（</m:t>
                      </m:r>
                      <m:r>
                        <a:rPr lang="zh-CN" altLang="en-US" sz="2000" i="0">
                          <a:latin typeface="Cambria Math" panose="02040503050406030204" pitchFamily="18" charset="0"/>
                        </a:rPr>
                        <m:t>3−58</m:t>
                      </m:r>
                      <m:r>
                        <a:rPr lang="zh-CN" altLang="en-US" sz="2000" i="0">
                          <a:latin typeface="Cambria Math" panose="02040503050406030204" pitchFamily="18" charset="0"/>
                        </a:rPr>
                        <m:t>）</m:t>
                      </m:r>
                    </m:oMath>
                  </m:oMathPara>
                </a14:m>
                <a:endParaRPr lang="zh-CN" altLang="en-US" sz="2000" dirty="0"/>
              </a:p>
            </p:txBody>
          </p:sp>
        </mc:Choice>
        <mc:Fallback xmlns="">
          <p:sp>
            <p:nvSpPr>
              <p:cNvPr id="8" name="文本框 7">
                <a:extLst>
                  <a:ext uri="{FF2B5EF4-FFF2-40B4-BE49-F238E27FC236}">
                    <a16:creationId xmlns:a16="http://schemas.microsoft.com/office/drawing/2014/main" id="{50269651-94C7-49EE-85A4-AC488A01D726}"/>
                  </a:ext>
                </a:extLst>
              </p:cNvPr>
              <p:cNvSpPr txBox="1">
                <a:spLocks noRot="1" noChangeAspect="1" noMove="1" noResize="1" noEditPoints="1" noAdjustHandles="1" noChangeArrowheads="1" noChangeShapeType="1" noTextEdit="1"/>
              </p:cNvSpPr>
              <p:nvPr/>
            </p:nvSpPr>
            <p:spPr>
              <a:xfrm>
                <a:off x="4784133" y="5491593"/>
                <a:ext cx="3892323" cy="67371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972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p:cTn id="23"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24"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25"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44ABB-AAB1-4159-8A6B-4E97AF3406DF}"/>
              </a:ext>
            </a:extLst>
          </p:cNvPr>
          <p:cNvSpPr>
            <a:spLocks noGrp="1"/>
          </p:cNvSpPr>
          <p:nvPr>
            <p:ph type="title"/>
          </p:nvPr>
        </p:nvSpPr>
        <p:spPr/>
        <p:txBody>
          <a:bodyPr/>
          <a:lstStyle/>
          <a:p>
            <a:r>
              <a:rPr lang="en-US" altLang="zh-CN" dirty="0"/>
              <a:t>3.3 </a:t>
            </a:r>
            <a:r>
              <a:rPr lang="zh-CN" altLang="en-US" dirty="0"/>
              <a:t>多分类问题与分类模型评价</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680A69-74DD-4E81-A6B8-F4BA5CC64BE2}"/>
                  </a:ext>
                </a:extLst>
              </p:cNvPr>
              <p:cNvSpPr>
                <a:spLocks noGrp="1"/>
              </p:cNvSpPr>
              <p:nvPr>
                <p:ph idx="1"/>
              </p:nvPr>
            </p:nvSpPr>
            <p:spPr/>
            <p:txBody>
              <a:bodyPr/>
              <a:lstStyle/>
              <a:p>
                <a:r>
                  <a:rPr lang="en-US" altLang="zh-CN" dirty="0"/>
                  <a:t>P-R</a:t>
                </a:r>
                <a:r>
                  <a:rPr lang="zh-CN" altLang="en-US" dirty="0"/>
                  <a:t>曲线与</a:t>
                </a:r>
                <a:r>
                  <a:rPr lang="en-US" altLang="zh-CN" dirty="0"/>
                  <a:t>ROC</a:t>
                </a:r>
                <a:r>
                  <a:rPr lang="zh-CN" altLang="en-US" dirty="0"/>
                  <a:t>曲线</a:t>
                </a:r>
                <a:endParaRPr lang="en-US" altLang="zh-CN" dirty="0"/>
              </a:p>
              <a:p>
                <a:pPr lvl="1"/>
                <a:r>
                  <a:rPr lang="en-US" altLang="zh-CN" dirty="0"/>
                  <a:t>P-R</a:t>
                </a:r>
                <a:r>
                  <a:rPr lang="zh-CN" altLang="en-US" dirty="0"/>
                  <a:t>曲线</a:t>
                </a:r>
                <a:endParaRPr lang="en-US" altLang="zh-CN" dirty="0"/>
              </a:p>
              <a:p>
                <a:pPr lvl="2"/>
                <a:r>
                  <a:rPr lang="zh-CN" altLang="zh-CN" dirty="0"/>
                  <a:t>一组</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zh-CN" altLang="zh-CN" dirty="0"/>
                  <a:t>数据</a:t>
                </a:r>
                <a:endParaRPr lang="en-US" altLang="zh-CN" dirty="0"/>
              </a:p>
              <a:p>
                <a:pPr lvl="2"/>
                <a:r>
                  <a:rPr lang="zh-CN" altLang="en-US" dirty="0"/>
                  <a:t>绘图</a:t>
                </a:r>
                <a:endParaRPr lang="en-US" altLang="zh-CN" dirty="0"/>
              </a:p>
              <a:p>
                <a:pPr lvl="2"/>
                <a:endParaRPr lang="en-US" altLang="zh-CN" dirty="0"/>
              </a:p>
              <a:p>
                <a:pPr lvl="2"/>
                <a:endParaRPr lang="en-US" altLang="zh-CN" dirty="0"/>
              </a:p>
              <a:p>
                <a:pPr lvl="1"/>
                <a:endParaRPr lang="en-US" altLang="zh-CN" dirty="0"/>
              </a:p>
              <a:p>
                <a:pPr lvl="1"/>
                <a:r>
                  <a:rPr lang="en-US" altLang="zh-CN" dirty="0"/>
                  <a:t>ROC</a:t>
                </a:r>
                <a:r>
                  <a:rPr lang="zh-CN" altLang="en-US" dirty="0"/>
                  <a:t>曲线</a:t>
                </a:r>
                <a:endParaRPr lang="en-US" altLang="zh-CN" dirty="0"/>
              </a:p>
              <a:p>
                <a:pPr lvl="2"/>
                <a:r>
                  <a:rPr lang="zh-CN" altLang="zh-CN" dirty="0"/>
                  <a:t>一组</a:t>
                </a:r>
                <a14:m>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𝑇𝑃𝑅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𝐹𝑃𝑅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zh-CN" altLang="zh-CN" dirty="0"/>
                  <a:t>数据</a:t>
                </a:r>
                <a:endParaRPr lang="en-US" altLang="zh-CN" dirty="0"/>
              </a:p>
            </p:txBody>
          </p:sp>
        </mc:Choice>
        <mc:Fallback xmlns="">
          <p:sp>
            <p:nvSpPr>
              <p:cNvPr id="3" name="内容占位符 2">
                <a:extLst>
                  <a:ext uri="{FF2B5EF4-FFF2-40B4-BE49-F238E27FC236}">
                    <a16:creationId xmlns:a16="http://schemas.microsoft.com/office/drawing/2014/main" id="{41680A69-74DD-4E81-A6B8-F4BA5CC64BE2}"/>
                  </a:ext>
                </a:extLst>
              </p:cNvPr>
              <p:cNvSpPr>
                <a:spLocks noGrp="1" noRot="1" noChangeAspect="1" noMove="1" noResize="1" noEditPoints="1" noAdjustHandles="1" noChangeArrowheads="1" noChangeShapeType="1" noTextEdit="1"/>
              </p:cNvSpPr>
              <p:nvPr>
                <p:ph idx="1"/>
              </p:nvPr>
            </p:nvSpPr>
            <p:spPr>
              <a:blipFill>
                <a:blip r:embed="rId3"/>
                <a:stretch>
                  <a:fillRect l="-1704" t="-242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1DB6C9AF-E86C-4D05-8383-00A2967BCAA4}"/>
              </a:ext>
            </a:extLst>
          </p:cNvPr>
          <p:cNvPicPr/>
          <p:nvPr/>
        </p:nvPicPr>
        <p:blipFill>
          <a:blip r:embed="rId4"/>
          <a:stretch>
            <a:fillRect/>
          </a:stretch>
        </p:blipFill>
        <p:spPr>
          <a:xfrm>
            <a:off x="539552" y="1687557"/>
            <a:ext cx="5274310" cy="3109595"/>
          </a:xfrm>
          <a:prstGeom prst="rect">
            <a:avLst/>
          </a:prstGeom>
        </p:spPr>
      </p:pic>
      <p:graphicFrame>
        <p:nvGraphicFramePr>
          <p:cNvPr id="9" name="对象 8">
            <a:extLst>
              <a:ext uri="{FF2B5EF4-FFF2-40B4-BE49-F238E27FC236}">
                <a16:creationId xmlns:a16="http://schemas.microsoft.com/office/drawing/2014/main" id="{A0EDEABA-C099-419D-BC76-FBFF018CAEE5}"/>
              </a:ext>
            </a:extLst>
          </p:cNvPr>
          <p:cNvGraphicFramePr>
            <a:graphicFrameLocks noChangeAspect="1"/>
          </p:cNvGraphicFramePr>
          <p:nvPr>
            <p:extLst>
              <p:ext uri="{D42A27DB-BD31-4B8C-83A1-F6EECF244321}">
                <p14:modId xmlns:p14="http://schemas.microsoft.com/office/powerpoint/2010/main" val="3479502247"/>
              </p:ext>
            </p:extLst>
          </p:nvPr>
        </p:nvGraphicFramePr>
        <p:xfrm>
          <a:off x="4788024" y="2564904"/>
          <a:ext cx="3744416" cy="2815079"/>
        </p:xfrm>
        <a:graphic>
          <a:graphicData uri="http://schemas.openxmlformats.org/presentationml/2006/ole">
            <mc:AlternateContent xmlns:mc="http://schemas.openxmlformats.org/markup-compatibility/2006">
              <mc:Choice xmlns:v="urn:schemas-microsoft-com:vml" Requires="v">
                <p:oleObj spid="_x0000_s8198" name="Visio" r:id="rId5" imgW="7362060" imgH="5533367" progId="Visio.Drawing.11">
                  <p:embed/>
                </p:oleObj>
              </mc:Choice>
              <mc:Fallback>
                <p:oleObj name="Visio" r:id="rId5" imgW="7362060" imgH="5533367"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2564904"/>
                        <a:ext cx="3744416" cy="2815079"/>
                      </a:xfrm>
                      <a:prstGeom prst="rect">
                        <a:avLst/>
                      </a:prstGeom>
                      <a:noFill/>
                    </p:spPr>
                  </p:pic>
                </p:oleObj>
              </mc:Fallback>
            </mc:AlternateContent>
          </a:graphicData>
        </a:graphic>
      </p:graphicFrame>
    </p:spTree>
    <p:extLst>
      <p:ext uri="{BB962C8B-B14F-4D97-AF65-F5344CB8AC3E}">
        <p14:creationId xmlns:p14="http://schemas.microsoft.com/office/powerpoint/2010/main" val="260000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F8E90-30BE-4C48-98D9-02181B100A89}"/>
              </a:ext>
            </a:extLst>
          </p:cNvPr>
          <p:cNvSpPr>
            <a:spLocks noGrp="1"/>
          </p:cNvSpPr>
          <p:nvPr>
            <p:ph type="title"/>
          </p:nvPr>
        </p:nvSpPr>
        <p:spPr/>
        <p:txBody>
          <a:bodyPr/>
          <a:lstStyle/>
          <a:p>
            <a:r>
              <a:rPr lang="en-US" altLang="zh-CN" dirty="0"/>
              <a:t>3.1 </a:t>
            </a:r>
            <a:r>
              <a:rPr lang="zh-CN" altLang="en-US" dirty="0"/>
              <a:t>贝叶斯分类器</a:t>
            </a:r>
          </a:p>
        </p:txBody>
      </p:sp>
      <p:sp>
        <p:nvSpPr>
          <p:cNvPr id="3" name="内容占位符 2">
            <a:extLst>
              <a:ext uri="{FF2B5EF4-FFF2-40B4-BE49-F238E27FC236}">
                <a16:creationId xmlns:a16="http://schemas.microsoft.com/office/drawing/2014/main" id="{18F3144D-C17F-4405-90EF-C8E53841DB68}"/>
              </a:ext>
            </a:extLst>
          </p:cNvPr>
          <p:cNvSpPr>
            <a:spLocks noGrp="1"/>
          </p:cNvSpPr>
          <p:nvPr>
            <p:ph idx="1"/>
          </p:nvPr>
        </p:nvSpPr>
        <p:spPr/>
        <p:txBody>
          <a:bodyPr/>
          <a:lstStyle/>
          <a:p>
            <a:r>
              <a:rPr lang="zh-CN" altLang="en-US" dirty="0"/>
              <a:t>举例：红富士和国光是两个苹果品种</a:t>
            </a:r>
          </a:p>
        </p:txBody>
      </p:sp>
      <p:pic>
        <p:nvPicPr>
          <p:cNvPr id="4" name="图片 3">
            <a:extLst>
              <a:ext uri="{FF2B5EF4-FFF2-40B4-BE49-F238E27FC236}">
                <a16:creationId xmlns:a16="http://schemas.microsoft.com/office/drawing/2014/main" id="{AB3637B5-FF09-497C-B7A8-B6DE8C08E262}"/>
              </a:ext>
            </a:extLst>
          </p:cNvPr>
          <p:cNvPicPr/>
          <p:nvPr/>
        </p:nvPicPr>
        <p:blipFill>
          <a:blip r:embed="rId2"/>
          <a:stretch>
            <a:fillRect/>
          </a:stretch>
        </p:blipFill>
        <p:spPr>
          <a:xfrm>
            <a:off x="539552" y="2276872"/>
            <a:ext cx="2526030" cy="2057400"/>
          </a:xfrm>
          <a:prstGeom prst="rect">
            <a:avLst/>
          </a:prstGeom>
        </p:spPr>
      </p:pic>
      <p:pic>
        <p:nvPicPr>
          <p:cNvPr id="5" name="图片 4">
            <a:extLst>
              <a:ext uri="{FF2B5EF4-FFF2-40B4-BE49-F238E27FC236}">
                <a16:creationId xmlns:a16="http://schemas.microsoft.com/office/drawing/2014/main" id="{A8587947-3C7E-45D6-A8D2-12DEB5097FB2}"/>
              </a:ext>
            </a:extLst>
          </p:cNvPr>
          <p:cNvPicPr/>
          <p:nvPr/>
        </p:nvPicPr>
        <p:blipFill>
          <a:blip r:embed="rId3"/>
          <a:stretch>
            <a:fillRect/>
          </a:stretch>
        </p:blipFill>
        <p:spPr>
          <a:xfrm>
            <a:off x="693063" y="4437112"/>
            <a:ext cx="2150745" cy="1162050"/>
          </a:xfrm>
          <a:prstGeom prst="rect">
            <a:avLst/>
          </a:prstGeom>
        </p:spPr>
      </p:pic>
      <p:graphicFrame>
        <p:nvGraphicFramePr>
          <p:cNvPr id="6" name="表格 5">
            <a:extLst>
              <a:ext uri="{FF2B5EF4-FFF2-40B4-BE49-F238E27FC236}">
                <a16:creationId xmlns:a16="http://schemas.microsoft.com/office/drawing/2014/main" id="{994A4DF9-E26E-468B-8EDC-DA962F896131}"/>
              </a:ext>
            </a:extLst>
          </p:cNvPr>
          <p:cNvGraphicFramePr>
            <a:graphicFrameLocks noGrp="1"/>
          </p:cNvGraphicFramePr>
          <p:nvPr>
            <p:extLst>
              <p:ext uri="{D42A27DB-BD31-4B8C-83A1-F6EECF244321}">
                <p14:modId xmlns:p14="http://schemas.microsoft.com/office/powerpoint/2010/main" val="248191842"/>
              </p:ext>
            </p:extLst>
          </p:nvPr>
        </p:nvGraphicFramePr>
        <p:xfrm>
          <a:off x="3157428" y="2513424"/>
          <a:ext cx="5735052" cy="3291840"/>
        </p:xfrm>
        <a:graphic>
          <a:graphicData uri="http://schemas.openxmlformats.org/drawingml/2006/table">
            <a:tbl>
              <a:tblPr firstRow="1" firstCol="1" bandRow="1">
                <a:tableStyleId>{5C22544A-7EE6-4342-B048-85BDC9FD1C3A}</a:tableStyleId>
              </a:tblPr>
              <a:tblGrid>
                <a:gridCol w="955460">
                  <a:extLst>
                    <a:ext uri="{9D8B030D-6E8A-4147-A177-3AD203B41FA5}">
                      <a16:colId xmlns:a16="http://schemas.microsoft.com/office/drawing/2014/main" val="3558616524"/>
                    </a:ext>
                  </a:extLst>
                </a:gridCol>
                <a:gridCol w="955460">
                  <a:extLst>
                    <a:ext uri="{9D8B030D-6E8A-4147-A177-3AD203B41FA5}">
                      <a16:colId xmlns:a16="http://schemas.microsoft.com/office/drawing/2014/main" val="622250617"/>
                    </a:ext>
                  </a:extLst>
                </a:gridCol>
                <a:gridCol w="956606">
                  <a:extLst>
                    <a:ext uri="{9D8B030D-6E8A-4147-A177-3AD203B41FA5}">
                      <a16:colId xmlns:a16="http://schemas.microsoft.com/office/drawing/2014/main" val="520755048"/>
                    </a:ext>
                  </a:extLst>
                </a:gridCol>
                <a:gridCol w="955460">
                  <a:extLst>
                    <a:ext uri="{9D8B030D-6E8A-4147-A177-3AD203B41FA5}">
                      <a16:colId xmlns:a16="http://schemas.microsoft.com/office/drawing/2014/main" val="4280408807"/>
                    </a:ext>
                  </a:extLst>
                </a:gridCol>
                <a:gridCol w="955460">
                  <a:extLst>
                    <a:ext uri="{9D8B030D-6E8A-4147-A177-3AD203B41FA5}">
                      <a16:colId xmlns:a16="http://schemas.microsoft.com/office/drawing/2014/main" val="3260259725"/>
                    </a:ext>
                  </a:extLst>
                </a:gridCol>
                <a:gridCol w="956606">
                  <a:extLst>
                    <a:ext uri="{9D8B030D-6E8A-4147-A177-3AD203B41FA5}">
                      <a16:colId xmlns:a16="http://schemas.microsoft.com/office/drawing/2014/main" val="3227598167"/>
                    </a:ext>
                  </a:extLst>
                </a:gridCol>
              </a:tblGrid>
              <a:tr h="0">
                <a:tc>
                  <a:txBody>
                    <a:bodyPr/>
                    <a:lstStyle/>
                    <a:p>
                      <a:pPr algn="ctr"/>
                      <a:r>
                        <a:rPr lang="zh-CN" sz="1800" kern="100">
                          <a:effectLst/>
                        </a:rPr>
                        <a:t>编号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底色</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外形</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dirty="0">
                          <a:effectLst/>
                        </a:rPr>
                        <a:t>口感</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果重（克）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品种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3134701"/>
                  </a:ext>
                </a:extLst>
              </a:tr>
              <a:tr h="0">
                <a:tc>
                  <a:txBody>
                    <a:bodyPr/>
                    <a:lstStyle/>
                    <a:p>
                      <a:pPr algn="ctr"/>
                      <a:r>
                        <a:rPr lang="en-US" sz="1800" kern="100">
                          <a:effectLst/>
                        </a:rPr>
                        <a:t>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190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3762997"/>
                  </a:ext>
                </a:extLst>
              </a:tr>
              <a:tr h="0">
                <a:tc>
                  <a:txBody>
                    <a:bodyPr/>
                    <a:lstStyle/>
                    <a:p>
                      <a:pPr algn="ctr"/>
                      <a:r>
                        <a:rPr lang="en-US" sz="1800" kern="100">
                          <a:effectLst/>
                        </a:rPr>
                        <a:t>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260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301392"/>
                  </a:ext>
                </a:extLst>
              </a:tr>
              <a:tr h="0">
                <a:tc>
                  <a:txBody>
                    <a:bodyPr/>
                    <a:lstStyle/>
                    <a:p>
                      <a:pPr algn="ctr"/>
                      <a:r>
                        <a:rPr lang="en-US" sz="1800" kern="100">
                          <a:effectLst/>
                        </a:rPr>
                        <a:t>3</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dirty="0">
                          <a:effectLst/>
                        </a:rPr>
                        <a:t>扁圆</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150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0485076"/>
                  </a:ext>
                </a:extLst>
              </a:tr>
              <a:tr h="0">
                <a:tc>
                  <a:txBody>
                    <a:bodyPr/>
                    <a:lstStyle/>
                    <a:p>
                      <a:pPr algn="ctr"/>
                      <a:r>
                        <a:rPr lang="en-US" sz="1800" kern="100">
                          <a:effectLst/>
                        </a:rPr>
                        <a:t>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512767"/>
                  </a:ext>
                </a:extLst>
              </a:tr>
              <a:tr h="0">
                <a:tc>
                  <a:txBody>
                    <a:bodyPr/>
                    <a:lstStyle/>
                    <a:p>
                      <a:pPr algn="ctr"/>
                      <a:r>
                        <a:rPr lang="en-US" sz="1800" kern="100">
                          <a:effectLst/>
                        </a:rPr>
                        <a:t>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8229244"/>
                  </a:ext>
                </a:extLst>
              </a:tr>
              <a:tr h="0">
                <a:tc>
                  <a:txBody>
                    <a:bodyPr/>
                    <a:lstStyle/>
                    <a:p>
                      <a:pPr algn="ctr"/>
                      <a:r>
                        <a:rPr lang="en-US" sz="1800" kern="100">
                          <a:effectLst/>
                        </a:rPr>
                        <a:t>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170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3473954"/>
                  </a:ext>
                </a:extLst>
              </a:tr>
              <a:tr h="0">
                <a:tc>
                  <a:txBody>
                    <a:bodyPr/>
                    <a:lstStyle/>
                    <a:p>
                      <a:pPr algn="ctr"/>
                      <a:r>
                        <a:rPr lang="en-US" sz="1800" kern="100">
                          <a:effectLst/>
                        </a:rPr>
                        <a:t>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200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0776183"/>
                  </a:ext>
                </a:extLst>
              </a:tr>
              <a:tr h="0">
                <a:tc>
                  <a:txBody>
                    <a:bodyPr/>
                    <a:lstStyle/>
                    <a:p>
                      <a:pPr algn="ctr"/>
                      <a:r>
                        <a:rPr lang="en-US" sz="1800" kern="100">
                          <a:effectLst/>
                        </a:rPr>
                        <a:t>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230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红富士</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2093266"/>
                  </a:ext>
                </a:extLst>
              </a:tr>
              <a:tr h="0">
                <a:tc>
                  <a:txBody>
                    <a:bodyPr/>
                    <a:lstStyle/>
                    <a:p>
                      <a:pPr algn="ctr"/>
                      <a:r>
                        <a:rPr lang="en-US" sz="1800" kern="100">
                          <a:effectLst/>
                        </a:rPr>
                        <a:t>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180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国光</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9241630"/>
                  </a:ext>
                </a:extLst>
              </a:tr>
              <a:tr h="0">
                <a:tc>
                  <a:txBody>
                    <a:bodyPr/>
                    <a:lstStyle/>
                    <a:p>
                      <a:pPr algn="ctr"/>
                      <a:r>
                        <a:rPr lang="en-US" sz="1800" kern="100">
                          <a:effectLst/>
                        </a:rPr>
                        <a:t>10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黄绿</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扁圆</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a:effectLst/>
                        </a:rPr>
                        <a:t>酸甜</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100">
                          <a:effectLst/>
                        </a:rPr>
                        <a:t>240</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800" kern="100" dirty="0">
                          <a:effectLst/>
                        </a:rPr>
                        <a:t>红富士</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1775362"/>
                  </a:ext>
                </a:extLst>
              </a:tr>
            </a:tbl>
          </a:graphicData>
        </a:graphic>
      </p:graphicFrame>
      <p:sp>
        <p:nvSpPr>
          <p:cNvPr id="7" name="文本框 6">
            <a:extLst>
              <a:ext uri="{FF2B5EF4-FFF2-40B4-BE49-F238E27FC236}">
                <a16:creationId xmlns:a16="http://schemas.microsoft.com/office/drawing/2014/main" id="{2A199783-EFB6-4026-9271-DDC4BBF92627}"/>
              </a:ext>
            </a:extLst>
          </p:cNvPr>
          <p:cNvSpPr txBox="1"/>
          <p:nvPr/>
        </p:nvSpPr>
        <p:spPr>
          <a:xfrm>
            <a:off x="611560" y="5919663"/>
            <a:ext cx="2339102" cy="461665"/>
          </a:xfrm>
          <a:prstGeom prst="rect">
            <a:avLst/>
          </a:prstGeom>
          <a:solidFill>
            <a:schemeClr val="bg1">
              <a:lumMod val="95000"/>
            </a:schemeClr>
          </a:solidFill>
          <a:ln>
            <a:solidFill>
              <a:schemeClr val="accent1"/>
            </a:solidFill>
          </a:ln>
        </p:spPr>
        <p:txBody>
          <a:bodyPr wrap="none" rtlCol="0">
            <a:spAutoFit/>
          </a:bodyPr>
          <a:lstStyle/>
          <a:p>
            <a:r>
              <a:rPr lang="zh-CN" altLang="en-US" sz="2400" dirty="0">
                <a:solidFill>
                  <a:srgbClr val="FF0000"/>
                </a:solidFill>
              </a:rPr>
              <a:t>二分类</a:t>
            </a:r>
            <a:r>
              <a:rPr lang="zh-CN" altLang="en-US" sz="2400" dirty="0"/>
              <a:t>与</a:t>
            </a:r>
            <a:r>
              <a:rPr lang="zh-CN" altLang="en-US" sz="2400" dirty="0">
                <a:solidFill>
                  <a:srgbClr val="FF0000"/>
                </a:solidFill>
              </a:rPr>
              <a:t>多分类</a:t>
            </a:r>
          </a:p>
        </p:txBody>
      </p:sp>
    </p:spTree>
    <p:extLst>
      <p:ext uri="{BB962C8B-B14F-4D97-AF65-F5344CB8AC3E}">
        <p14:creationId xmlns:p14="http://schemas.microsoft.com/office/powerpoint/2010/main" val="1849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0.7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E6FA1-22E6-448F-8670-DCA29AA44460}"/>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D4D65E9-EA7A-4F66-A4FE-E0CDE3765D3A}"/>
              </a:ext>
            </a:extLst>
          </p:cNvPr>
          <p:cNvSpPr>
            <a:spLocks noGrp="1"/>
          </p:cNvSpPr>
          <p:nvPr>
            <p:ph idx="1"/>
          </p:nvPr>
        </p:nvSpPr>
        <p:spPr/>
        <p:txBody>
          <a:bodyPr>
            <a:normAutofit fontScale="92500" lnSpcReduction="10000"/>
          </a:bodyPr>
          <a:lstStyle/>
          <a:p>
            <a:r>
              <a:rPr lang="zh-CN" altLang="en-US" dirty="0"/>
              <a:t>训练集</a:t>
            </a:r>
            <a:endParaRPr lang="en-US" altLang="zh-CN" dirty="0"/>
          </a:p>
          <a:p>
            <a:endParaRPr lang="en-US" altLang="zh-CN" dirty="0"/>
          </a:p>
          <a:p>
            <a:endParaRPr lang="en-US" altLang="zh-CN" dirty="0"/>
          </a:p>
          <a:p>
            <a:r>
              <a:rPr lang="zh-CN" altLang="en-US" dirty="0"/>
              <a:t>特征提取</a:t>
            </a:r>
            <a:endParaRPr lang="en-US" altLang="zh-CN" dirty="0"/>
          </a:p>
          <a:p>
            <a:pPr lvl="1"/>
            <a:r>
              <a:rPr lang="zh-CN" altLang="en-US" dirty="0"/>
              <a:t>结构化数据</a:t>
            </a:r>
            <a:endParaRPr lang="en-US" altLang="zh-CN" dirty="0"/>
          </a:p>
          <a:p>
            <a:endParaRPr lang="en-US" altLang="zh-CN" dirty="0"/>
          </a:p>
          <a:p>
            <a:r>
              <a:rPr lang="zh-CN" altLang="en-US" dirty="0"/>
              <a:t>非结构化数据</a:t>
            </a:r>
            <a:endParaRPr lang="en-US" altLang="zh-CN" dirty="0"/>
          </a:p>
          <a:p>
            <a:pPr lvl="1"/>
            <a:r>
              <a:rPr lang="zh-CN" altLang="en-US" dirty="0"/>
              <a:t>高维数据</a:t>
            </a:r>
            <a:endParaRPr lang="en-US" altLang="zh-CN" dirty="0"/>
          </a:p>
          <a:p>
            <a:pPr lvl="1"/>
            <a:r>
              <a:rPr lang="zh-CN" altLang="en-US" dirty="0"/>
              <a:t>降维</a:t>
            </a:r>
            <a:endParaRPr lang="en-US" altLang="zh-CN" dirty="0"/>
          </a:p>
          <a:p>
            <a:endParaRPr lang="en-US" altLang="zh-CN" dirty="0"/>
          </a:p>
          <a:p>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DFE8D06-5D89-4828-B182-F16B363E85FC}"/>
                  </a:ext>
                </a:extLst>
              </p:cNvPr>
              <p:cNvSpPr txBox="1"/>
              <p:nvPr/>
            </p:nvSpPr>
            <p:spPr>
              <a:xfrm>
                <a:off x="2627784" y="1660738"/>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5" name="文本框 4">
                <a:extLst>
                  <a:ext uri="{FF2B5EF4-FFF2-40B4-BE49-F238E27FC236}">
                    <a16:creationId xmlns:a16="http://schemas.microsoft.com/office/drawing/2014/main" id="{9DFE8D06-5D89-4828-B182-F16B363E85FC}"/>
                  </a:ext>
                </a:extLst>
              </p:cNvPr>
              <p:cNvSpPr txBox="1">
                <a:spLocks noRot="1" noChangeAspect="1" noMove="1" noResize="1" noEditPoints="1" noAdjustHandles="1" noChangeArrowheads="1" noChangeShapeType="1" noTextEdit="1"/>
              </p:cNvSpPr>
              <p:nvPr/>
            </p:nvSpPr>
            <p:spPr>
              <a:xfrm>
                <a:off x="2627784" y="1660738"/>
                <a:ext cx="4572000" cy="400110"/>
              </a:xfrm>
              <a:prstGeom prst="rect">
                <a:avLst/>
              </a:prstGeom>
              <a:blipFill>
                <a:blip r:embed="rId2"/>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55310C9-5A10-4AE9-AFAF-19B0ACD50699}"/>
                  </a:ext>
                </a:extLst>
              </p:cNvPr>
              <p:cNvSpPr txBox="1"/>
              <p:nvPr/>
            </p:nvSpPr>
            <p:spPr>
              <a:xfrm>
                <a:off x="2123728" y="2204864"/>
                <a:ext cx="6030416" cy="369332"/>
              </a:xfrm>
              <a:prstGeom prst="rect">
                <a:avLst/>
              </a:prstGeom>
              <a:noFill/>
            </p:spPr>
            <p:txBody>
              <a:bodyPr wrap="square">
                <a:spAutoFit/>
              </a:bodyPr>
              <a:lstStyle/>
              <a:p>
                <a:pPr algn="ct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是</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维样本特征，</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是其对应的实际类别</a:t>
                </a:r>
                <a:endParaRPr lang="zh-CN" altLang="en-US" dirty="0"/>
              </a:p>
            </p:txBody>
          </p:sp>
        </mc:Choice>
        <mc:Fallback xmlns="">
          <p:sp>
            <p:nvSpPr>
              <p:cNvPr id="7" name="文本框 6">
                <a:extLst>
                  <a:ext uri="{FF2B5EF4-FFF2-40B4-BE49-F238E27FC236}">
                    <a16:creationId xmlns:a16="http://schemas.microsoft.com/office/drawing/2014/main" id="{355310C9-5A10-4AE9-AFAF-19B0ACD50699}"/>
                  </a:ext>
                </a:extLst>
              </p:cNvPr>
              <p:cNvSpPr txBox="1">
                <a:spLocks noRot="1" noChangeAspect="1" noMove="1" noResize="1" noEditPoints="1" noAdjustHandles="1" noChangeArrowheads="1" noChangeShapeType="1" noTextEdit="1"/>
              </p:cNvSpPr>
              <p:nvPr/>
            </p:nvSpPr>
            <p:spPr>
              <a:xfrm>
                <a:off x="2123728" y="2204864"/>
                <a:ext cx="6030416" cy="369332"/>
              </a:xfrm>
              <a:prstGeom prst="rect">
                <a:avLst/>
              </a:prstGeom>
              <a:blipFill>
                <a:blip r:embed="rId3"/>
                <a:stretch>
                  <a:fillRect t="-15000" r="-101"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03F469C-50B4-4F81-B2D3-5C759580EC4E}"/>
                  </a:ext>
                </a:extLst>
              </p:cNvPr>
              <p:cNvSpPr txBox="1"/>
              <p:nvPr/>
            </p:nvSpPr>
            <p:spPr>
              <a:xfrm>
                <a:off x="2195736" y="2708920"/>
                <a:ext cx="2286000" cy="369332"/>
              </a:xfrm>
              <a:prstGeom prst="rect">
                <a:avLst/>
              </a:prstGeom>
              <a:noFill/>
            </p:spPr>
            <p:txBody>
              <a:bodyPr wrap="square">
                <a:spAutoFit/>
              </a:bodyPr>
              <a:lstStyle/>
              <a:p>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sz="1800" dirty="0">
                    <a:effectLst/>
                    <a:latin typeface="Calibri" panose="020F0502020204030204" pitchFamily="34" charset="0"/>
                    <a:ea typeface="宋体" panose="02010600030101010101" pitchFamily="2" charset="-122"/>
                    <a:cs typeface="Times New Roman" panose="02020603050405020304" pitchFamily="18" charset="0"/>
                  </a:rPr>
                  <a:t> = </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𝑖𝑑</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xmlns="">
          <p:sp>
            <p:nvSpPr>
              <p:cNvPr id="9" name="文本框 8">
                <a:extLst>
                  <a:ext uri="{FF2B5EF4-FFF2-40B4-BE49-F238E27FC236}">
                    <a16:creationId xmlns:a16="http://schemas.microsoft.com/office/drawing/2014/main" id="{903F469C-50B4-4F81-B2D3-5C759580EC4E}"/>
                  </a:ext>
                </a:extLst>
              </p:cNvPr>
              <p:cNvSpPr txBox="1">
                <a:spLocks noRot="1" noChangeAspect="1" noMove="1" noResize="1" noEditPoints="1" noAdjustHandles="1" noChangeArrowheads="1" noChangeShapeType="1" noTextEdit="1"/>
              </p:cNvSpPr>
              <p:nvPr/>
            </p:nvSpPr>
            <p:spPr>
              <a:xfrm>
                <a:off x="2195736" y="2708920"/>
                <a:ext cx="2286000" cy="369332"/>
              </a:xfrm>
              <a:prstGeom prst="rect">
                <a:avLst/>
              </a:prstGeom>
              <a:blipFill>
                <a:blip r:embed="rId4"/>
                <a:stretch>
                  <a:fillRect t="-8197" b="-2459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5B4DA96-ACD2-438E-A052-84982601CF46}"/>
              </a:ext>
            </a:extLst>
          </p:cNvPr>
          <p:cNvPicPr/>
          <p:nvPr/>
        </p:nvPicPr>
        <p:blipFill>
          <a:blip r:embed="rId5"/>
          <a:stretch>
            <a:fillRect/>
          </a:stretch>
        </p:blipFill>
        <p:spPr>
          <a:xfrm>
            <a:off x="3766959" y="3726324"/>
            <a:ext cx="2743954" cy="1574884"/>
          </a:xfrm>
          <a:prstGeom prst="rect">
            <a:avLst/>
          </a:prstGeom>
        </p:spPr>
      </p:pic>
      <p:pic>
        <p:nvPicPr>
          <p:cNvPr id="11" name="图片 10">
            <a:extLst>
              <a:ext uri="{FF2B5EF4-FFF2-40B4-BE49-F238E27FC236}">
                <a16:creationId xmlns:a16="http://schemas.microsoft.com/office/drawing/2014/main" id="{560BA60C-7345-48A5-86B8-ED3AA6551E2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2240" y="3726324"/>
            <a:ext cx="1574884" cy="1574884"/>
          </a:xfrm>
          <a:prstGeom prst="rect">
            <a:avLst/>
          </a:prstGeom>
          <a:noFill/>
          <a:ln>
            <a:noFill/>
          </a:ln>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974D707-7178-4F12-B512-F9A185CCE33D}"/>
                  </a:ext>
                </a:extLst>
              </p:cNvPr>
              <p:cNvSpPr txBox="1"/>
              <p:nvPr/>
            </p:nvSpPr>
            <p:spPr>
              <a:xfrm>
                <a:off x="4211960" y="5483770"/>
                <a:ext cx="18539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22</m:t>
                      </m:r>
                      <m:r>
                        <a:rPr lang="zh-CN" altLang="en-US" i="0">
                          <a:latin typeface="Cambria Math" panose="02040503050406030204" pitchFamily="18" charset="0"/>
                        </a:rPr>
                        <m:t>×10=220</m:t>
                      </m:r>
                    </m:oMath>
                  </m:oMathPara>
                </a14:m>
                <a:endParaRPr lang="zh-CN" altLang="en-US" dirty="0"/>
              </a:p>
            </p:txBody>
          </p:sp>
        </mc:Choice>
        <mc:Fallback xmlns="">
          <p:sp>
            <p:nvSpPr>
              <p:cNvPr id="13" name="文本框 12">
                <a:extLst>
                  <a:ext uri="{FF2B5EF4-FFF2-40B4-BE49-F238E27FC236}">
                    <a16:creationId xmlns:a16="http://schemas.microsoft.com/office/drawing/2014/main" id="{2974D707-7178-4F12-B512-F9A185CCE33D}"/>
                  </a:ext>
                </a:extLst>
              </p:cNvPr>
              <p:cNvSpPr txBox="1">
                <a:spLocks noRot="1" noChangeAspect="1" noMove="1" noResize="1" noEditPoints="1" noAdjustHandles="1" noChangeArrowheads="1" noChangeShapeType="1" noTextEdit="1"/>
              </p:cNvSpPr>
              <p:nvPr/>
            </p:nvSpPr>
            <p:spPr>
              <a:xfrm>
                <a:off x="4211960" y="5483770"/>
                <a:ext cx="185395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6637858-DF70-4148-AA0E-DEADCB00A048}"/>
                  </a:ext>
                </a:extLst>
              </p:cNvPr>
              <p:cNvSpPr txBox="1"/>
              <p:nvPr/>
            </p:nvSpPr>
            <p:spPr>
              <a:xfrm>
                <a:off x="6484694" y="5473740"/>
                <a:ext cx="20699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64</m:t>
                      </m:r>
                      <m:r>
                        <a:rPr lang="zh-CN" altLang="en-US" i="0">
                          <a:latin typeface="Cambria Math" panose="02040503050406030204" pitchFamily="18" charset="0"/>
                        </a:rPr>
                        <m:t>×64=4096</m:t>
                      </m:r>
                    </m:oMath>
                  </m:oMathPara>
                </a14:m>
                <a:endParaRPr lang="zh-CN" altLang="en-US" dirty="0"/>
              </a:p>
            </p:txBody>
          </p:sp>
        </mc:Choice>
        <mc:Fallback xmlns="">
          <p:sp>
            <p:nvSpPr>
              <p:cNvPr id="15" name="文本框 14">
                <a:extLst>
                  <a:ext uri="{FF2B5EF4-FFF2-40B4-BE49-F238E27FC236}">
                    <a16:creationId xmlns:a16="http://schemas.microsoft.com/office/drawing/2014/main" id="{E6637858-DF70-4148-AA0E-DEADCB00A048}"/>
                  </a:ext>
                </a:extLst>
              </p:cNvPr>
              <p:cNvSpPr txBox="1">
                <a:spLocks noRot="1" noChangeAspect="1" noMove="1" noResize="1" noEditPoints="1" noAdjustHandles="1" noChangeArrowheads="1" noChangeShapeType="1" noTextEdit="1"/>
              </p:cNvSpPr>
              <p:nvPr/>
            </p:nvSpPr>
            <p:spPr>
              <a:xfrm>
                <a:off x="6484694" y="5473740"/>
                <a:ext cx="2069976"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38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1+#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additive="base">
                                        <p:cTn id="6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3" grpId="0"/>
      <p:bldP spid="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CB0CF-D661-4CBA-8BDF-20AAD59C46FD}"/>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9C08AD84-3D1E-4BD4-9E61-7F1025E39F6E}"/>
              </a:ext>
            </a:extLst>
          </p:cNvPr>
          <p:cNvSpPr>
            <a:spLocks noGrp="1"/>
          </p:cNvSpPr>
          <p:nvPr>
            <p:ph idx="1"/>
          </p:nvPr>
        </p:nvSpPr>
        <p:spPr/>
        <p:txBody>
          <a:bodyPr/>
          <a:lstStyle/>
          <a:p>
            <a:r>
              <a:rPr lang="zh-CN" altLang="en-US" dirty="0"/>
              <a:t>线性代数基础</a:t>
            </a:r>
            <a:endParaRPr lang="en-US" altLang="zh-CN" dirty="0"/>
          </a:p>
          <a:p>
            <a:pPr lvl="1"/>
            <a:r>
              <a:rPr lang="zh-CN" altLang="en-US" dirty="0"/>
              <a:t>坐标变换及其矩阵表示</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zh-CN" altLang="en-US" dirty="0"/>
              <a:t>拉伸变换</a:t>
            </a:r>
            <a:endParaRPr lang="en-US" altLang="zh-CN" dirty="0"/>
          </a:p>
          <a:p>
            <a:pPr lvl="1"/>
            <a:endParaRPr lang="zh-CN" altLang="en-US" dirty="0"/>
          </a:p>
        </p:txBody>
      </p:sp>
      <p:graphicFrame>
        <p:nvGraphicFramePr>
          <p:cNvPr id="5" name="对象 4">
            <a:extLst>
              <a:ext uri="{FF2B5EF4-FFF2-40B4-BE49-F238E27FC236}">
                <a16:creationId xmlns:a16="http://schemas.microsoft.com/office/drawing/2014/main" id="{04F3BEE4-58E6-41FC-B7A7-DDB104DF6CF4}"/>
              </a:ext>
            </a:extLst>
          </p:cNvPr>
          <p:cNvGraphicFramePr>
            <a:graphicFrameLocks noChangeAspect="1"/>
          </p:cNvGraphicFramePr>
          <p:nvPr>
            <p:extLst>
              <p:ext uri="{D42A27DB-BD31-4B8C-83A1-F6EECF244321}">
                <p14:modId xmlns:p14="http://schemas.microsoft.com/office/powerpoint/2010/main" val="1898740233"/>
              </p:ext>
            </p:extLst>
          </p:nvPr>
        </p:nvGraphicFramePr>
        <p:xfrm>
          <a:off x="3594071" y="2708920"/>
          <a:ext cx="5010377" cy="2016224"/>
        </p:xfrm>
        <a:graphic>
          <a:graphicData uri="http://schemas.openxmlformats.org/presentationml/2006/ole">
            <mc:AlternateContent xmlns:mc="http://schemas.openxmlformats.org/markup-compatibility/2006">
              <mc:Choice xmlns:v="urn:schemas-microsoft-com:vml" Requires="v">
                <p:oleObj spid="_x0000_s9222" name="Visio" r:id="rId3" imgW="6544699" imgH="2632225" progId="Visio.Drawing.11">
                  <p:embed/>
                </p:oleObj>
              </mc:Choice>
              <mc:Fallback>
                <p:oleObj name="Visio" r:id="rId3" imgW="6544699" imgH="263222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071" y="2708920"/>
                        <a:ext cx="5010377" cy="201622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7555637-C2B9-46FC-AD9A-4B85C86E26C8}"/>
                  </a:ext>
                </a:extLst>
              </p:cNvPr>
              <p:cNvSpPr txBox="1"/>
              <p:nvPr/>
            </p:nvSpPr>
            <p:spPr>
              <a:xfrm>
                <a:off x="2483768" y="4941168"/>
                <a:ext cx="5184576" cy="616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𝒛</m:t>
                      </m:r>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2</m:t>
                                    </m:r>
                                  </m:sub>
                                </m:sSub>
                              </m:e>
                            </m:mr>
                          </m:m>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𝜆</m:t>
                                    </m:r>
                                  </m:e>
                                  <m:sub>
                                    <m:r>
                                      <a:rPr lang="zh-CN" altLang="en-US" b="0" i="0">
                                        <a:latin typeface="Cambria Math" panose="02040503050406030204" pitchFamily="18" charset="0"/>
                                      </a:rPr>
                                      <m:t>1</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𝜆</m:t>
                                    </m:r>
                                  </m:e>
                                  <m:sub>
                                    <m:r>
                                      <a:rPr lang="zh-CN" altLang="en-US" b="0" i="0">
                                        <a:latin typeface="Cambria Math" panose="02040503050406030204" pitchFamily="18" charset="0"/>
                                      </a:rPr>
                                      <m:t>2</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m:t>
                                    </m:r>
                                  </m:sub>
                                </m:sSub>
                              </m:e>
                            </m:mr>
                          </m:m>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2"/>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𝜆</m:t>
                                    </m:r>
                                  </m:e>
                                  <m:sub>
                                    <m:r>
                                      <a:rPr lang="zh-CN" altLang="en-US" b="0" i="0">
                                        <a:latin typeface="Cambria Math" panose="02040503050406030204" pitchFamily="18" charset="0"/>
                                      </a:rPr>
                                      <m:t>1</m:t>
                                    </m:r>
                                  </m:sub>
                                </m:sSub>
                              </m:e>
                              <m:e>
                                <m:r>
                                  <a:rPr lang="zh-CN" altLang="en-US" b="0" i="0">
                                    <a:latin typeface="Cambria Math" panose="02040503050406030204" pitchFamily="18" charset="0"/>
                                  </a:rPr>
                                  <m:t>0</m:t>
                                </m:r>
                              </m:e>
                            </m:mr>
                            <m:mr>
                              <m:e>
                                <m:r>
                                  <a:rPr lang="zh-CN" altLang="en-US" b="0" i="0">
                                    <a:latin typeface="Cambria Math" panose="02040503050406030204" pitchFamily="18" charset="0"/>
                                  </a:rPr>
                                  <m:t>0</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𝜆</m:t>
                                    </m:r>
                                  </m:e>
                                  <m:sub>
                                    <m:r>
                                      <a:rPr lang="zh-CN" altLang="en-US" b="0" i="0">
                                        <a:latin typeface="Cambria Math" panose="02040503050406030204" pitchFamily="18" charset="0"/>
                                      </a:rPr>
                                      <m:t>2</m:t>
                                    </m:r>
                                  </m:sub>
                                </m:sSub>
                              </m:e>
                            </m:mr>
                          </m:m>
                        </m:e>
                      </m:d>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m:t>
                                    </m:r>
                                  </m:sub>
                                </m:sSub>
                              </m:e>
                            </m:mr>
                          </m:m>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2"/>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𝜆</m:t>
                                    </m:r>
                                  </m:e>
                                  <m:sub>
                                    <m:r>
                                      <a:rPr lang="zh-CN" altLang="en-US" b="0" i="0">
                                        <a:latin typeface="Cambria Math" panose="02040503050406030204" pitchFamily="18" charset="0"/>
                                      </a:rPr>
                                      <m:t>1</m:t>
                                    </m:r>
                                  </m:sub>
                                </m:sSub>
                              </m:e>
                              <m:e>
                                <m:r>
                                  <a:rPr lang="zh-CN" altLang="en-US" b="0" i="0">
                                    <a:latin typeface="Cambria Math" panose="02040503050406030204" pitchFamily="18" charset="0"/>
                                  </a:rPr>
                                  <m:t>0</m:t>
                                </m:r>
                              </m:e>
                            </m:mr>
                            <m:mr>
                              <m:e>
                                <m:r>
                                  <a:rPr lang="zh-CN" altLang="en-US" b="0" i="0">
                                    <a:latin typeface="Cambria Math" panose="02040503050406030204" pitchFamily="18" charset="0"/>
                                  </a:rPr>
                                  <m:t>0</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𝜆</m:t>
                                    </m:r>
                                  </m:e>
                                  <m:sub>
                                    <m:r>
                                      <a:rPr lang="zh-CN" altLang="en-US" b="0" i="0">
                                        <a:latin typeface="Cambria Math" panose="02040503050406030204" pitchFamily="18" charset="0"/>
                                      </a:rPr>
                                      <m:t>2</m:t>
                                    </m:r>
                                  </m:sub>
                                </m:sSub>
                              </m:e>
                            </m:mr>
                          </m:m>
                        </m:e>
                      </m:d>
                      <m:r>
                        <a:rPr lang="zh-CN" altLang="en-US" b="1" i="1">
                          <a:latin typeface="Cambria Math" panose="02040503050406030204" pitchFamily="18" charset="0"/>
                        </a:rPr>
                        <m:t>𝒙</m:t>
                      </m:r>
                      <m:r>
                        <a:rPr lang="zh-CN" altLang="en-US" b="0" i="0">
                          <a:latin typeface="Cambria Math" panose="02040503050406030204" pitchFamily="18" charset="0"/>
                        </a:rPr>
                        <m:t> .</m:t>
                      </m:r>
                    </m:oMath>
                  </m:oMathPara>
                </a14:m>
                <a:endParaRPr lang="zh-CN" altLang="en-US" dirty="0"/>
              </a:p>
            </p:txBody>
          </p:sp>
        </mc:Choice>
        <mc:Fallback xmlns="">
          <p:sp>
            <p:nvSpPr>
              <p:cNvPr id="7" name="文本框 6">
                <a:extLst>
                  <a:ext uri="{FF2B5EF4-FFF2-40B4-BE49-F238E27FC236}">
                    <a16:creationId xmlns:a16="http://schemas.microsoft.com/office/drawing/2014/main" id="{97555637-C2B9-46FC-AD9A-4B85C86E26C8}"/>
                  </a:ext>
                </a:extLst>
              </p:cNvPr>
              <p:cNvSpPr txBox="1">
                <a:spLocks noRot="1" noChangeAspect="1" noMove="1" noResize="1" noEditPoints="1" noAdjustHandles="1" noChangeArrowheads="1" noChangeShapeType="1" noTextEdit="1"/>
              </p:cNvSpPr>
              <p:nvPr/>
            </p:nvSpPr>
            <p:spPr>
              <a:xfrm>
                <a:off x="2483768" y="4941168"/>
                <a:ext cx="5184576" cy="6165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1B2DEB2-E82F-46BA-86A7-BE572BADCBD4}"/>
                  </a:ext>
                </a:extLst>
              </p:cNvPr>
              <p:cNvSpPr txBox="1"/>
              <p:nvPr/>
            </p:nvSpPr>
            <p:spPr>
              <a:xfrm>
                <a:off x="2981003" y="5563377"/>
                <a:ext cx="4255293" cy="618246"/>
              </a:xfrm>
              <a:prstGeom prst="rect">
                <a:avLst/>
              </a:prstGeom>
              <a:solidFill>
                <a:schemeClr val="bg1">
                  <a:lumMod val="95000"/>
                </a:schemeClr>
              </a:solidFill>
              <a:ln>
                <a:solidFill>
                  <a:schemeClr val="accent1"/>
                </a:solidFill>
              </a:ln>
            </p:spPr>
            <p:txBody>
              <a:bodyPr wrap="square">
                <a:spAutoFit/>
              </a:bodyPr>
              <a:lstStyle/>
              <a:p>
                <a:pPr algn="ct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记：</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m>
                          <m:mPr>
                            <m:mcs>
                              <m:mc>
                                <m:mcPr>
                                  <m:count m:val="2"/>
                                  <m:mcJc m:val="center"/>
                                </m:mcPr>
                              </m:mc>
                            </m:mcs>
                            <m:ctrlPr>
                              <a:rPr lang="zh-CN" altLang="zh-CN" i="1">
                                <a:effectLst/>
                                <a:latin typeface="Cambria Math" panose="02040503050406030204" pitchFamily="18" charset="0"/>
                                <a:ea typeface="Cambria Math" panose="02040503050406030204" pitchFamily="18" charset="0"/>
                              </a:rPr>
                            </m:ctrlPr>
                          </m:mPr>
                          <m:m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e>
                          </m:mr>
                          <m:m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e>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1</m:t>
                                  </m:r>
                                </m:sub>
                              </m:sSub>
                            </m:e>
                          </m:mr>
                        </m:m>
                      </m:e>
                    </m:d>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，则：</a:t>
                </a:r>
                <a14:m>
                  <m:oMath xmlns:m="http://schemas.openxmlformats.org/officeDocument/2006/math">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oMath>
                </a14:m>
                <a:endParaRPr lang="zh-CN" altLang="en-US" dirty="0"/>
              </a:p>
            </p:txBody>
          </p:sp>
        </mc:Choice>
        <mc:Fallback xmlns="">
          <p:sp>
            <p:nvSpPr>
              <p:cNvPr id="9" name="文本框 8">
                <a:extLst>
                  <a:ext uri="{FF2B5EF4-FFF2-40B4-BE49-F238E27FC236}">
                    <a16:creationId xmlns:a16="http://schemas.microsoft.com/office/drawing/2014/main" id="{51B2DEB2-E82F-46BA-86A7-BE572BADCBD4}"/>
                  </a:ext>
                </a:extLst>
              </p:cNvPr>
              <p:cNvSpPr txBox="1">
                <a:spLocks noRot="1" noChangeAspect="1" noMove="1" noResize="1" noEditPoints="1" noAdjustHandles="1" noChangeArrowheads="1" noChangeShapeType="1" noTextEdit="1"/>
              </p:cNvSpPr>
              <p:nvPr/>
            </p:nvSpPr>
            <p:spPr>
              <a:xfrm>
                <a:off x="2981003" y="5563377"/>
                <a:ext cx="4255293" cy="618246"/>
              </a:xfrm>
              <a:prstGeom prst="rect">
                <a:avLst/>
              </a:prstGeom>
              <a:blipFill>
                <a:blip r:embed="rId6"/>
                <a:stretch>
                  <a:fillRect/>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6230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CB0CF-D661-4CBA-8BDF-20AAD59C46FD}"/>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9C08AD84-3D1E-4BD4-9E61-7F1025E39F6E}"/>
              </a:ext>
            </a:extLst>
          </p:cNvPr>
          <p:cNvSpPr>
            <a:spLocks noGrp="1"/>
          </p:cNvSpPr>
          <p:nvPr>
            <p:ph idx="1"/>
          </p:nvPr>
        </p:nvSpPr>
        <p:spPr/>
        <p:txBody>
          <a:bodyPr/>
          <a:lstStyle/>
          <a:p>
            <a:r>
              <a:rPr lang="zh-CN" altLang="en-US" dirty="0"/>
              <a:t>线性代数基础</a:t>
            </a:r>
            <a:endParaRPr lang="en-US" altLang="zh-CN" dirty="0"/>
          </a:p>
          <a:p>
            <a:pPr lvl="1"/>
            <a:r>
              <a:rPr lang="zh-CN" altLang="en-US" dirty="0"/>
              <a:t>坐标变换及其矩阵表示</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zh-CN" altLang="en-US" dirty="0"/>
              <a:t>旋转变换（投影变换）</a:t>
            </a:r>
            <a:endParaRPr lang="en-US" altLang="zh-CN" dirty="0"/>
          </a:p>
          <a:p>
            <a:pPr lvl="1"/>
            <a:endParaRPr lang="zh-CN" altLang="en-US" dirty="0"/>
          </a:p>
        </p:txBody>
      </p:sp>
      <p:graphicFrame>
        <p:nvGraphicFramePr>
          <p:cNvPr id="5" name="对象 4">
            <a:extLst>
              <a:ext uri="{FF2B5EF4-FFF2-40B4-BE49-F238E27FC236}">
                <a16:creationId xmlns:a16="http://schemas.microsoft.com/office/drawing/2014/main" id="{04F3BEE4-58E6-41FC-B7A7-DDB104DF6CF4}"/>
              </a:ext>
            </a:extLst>
          </p:cNvPr>
          <p:cNvGraphicFramePr>
            <a:graphicFrameLocks noChangeAspect="1"/>
          </p:cNvGraphicFramePr>
          <p:nvPr>
            <p:extLst>
              <p:ext uri="{D42A27DB-BD31-4B8C-83A1-F6EECF244321}">
                <p14:modId xmlns:p14="http://schemas.microsoft.com/office/powerpoint/2010/main" val="863266503"/>
              </p:ext>
            </p:extLst>
          </p:nvPr>
        </p:nvGraphicFramePr>
        <p:xfrm>
          <a:off x="3594071" y="2636912"/>
          <a:ext cx="5010377" cy="2016224"/>
        </p:xfrm>
        <a:graphic>
          <a:graphicData uri="http://schemas.openxmlformats.org/presentationml/2006/ole">
            <mc:AlternateContent xmlns:mc="http://schemas.openxmlformats.org/markup-compatibility/2006">
              <mc:Choice xmlns:v="urn:schemas-microsoft-com:vml" Requires="v">
                <p:oleObj spid="_x0000_s10246" name="Visio" r:id="rId3" imgW="6544699" imgH="2632225" progId="Visio.Drawing.11">
                  <p:embed/>
                </p:oleObj>
              </mc:Choice>
              <mc:Fallback>
                <p:oleObj name="Visio" r:id="rId3" imgW="6544699" imgH="2632225" progId="Visio.Drawing.11">
                  <p:embed/>
                  <p:pic>
                    <p:nvPicPr>
                      <p:cNvPr id="5" name="对象 4">
                        <a:extLst>
                          <a:ext uri="{FF2B5EF4-FFF2-40B4-BE49-F238E27FC236}">
                            <a16:creationId xmlns:a16="http://schemas.microsoft.com/office/drawing/2014/main" id="{04F3BEE4-58E6-41FC-B7A7-DDB104DF6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071" y="2636912"/>
                        <a:ext cx="5010377" cy="201622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8E3882B-089E-4A17-ABFD-7416B01FEB17}"/>
                  </a:ext>
                </a:extLst>
              </p:cNvPr>
              <p:cNvSpPr txBox="1"/>
              <p:nvPr/>
            </p:nvSpPr>
            <p:spPr>
              <a:xfrm>
                <a:off x="590872" y="4963683"/>
                <a:ext cx="8229600" cy="5535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836967"/>
                              </a:solidFill>
                              <a:latin typeface="Cambria Math" panose="02040503050406030204" pitchFamily="18" charset="0"/>
                            </a:rPr>
                          </m:ctrlPr>
                        </m:sSubPr>
                        <m:e>
                          <m:r>
                            <a:rPr lang="zh-CN" altLang="en-US" b="1" i="1">
                              <a:latin typeface="Cambria Math" panose="02040503050406030204" pitchFamily="18" charset="0"/>
                            </a:rPr>
                            <m:t>𝒖</m:t>
                          </m:r>
                        </m:e>
                        <m:sub>
                          <m:r>
                            <a:rPr lang="zh-CN" altLang="en-US" b="0" i="0">
                              <a:latin typeface="Cambria Math" panose="02040503050406030204" pitchFamily="18" charset="0"/>
                            </a:rPr>
                            <m:t>1</m:t>
                          </m:r>
                        </m:sub>
                      </m:sSub>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11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12</m:t>
                                    </m:r>
                                  </m:sub>
                                </m:sSub>
                              </m:e>
                            </m:mr>
                          </m:m>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𝒖</m:t>
                          </m:r>
                        </m:e>
                        <m:sub>
                          <m:r>
                            <a:rPr lang="zh-CN" altLang="en-US" b="0" i="0">
                              <a:latin typeface="Cambria Math" panose="02040503050406030204" pitchFamily="18" charset="0"/>
                            </a:rPr>
                            <m:t>2</m:t>
                          </m:r>
                        </m:sub>
                      </m:sSub>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21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22</m:t>
                                    </m:r>
                                  </m:sub>
                                </m:sSub>
                              </m:e>
                            </m:mr>
                          </m:m>
                        </m:e>
                      </m:d>
                      <m:r>
                        <a:rPr lang="zh-CN" altLang="en-US" b="0" i="0">
                          <a:latin typeface="Cambria Math" panose="02040503050406030204" pitchFamily="18" charset="0"/>
                        </a:rPr>
                        <m:t>，或写成</m:t>
                      </m:r>
                      <m:r>
                        <a:rPr lang="zh-CN" altLang="en-US" b="0" i="0">
                          <a:latin typeface="Cambria Math" panose="02040503050406030204" pitchFamily="18" charset="0"/>
                        </a:rPr>
                        <m:t> </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𝒖</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11</m:t>
                          </m:r>
                        </m:sub>
                      </m:sSub>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𝒆</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12</m:t>
                          </m:r>
                        </m:sub>
                      </m:sSub>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𝒆</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𝒖</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21</m:t>
                          </m:r>
                        </m:sub>
                      </m:sSub>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𝒆</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22</m:t>
                          </m:r>
                        </m:sub>
                      </m:sSub>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𝒆</m:t>
                          </m:r>
                        </m:e>
                        <m:sub>
                          <m:r>
                            <a:rPr lang="zh-CN" altLang="en-US" b="0" i="0">
                              <a:latin typeface="Cambria Math" panose="02040503050406030204" pitchFamily="18" charset="0"/>
                            </a:rPr>
                            <m:t>2</m:t>
                          </m:r>
                        </m:sub>
                      </m:sSub>
                      <m:r>
                        <a:rPr lang="zh-CN" altLang="en-US" b="0" i="0">
                          <a:latin typeface="Cambria Math" panose="02040503050406030204" pitchFamily="18" charset="0"/>
                        </a:rPr>
                        <m:t> .</m:t>
                      </m:r>
                    </m:oMath>
                  </m:oMathPara>
                </a14:m>
                <a:endParaRPr lang="zh-CN" altLang="en-US" dirty="0"/>
              </a:p>
            </p:txBody>
          </p:sp>
        </mc:Choice>
        <mc:Fallback xmlns="">
          <p:sp>
            <p:nvSpPr>
              <p:cNvPr id="8" name="文本框 7">
                <a:extLst>
                  <a:ext uri="{FF2B5EF4-FFF2-40B4-BE49-F238E27FC236}">
                    <a16:creationId xmlns:a16="http://schemas.microsoft.com/office/drawing/2014/main" id="{A8E3882B-089E-4A17-ABFD-7416B01FEB17}"/>
                  </a:ext>
                </a:extLst>
              </p:cNvPr>
              <p:cNvSpPr txBox="1">
                <a:spLocks noRot="1" noChangeAspect="1" noMove="1" noResize="1" noEditPoints="1" noAdjustHandles="1" noChangeArrowheads="1" noChangeShapeType="1" noTextEdit="1"/>
              </p:cNvSpPr>
              <p:nvPr/>
            </p:nvSpPr>
            <p:spPr>
              <a:xfrm>
                <a:off x="590872" y="4963683"/>
                <a:ext cx="8229600" cy="5535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B886C7B-8C11-49F4-A447-1FF44693DAD0}"/>
                  </a:ext>
                </a:extLst>
              </p:cNvPr>
              <p:cNvSpPr txBox="1"/>
              <p:nvPr/>
            </p:nvSpPr>
            <p:spPr>
              <a:xfrm>
                <a:off x="562786" y="5530749"/>
                <a:ext cx="5670376"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𝒛</m:t>
                      </m:r>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2</m:t>
                                    </m:r>
                                  </m:sub>
                                </m:sSub>
                              </m:e>
                            </m:mr>
                          </m:m>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2"/>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11</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12</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21</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𝑢</m:t>
                                    </m:r>
                                  </m:e>
                                  <m:sub>
                                    <m:r>
                                      <a:rPr lang="zh-CN" altLang="en-US" b="0" i="0">
                                        <a:latin typeface="Cambria Math" panose="02040503050406030204" pitchFamily="18" charset="0"/>
                                      </a:rPr>
                                      <m:t>22</m:t>
                                    </m:r>
                                  </m:sub>
                                </m:sSub>
                              </m:e>
                            </m:mr>
                          </m:m>
                        </m:e>
                      </m:d>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m:t>
                                    </m:r>
                                  </m:sub>
                                </m:sSub>
                              </m:e>
                            </m:mr>
                          </m:m>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𝒖</m:t>
                                    </m:r>
                                  </m:e>
                                  <m:sub>
                                    <m:r>
                                      <a:rPr lang="zh-CN" altLang="en-US" b="0" i="0">
                                        <a:latin typeface="Cambria Math" panose="02040503050406030204" pitchFamily="18" charset="0"/>
                                      </a:rPr>
                                      <m:t>1</m:t>
                                    </m:r>
                                  </m:sub>
                                  <m:sup>
                                    <m:r>
                                      <a:rPr lang="zh-CN" altLang="en-US" b="0" i="1">
                                        <a:latin typeface="Cambria Math" panose="02040503050406030204" pitchFamily="18" charset="0"/>
                                      </a:rPr>
                                      <m:t>𝑇</m:t>
                                    </m:r>
                                  </m:sup>
                                </m:sSubSup>
                              </m:e>
                            </m:m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𝒖</m:t>
                                    </m:r>
                                  </m:e>
                                  <m:sub>
                                    <m:r>
                                      <a:rPr lang="en-US" altLang="zh-CN" b="0" i="0" smtClean="0">
                                        <a:latin typeface="Cambria Math" panose="02040503050406030204" pitchFamily="18" charset="0"/>
                                      </a:rPr>
                                      <m:t>2</m:t>
                                    </m:r>
                                  </m:sub>
                                  <m:sup>
                                    <m:r>
                                      <a:rPr lang="zh-CN" altLang="en-US" b="0" i="1">
                                        <a:latin typeface="Cambria Math" panose="02040503050406030204" pitchFamily="18" charset="0"/>
                                      </a:rPr>
                                      <m:t>𝑇</m:t>
                                    </m:r>
                                  </m:sup>
                                </m:sSubSup>
                              </m:e>
                            </m:mr>
                          </m:m>
                        </m:e>
                      </m:d>
                      <m:r>
                        <a:rPr lang="zh-CN" altLang="en-US" b="1" i="1">
                          <a:latin typeface="Cambria Math" panose="02040503050406030204" pitchFamily="18" charset="0"/>
                        </a:rPr>
                        <m:t>𝒙</m:t>
                      </m:r>
                      <m:r>
                        <a:rPr lang="zh-CN" altLang="en-US" b="0" i="0">
                          <a:latin typeface="Cambria Math" panose="02040503050406030204" pitchFamily="18" charset="0"/>
                        </a:rPr>
                        <m:t> .  </m:t>
                      </m:r>
                      <m:r>
                        <a:rPr lang="zh-CN" altLang="en-US" b="0" i="0">
                          <a:latin typeface="Cambria Math" panose="02040503050406030204" pitchFamily="18" charset="0"/>
                        </a:rPr>
                        <m:t>（</m:t>
                      </m:r>
                      <m:r>
                        <a:rPr lang="zh-CN" altLang="en-US" b="0" i="0">
                          <a:latin typeface="Cambria Math" panose="02040503050406030204" pitchFamily="18" charset="0"/>
                        </a:rPr>
                        <m:t>3−59</m:t>
                      </m:r>
                      <m:r>
                        <a:rPr lang="zh-CN" altLang="en-US" b="0" i="0">
                          <a:latin typeface="Cambria Math" panose="02040503050406030204" pitchFamily="18" charset="0"/>
                        </a:rPr>
                        <m:t>）</m:t>
                      </m:r>
                    </m:oMath>
                  </m:oMathPara>
                </a14:m>
                <a:endParaRPr lang="zh-CN" altLang="en-US" dirty="0"/>
              </a:p>
            </p:txBody>
          </p:sp>
        </mc:Choice>
        <mc:Fallback xmlns="">
          <p:sp>
            <p:nvSpPr>
              <p:cNvPr id="10" name="文本框 9">
                <a:extLst>
                  <a:ext uri="{FF2B5EF4-FFF2-40B4-BE49-F238E27FC236}">
                    <a16:creationId xmlns:a16="http://schemas.microsoft.com/office/drawing/2014/main" id="{9B886C7B-8C11-49F4-A447-1FF44693DAD0}"/>
                  </a:ext>
                </a:extLst>
              </p:cNvPr>
              <p:cNvSpPr txBox="1">
                <a:spLocks noRot="1" noChangeAspect="1" noMove="1" noResize="1" noEditPoints="1" noAdjustHandles="1" noChangeArrowheads="1" noChangeShapeType="1" noTextEdit="1"/>
              </p:cNvSpPr>
              <p:nvPr/>
            </p:nvSpPr>
            <p:spPr>
              <a:xfrm>
                <a:off x="562786" y="5530749"/>
                <a:ext cx="5670376" cy="71468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D960DEA-B105-43E4-A7DA-25EE66F28ACC}"/>
                  </a:ext>
                </a:extLst>
              </p:cNvPr>
              <p:cNvSpPr txBox="1"/>
              <p:nvPr/>
            </p:nvSpPr>
            <p:spPr>
              <a:xfrm>
                <a:off x="5884933" y="5530748"/>
                <a:ext cx="3150096" cy="714683"/>
              </a:xfrm>
              <a:prstGeom prst="rect">
                <a:avLst/>
              </a:prstGeom>
              <a:solidFill>
                <a:schemeClr val="bg1">
                  <a:lumMod val="95000"/>
                </a:schemeClr>
              </a:solidFill>
              <a:ln>
                <a:solidFill>
                  <a:schemeClr val="accent1"/>
                </a:solidFill>
              </a:ln>
            </p:spPr>
            <p:txBody>
              <a:bodyPr wrap="square">
                <a:spAutoFit/>
              </a:bodyPr>
              <a:lstStyle/>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记：</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𝑈</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m>
                          <m:mPr>
                            <m:mcs>
                              <m:mc>
                                <m:mcPr>
                                  <m:count m:val="1"/>
                                  <m:mcJc m:val="center"/>
                                </m:mcPr>
                              </m:mc>
                            </m:mcs>
                            <m:ctrlPr>
                              <a:rPr lang="zh-CN" altLang="zh-CN" i="1">
                                <a:effectLst/>
                                <a:latin typeface="Cambria Math" panose="02040503050406030204" pitchFamily="18" charset="0"/>
                                <a:ea typeface="Cambria Math" panose="02040503050406030204" pitchFamily="18" charset="0"/>
                              </a:rPr>
                            </m:ctrlPr>
                          </m:mPr>
                          <m:m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𝒖</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sSubSup>
                            </m:e>
                          </m:mr>
                          <m:m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𝒖</m:t>
                                  </m:r>
                                </m:e>
                                <m:sub>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2</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sSubSup>
                            </m:e>
                          </m:mr>
                        </m:m>
                      </m:e>
                    </m:d>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，则：</a:t>
                </a:r>
                <a14:m>
                  <m:oMath xmlns:m="http://schemas.openxmlformats.org/officeDocument/2006/math">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𝒛</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𝑈</m:t>
                    </m:r>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oMath>
                </a14:m>
                <a:endParaRPr lang="zh-CN" altLang="en-US" dirty="0"/>
              </a:p>
            </p:txBody>
          </p:sp>
        </mc:Choice>
        <mc:Fallback xmlns="">
          <p:sp>
            <p:nvSpPr>
              <p:cNvPr id="12" name="文本框 11">
                <a:extLst>
                  <a:ext uri="{FF2B5EF4-FFF2-40B4-BE49-F238E27FC236}">
                    <a16:creationId xmlns:a16="http://schemas.microsoft.com/office/drawing/2014/main" id="{FD960DEA-B105-43E4-A7DA-25EE66F28ACC}"/>
                  </a:ext>
                </a:extLst>
              </p:cNvPr>
              <p:cNvSpPr txBox="1">
                <a:spLocks noRot="1" noChangeAspect="1" noMove="1" noResize="1" noEditPoints="1" noAdjustHandles="1" noChangeArrowheads="1" noChangeShapeType="1" noTextEdit="1"/>
              </p:cNvSpPr>
              <p:nvPr/>
            </p:nvSpPr>
            <p:spPr>
              <a:xfrm>
                <a:off x="5884933" y="5530748"/>
                <a:ext cx="3150096" cy="714683"/>
              </a:xfrm>
              <a:prstGeom prst="rect">
                <a:avLst/>
              </a:prstGeom>
              <a:blipFill>
                <a:blip r:embed="rId7"/>
                <a:stretch>
                  <a:fillRect l="-1349"/>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26364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CB0CF-D661-4CBA-8BDF-20AAD59C46FD}"/>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9C08AD84-3D1E-4BD4-9E61-7F1025E39F6E}"/>
              </a:ext>
            </a:extLst>
          </p:cNvPr>
          <p:cNvSpPr>
            <a:spLocks noGrp="1"/>
          </p:cNvSpPr>
          <p:nvPr>
            <p:ph idx="1"/>
          </p:nvPr>
        </p:nvSpPr>
        <p:spPr/>
        <p:txBody>
          <a:bodyPr/>
          <a:lstStyle/>
          <a:p>
            <a:r>
              <a:rPr lang="zh-CN" altLang="en-US" dirty="0"/>
              <a:t>线性代数基础</a:t>
            </a:r>
            <a:endParaRPr lang="en-US" altLang="zh-CN" dirty="0"/>
          </a:p>
          <a:p>
            <a:pPr lvl="1"/>
            <a:r>
              <a:rPr lang="zh-CN" altLang="en-US" dirty="0"/>
              <a:t>坐标变换及其矩阵表示</a:t>
            </a:r>
            <a:endParaRPr lang="en-US" altLang="zh-CN" dirty="0"/>
          </a:p>
          <a:p>
            <a:pPr lvl="2"/>
            <a:endParaRPr lang="en-US" altLang="zh-CN" dirty="0"/>
          </a:p>
          <a:p>
            <a:pPr lvl="2"/>
            <a:r>
              <a:rPr lang="zh-CN" altLang="en-US" dirty="0"/>
              <a:t>坐标变换</a:t>
            </a:r>
            <a:endParaRPr lang="en-US" altLang="zh-CN" dirty="0"/>
          </a:p>
          <a:p>
            <a:pPr lvl="2"/>
            <a:r>
              <a:rPr lang="zh-CN" altLang="en-US" dirty="0"/>
              <a:t>转移矩阵</a:t>
            </a:r>
            <a:endParaRPr lang="en-US" altLang="zh-CN" dirty="0"/>
          </a:p>
          <a:p>
            <a:pPr lvl="2"/>
            <a:r>
              <a:rPr lang="zh-CN" altLang="en-US" dirty="0"/>
              <a:t>正交矩阵</a:t>
            </a:r>
            <a:endParaRPr lang="en-US" altLang="zh-CN" dirty="0"/>
          </a:p>
          <a:p>
            <a:pPr lvl="1"/>
            <a:endParaRPr lang="zh-CN" altLang="en-US" dirty="0"/>
          </a:p>
        </p:txBody>
      </p:sp>
      <p:graphicFrame>
        <p:nvGraphicFramePr>
          <p:cNvPr id="5" name="对象 4">
            <a:extLst>
              <a:ext uri="{FF2B5EF4-FFF2-40B4-BE49-F238E27FC236}">
                <a16:creationId xmlns:a16="http://schemas.microsoft.com/office/drawing/2014/main" id="{04F3BEE4-58E6-41FC-B7A7-DDB104DF6CF4}"/>
              </a:ext>
            </a:extLst>
          </p:cNvPr>
          <p:cNvGraphicFramePr>
            <a:graphicFrameLocks noChangeAspect="1"/>
          </p:cNvGraphicFramePr>
          <p:nvPr/>
        </p:nvGraphicFramePr>
        <p:xfrm>
          <a:off x="3594071" y="2708920"/>
          <a:ext cx="5010377" cy="2016224"/>
        </p:xfrm>
        <a:graphic>
          <a:graphicData uri="http://schemas.openxmlformats.org/presentationml/2006/ole">
            <mc:AlternateContent xmlns:mc="http://schemas.openxmlformats.org/markup-compatibility/2006">
              <mc:Choice xmlns:v="urn:schemas-microsoft-com:vml" Requires="v">
                <p:oleObj spid="_x0000_s11270" name="Visio" r:id="rId3" imgW="6544699" imgH="2632225" progId="Visio.Drawing.11">
                  <p:embed/>
                </p:oleObj>
              </mc:Choice>
              <mc:Fallback>
                <p:oleObj name="Visio" r:id="rId3" imgW="6544699" imgH="2632225" progId="Visio.Drawing.11">
                  <p:embed/>
                  <p:pic>
                    <p:nvPicPr>
                      <p:cNvPr id="5" name="对象 4">
                        <a:extLst>
                          <a:ext uri="{FF2B5EF4-FFF2-40B4-BE49-F238E27FC236}">
                            <a16:creationId xmlns:a16="http://schemas.microsoft.com/office/drawing/2014/main" id="{04F3BEE4-58E6-41FC-B7A7-DDB104DF6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071" y="2708920"/>
                        <a:ext cx="5010377" cy="201622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2DB3AB4-B888-463F-9807-DD5E52A438E1}"/>
                  </a:ext>
                </a:extLst>
              </p:cNvPr>
              <p:cNvSpPr txBox="1"/>
              <p:nvPr/>
            </p:nvSpPr>
            <p:spPr>
              <a:xfrm>
                <a:off x="827584" y="4907706"/>
                <a:ext cx="7931224" cy="400110"/>
              </a:xfrm>
              <a:prstGeom prst="rect">
                <a:avLst/>
              </a:prstGeom>
              <a:noFill/>
            </p:spPr>
            <p:txBody>
              <a:bodyPr wrap="square">
                <a:spAutoFit/>
              </a:bodyPr>
              <a:lstStyle/>
              <a:p>
                <a:pPr algn="ctr"/>
                <a14:m>
                  <m:oMath xmlns:m="http://schemas.openxmlformats.org/officeDocument/2006/math">
                    <m: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t>𝑑</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维特征空间从基</a:t>
                </a:r>
                <a14:m>
                  <m:oMath xmlns:m="http://schemas.openxmlformats.org/officeDocument/2006/math">
                    <m:d>
                      <m:dPr>
                        <m:begChr m:val="{"/>
                        <m:endChr m:val="}"/>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𝒆</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𝒆</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𝒆</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𝑑</m:t>
                            </m:r>
                          </m:sub>
                        </m:sSub>
                      </m:e>
                    </m:d>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到另一组基</a:t>
                </a:r>
                <a14:m>
                  <m:oMath xmlns:m="http://schemas.openxmlformats.org/officeDocument/2006/math">
                    <m:d>
                      <m:dPr>
                        <m:begChr m:val="{"/>
                        <m:endChr m:val="}"/>
                        <m:ctrlPr>
                          <a:rPr lang="zh-CN" altLang="zh-CN" sz="2000" i="1">
                            <a:effectLst/>
                            <a:latin typeface="Cambria Math" panose="02040503050406030204" pitchFamily="18" charset="0"/>
                            <a:ea typeface="Cambria Math" panose="02040503050406030204" pitchFamily="18" charset="0"/>
                          </a:rPr>
                        </m:ctrlPr>
                      </m:dPr>
                      <m:e>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𝒖</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𝒖</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b="1" i="1">
                                <a:effectLst/>
                                <a:latin typeface="Cambria Math" panose="02040503050406030204" pitchFamily="18" charset="0"/>
                                <a:ea typeface="宋体" panose="02010600030101010101" pitchFamily="2" charset="-122"/>
                                <a:cs typeface="Times New Roman" panose="02020603050405020304" pitchFamily="18" charset="0"/>
                              </a:rPr>
                              <m:t>𝒖</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𝑑</m:t>
                            </m:r>
                          </m:sub>
                        </m:sSub>
                      </m:e>
                    </m:d>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的坐标变换</a:t>
                </a:r>
                <a:endParaRPr lang="zh-CN" altLang="en-US" sz="2000" dirty="0"/>
              </a:p>
            </p:txBody>
          </p:sp>
        </mc:Choice>
        <mc:Fallback xmlns="">
          <p:sp>
            <p:nvSpPr>
              <p:cNvPr id="9" name="文本框 8">
                <a:extLst>
                  <a:ext uri="{FF2B5EF4-FFF2-40B4-BE49-F238E27FC236}">
                    <a16:creationId xmlns:a16="http://schemas.microsoft.com/office/drawing/2014/main" id="{C2DB3AB4-B888-463F-9807-DD5E52A438E1}"/>
                  </a:ext>
                </a:extLst>
              </p:cNvPr>
              <p:cNvSpPr txBox="1">
                <a:spLocks noRot="1" noChangeAspect="1" noMove="1" noResize="1" noEditPoints="1" noAdjustHandles="1" noChangeArrowheads="1" noChangeShapeType="1" noTextEdit="1"/>
              </p:cNvSpPr>
              <p:nvPr/>
            </p:nvSpPr>
            <p:spPr>
              <a:xfrm>
                <a:off x="827584" y="4907706"/>
                <a:ext cx="7931224" cy="400110"/>
              </a:xfrm>
              <a:prstGeom prst="rect">
                <a:avLst/>
              </a:prstGeom>
              <a:blipFill>
                <a:blip r:embed="rId5"/>
                <a:stretch>
                  <a:fillRect t="-12121" b="-2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8835E06-0ABA-4936-9035-8450C7033D23}"/>
                  </a:ext>
                </a:extLst>
              </p:cNvPr>
              <p:cNvSpPr txBox="1"/>
              <p:nvPr/>
            </p:nvSpPr>
            <p:spPr>
              <a:xfrm>
                <a:off x="1114550" y="5311114"/>
                <a:ext cx="4609578" cy="1407373"/>
              </a:xfrm>
              <a:prstGeom prst="rect">
                <a:avLst/>
              </a:prstGeom>
              <a:solidFill>
                <a:schemeClr val="bg1">
                  <a:lumMod val="9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𝒛</m:t>
                      </m:r>
                      <m:r>
                        <a:rPr lang="zh-CN" altLang="en-US" b="0" i="0">
                          <a:latin typeface="Cambria Math" panose="02040503050406030204" pitchFamily="18" charset="0"/>
                        </a:rPr>
                        <m:t>=</m:t>
                      </m:r>
                      <m:r>
                        <a:rPr lang="zh-CN" altLang="en-US" b="0" i="1">
                          <a:latin typeface="Cambria Math" panose="02040503050406030204" pitchFamily="18" charset="0"/>
                        </a:rPr>
                        <m:t>𝑈</m:t>
                      </m:r>
                      <m:r>
                        <a:rPr lang="zh-CN" altLang="en-US" b="1" i="1">
                          <a:latin typeface="Cambria Math" panose="02040503050406030204" pitchFamily="18" charset="0"/>
                        </a:rPr>
                        <m:t>𝒙</m:t>
                      </m:r>
                      <m:r>
                        <a:rPr lang="zh-CN" altLang="en-US" b="0" i="0">
                          <a:latin typeface="Cambria Math" panose="02040503050406030204" pitchFamily="18" charset="0"/>
                        </a:rPr>
                        <m:t>，其中</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𝑈</m:t>
                          </m:r>
                        </m:e>
                        <m:sub>
                          <m:r>
                            <a:rPr lang="zh-CN" altLang="en-US" b="0" i="1">
                              <a:latin typeface="Cambria Math" panose="02040503050406030204" pitchFamily="18" charset="0"/>
                            </a:rPr>
                            <m:t>𝑑</m:t>
                          </m:r>
                          <m:r>
                            <a:rPr lang="zh-CN" altLang="en-US" b="0" i="0">
                              <a:latin typeface="Cambria Math" panose="02040503050406030204" pitchFamily="18" charset="0"/>
                            </a:rPr>
                            <m:t>×</m:t>
                          </m:r>
                          <m:r>
                            <a:rPr lang="zh-CN" altLang="en-US" b="0" i="1">
                              <a:latin typeface="Cambria Math" panose="02040503050406030204" pitchFamily="18" charset="0"/>
                            </a:rPr>
                            <m:t>𝑑</m:t>
                          </m:r>
                        </m:sub>
                      </m:sSub>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𝒖</m:t>
                                    </m:r>
                                  </m:e>
                                  <m:sub>
                                    <m:r>
                                      <a:rPr lang="zh-CN" altLang="en-US" b="0" i="0">
                                        <a:latin typeface="Cambria Math" panose="02040503050406030204" pitchFamily="18" charset="0"/>
                                      </a:rPr>
                                      <m:t>1</m:t>
                                    </m:r>
                                  </m:sub>
                                  <m:sup>
                                    <m:r>
                                      <a:rPr lang="zh-CN" altLang="en-US" b="0" i="1">
                                        <a:latin typeface="Cambria Math" panose="02040503050406030204" pitchFamily="18" charset="0"/>
                                      </a:rPr>
                                      <m:t>𝑇</m:t>
                                    </m:r>
                                  </m:sup>
                                </m:sSubSup>
                              </m:e>
                            </m:m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𝒖</m:t>
                                    </m:r>
                                  </m:e>
                                  <m:sub>
                                    <m:r>
                                      <a:rPr lang="zh-CN" altLang="en-US" b="0" i="0">
                                        <a:latin typeface="Cambria Math" panose="02040503050406030204" pitchFamily="18" charset="0"/>
                                      </a:rPr>
                                      <m:t>2</m:t>
                                    </m:r>
                                  </m:sub>
                                  <m:sup>
                                    <m:r>
                                      <a:rPr lang="zh-CN" altLang="en-US" b="0" i="1">
                                        <a:latin typeface="Cambria Math" panose="02040503050406030204" pitchFamily="18" charset="0"/>
                                      </a:rPr>
                                      <m:t>𝑇</m:t>
                                    </m:r>
                                  </m:sup>
                                </m:sSubSup>
                              </m:e>
                            </m:mr>
                            <m:mr>
                              <m:e>
                                <m:m>
                                  <m:mPr>
                                    <m:plcHide m:val="on"/>
                                    <m:mcs>
                                      <m:mc>
                                        <m:mcPr>
                                          <m:count m:val="1"/>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m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𝒖</m:t>
                                          </m:r>
                                        </m:e>
                                        <m:sub>
                                          <m:r>
                                            <a:rPr lang="zh-CN" altLang="en-US" b="0" i="1">
                                              <a:latin typeface="Cambria Math" panose="02040503050406030204" pitchFamily="18" charset="0"/>
                                            </a:rPr>
                                            <m:t>𝑑</m:t>
                                          </m:r>
                                        </m:sub>
                                        <m:sup>
                                          <m:r>
                                            <a:rPr lang="zh-CN" altLang="en-US" b="0" i="1">
                                              <a:latin typeface="Cambria Math" panose="02040503050406030204" pitchFamily="18" charset="0"/>
                                            </a:rPr>
                                            <m:t>𝑇</m:t>
                                          </m:r>
                                        </m:sup>
                                      </m:sSubSup>
                                    </m:e>
                                  </m:mr>
                                </m:m>
                              </m:e>
                            </m:mr>
                          </m:m>
                        </m:e>
                      </m:d>
                      <m:r>
                        <a:rPr lang="zh-CN" altLang="en-US" b="0" i="0">
                          <a:latin typeface="Cambria Math" panose="02040503050406030204" pitchFamily="18" charset="0"/>
                        </a:rPr>
                        <m:t> .  </m:t>
                      </m:r>
                      <m:r>
                        <a:rPr lang="zh-CN" altLang="en-US" b="0" i="0">
                          <a:latin typeface="Cambria Math" panose="02040503050406030204" pitchFamily="18" charset="0"/>
                        </a:rPr>
                        <m:t>（</m:t>
                      </m:r>
                      <m:r>
                        <a:rPr lang="zh-CN" altLang="en-US" b="0" i="0">
                          <a:latin typeface="Cambria Math" panose="02040503050406030204" pitchFamily="18" charset="0"/>
                        </a:rPr>
                        <m:t>3−60</m:t>
                      </m:r>
                      <m:r>
                        <a:rPr lang="zh-CN" altLang="en-US" b="0" i="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88835E06-0ABA-4936-9035-8450C7033D23}"/>
                  </a:ext>
                </a:extLst>
              </p:cNvPr>
              <p:cNvSpPr txBox="1">
                <a:spLocks noRot="1" noChangeAspect="1" noMove="1" noResize="1" noEditPoints="1" noAdjustHandles="1" noChangeArrowheads="1" noChangeShapeType="1" noTextEdit="1"/>
              </p:cNvSpPr>
              <p:nvPr/>
            </p:nvSpPr>
            <p:spPr>
              <a:xfrm>
                <a:off x="1114550" y="5311114"/>
                <a:ext cx="4609578" cy="1407373"/>
              </a:xfrm>
              <a:prstGeom prst="rect">
                <a:avLst/>
              </a:prstGeom>
              <a:blipFill>
                <a:blip r:embed="rId6"/>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9AE4D4A-122C-482A-8453-961CFFFAED39}"/>
                  </a:ext>
                </a:extLst>
              </p:cNvPr>
              <p:cNvSpPr txBox="1"/>
              <p:nvPr/>
            </p:nvSpPr>
            <p:spPr>
              <a:xfrm>
                <a:off x="5724128" y="5307816"/>
                <a:ext cx="2461347" cy="710194"/>
              </a:xfrm>
              <a:prstGeom prst="rect">
                <a:avLst/>
              </a:prstGeom>
              <a:solidFill>
                <a:schemeClr val="bg1">
                  <a:lumMod val="8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smtClean="0">
                              <a:solidFill>
                                <a:srgbClr val="836967"/>
                              </a:solidFill>
                              <a:latin typeface="Cambria Math" panose="02040503050406030204" pitchFamily="18" charset="0"/>
                            </a:rPr>
                          </m:ctrlPr>
                        </m:sSubSupPr>
                        <m:e>
                          <m:r>
                            <a:rPr lang="zh-CN" altLang="en-US" b="1" i="1">
                              <a:latin typeface="Cambria Math" panose="02040503050406030204" pitchFamily="18" charset="0"/>
                            </a:rPr>
                            <m:t>𝒖</m:t>
                          </m:r>
                        </m:e>
                        <m:sub>
                          <m:r>
                            <a:rPr lang="zh-CN" altLang="en-US" b="0" i="1">
                              <a:latin typeface="Cambria Math" panose="02040503050406030204" pitchFamily="18" charset="0"/>
                            </a:rPr>
                            <m:t>𝑖</m:t>
                          </m:r>
                        </m:sub>
                        <m:sup>
                          <m:r>
                            <a:rPr lang="zh-CN" altLang="en-US" b="0" i="1">
                              <a:latin typeface="Cambria Math" panose="02040503050406030204" pitchFamily="18" charset="0"/>
                            </a:rPr>
                            <m:t>𝑇</m:t>
                          </m:r>
                        </m:sup>
                      </m:sSubSup>
                      <m:sSub>
                        <m:sSubPr>
                          <m:ctrlPr>
                            <a:rPr lang="zh-CN" altLang="en-US" b="1" i="1">
                              <a:solidFill>
                                <a:srgbClr val="836967"/>
                              </a:solidFill>
                              <a:latin typeface="Cambria Math" panose="02040503050406030204" pitchFamily="18" charset="0"/>
                            </a:rPr>
                          </m:ctrlPr>
                        </m:sSubPr>
                        <m:e>
                          <m:r>
                            <a:rPr lang="zh-CN" altLang="en-US" b="1" i="1">
                              <a:latin typeface="Cambria Math" panose="02040503050406030204" pitchFamily="18" charset="0"/>
                            </a:rPr>
                            <m:t>𝒖</m:t>
                          </m:r>
                        </m:e>
                        <m:sub>
                          <m:r>
                            <a:rPr lang="zh-CN" altLang="en-US" b="0" i="1">
                              <a:latin typeface="Cambria Math" panose="02040503050406030204" pitchFamily="18" charset="0"/>
                            </a:rPr>
                            <m:t>𝑗</m:t>
                          </m:r>
                        </m:sub>
                      </m:sSub>
                      <m:r>
                        <a:rPr lang="zh-CN" altLang="en-US" b="0" i="0">
                          <a:latin typeface="Cambria Math" panose="02040503050406030204" pitchFamily="18" charset="0"/>
                        </a:rPr>
                        <m:t>=</m:t>
                      </m:r>
                      <m:d>
                        <m:dPr>
                          <m:begChr m:val="{"/>
                          <m:endChr m:val=""/>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1</m:t>
                                </m:r>
                                <m:r>
                                  <a:rPr lang="zh-CN" altLang="en-US" b="0" i="0">
                                    <a:latin typeface="Cambria Math" panose="02040503050406030204" pitchFamily="18" charset="0"/>
                                  </a:rPr>
                                  <m:t>，</m:t>
                                </m:r>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0" i="1">
                                    <a:latin typeface="Cambria Math" panose="02040503050406030204" pitchFamily="18" charset="0"/>
                                  </a:rPr>
                                  <m:t>𝑗</m:t>
                                </m:r>
                              </m:e>
                            </m:mr>
                            <m:mr>
                              <m:e>
                                <m:r>
                                  <a:rPr lang="zh-CN" altLang="en-US" b="0" i="0">
                                    <a:latin typeface="Cambria Math" panose="02040503050406030204" pitchFamily="18" charset="0"/>
                                  </a:rPr>
                                  <m:t>0</m:t>
                                </m:r>
                                <m:r>
                                  <a:rPr lang="zh-CN" altLang="en-US" b="0" i="0">
                                    <a:latin typeface="Cambria Math" panose="02040503050406030204" pitchFamily="18" charset="0"/>
                                  </a:rPr>
                                  <m:t>，</m:t>
                                </m:r>
                                <m:r>
                                  <a:rPr lang="zh-CN" altLang="en-US" b="0" i="1">
                                    <a:latin typeface="Cambria Math" panose="02040503050406030204" pitchFamily="18" charset="0"/>
                                  </a:rPr>
                                  <m:t>𝑖</m:t>
                                </m:r>
                                <m:r>
                                  <a:rPr lang="zh-CN" altLang="en-US" b="0" i="0">
                                    <a:latin typeface="Cambria Math" panose="02040503050406030204" pitchFamily="18" charset="0"/>
                                  </a:rPr>
                                  <m:t>≠</m:t>
                                </m:r>
                                <m:r>
                                  <a:rPr lang="zh-CN" altLang="en-US" b="0" i="1">
                                    <a:latin typeface="Cambria Math" panose="02040503050406030204" pitchFamily="18" charset="0"/>
                                  </a:rPr>
                                  <m:t>𝑗</m:t>
                                </m:r>
                              </m:e>
                            </m:mr>
                          </m:m>
                        </m:e>
                      </m:d>
                    </m:oMath>
                  </m:oMathPara>
                </a14:m>
                <a:endParaRPr lang="zh-CN" altLang="en-US" dirty="0"/>
              </a:p>
            </p:txBody>
          </p:sp>
        </mc:Choice>
        <mc:Fallback xmlns="">
          <p:sp>
            <p:nvSpPr>
              <p:cNvPr id="15" name="文本框 14">
                <a:extLst>
                  <a:ext uri="{FF2B5EF4-FFF2-40B4-BE49-F238E27FC236}">
                    <a16:creationId xmlns:a16="http://schemas.microsoft.com/office/drawing/2014/main" id="{49AE4D4A-122C-482A-8453-961CFFFAED39}"/>
                  </a:ext>
                </a:extLst>
              </p:cNvPr>
              <p:cNvSpPr txBox="1">
                <a:spLocks noRot="1" noChangeAspect="1" noMove="1" noResize="1" noEditPoints="1" noAdjustHandles="1" noChangeArrowheads="1" noChangeShapeType="1" noTextEdit="1"/>
              </p:cNvSpPr>
              <p:nvPr/>
            </p:nvSpPr>
            <p:spPr>
              <a:xfrm>
                <a:off x="5724128" y="5307816"/>
                <a:ext cx="2461347" cy="710194"/>
              </a:xfrm>
              <a:prstGeom prst="rect">
                <a:avLst/>
              </a:prstGeom>
              <a:blipFill>
                <a:blip r:embed="rId7"/>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98FAC37-3D07-4FCD-BDC9-E547FD0B5577}"/>
                  </a:ext>
                </a:extLst>
              </p:cNvPr>
              <p:cNvSpPr txBox="1"/>
              <p:nvPr/>
            </p:nvSpPr>
            <p:spPr>
              <a:xfrm>
                <a:off x="5724128" y="6350670"/>
                <a:ext cx="2749379" cy="369332"/>
              </a:xfrm>
              <a:prstGeom prst="rect">
                <a:avLst/>
              </a:prstGeom>
              <a:solidFill>
                <a:schemeClr val="bg1">
                  <a:lumMod val="8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𝑈</m:t>
                          </m:r>
                        </m:e>
                        <m:sup>
                          <m:r>
                            <a:rPr lang="zh-CN" altLang="en-US" i="0">
                              <a:latin typeface="Cambria Math" panose="02040503050406030204" pitchFamily="18" charset="0"/>
                            </a:rPr>
                            <m:t>−1</m:t>
                          </m:r>
                        </m:sup>
                      </m:sSup>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𝑈</m:t>
                          </m:r>
                        </m:e>
                        <m:sup>
                          <m:r>
                            <a:rPr lang="zh-CN" altLang="en-US" i="1">
                              <a:latin typeface="Cambria Math" panose="02040503050406030204" pitchFamily="18" charset="0"/>
                            </a:rPr>
                            <m:t>𝑇</m:t>
                          </m:r>
                        </m:sup>
                      </m:sSup>
                      <m:r>
                        <a:rPr lang="zh-CN" altLang="en-US" i="0">
                          <a:latin typeface="Cambria Math" panose="02040503050406030204" pitchFamily="18" charset="0"/>
                        </a:rPr>
                        <m:t>，或</m:t>
                      </m:r>
                      <m:r>
                        <a:rPr lang="zh-CN" altLang="en-US" i="0">
                          <a:latin typeface="Cambria Math" panose="02040503050406030204" pitchFamily="18" charset="0"/>
                        </a:rPr>
                        <m:t> </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𝑈</m:t>
                          </m:r>
                        </m:e>
                        <m:sup>
                          <m:r>
                            <a:rPr lang="zh-CN" altLang="en-US" i="1">
                              <a:latin typeface="Cambria Math" panose="02040503050406030204" pitchFamily="18" charset="0"/>
                            </a:rPr>
                            <m:t>𝑇</m:t>
                          </m:r>
                        </m:sup>
                      </m:sSup>
                      <m:r>
                        <a:rPr lang="zh-CN" altLang="en-US" i="1">
                          <a:latin typeface="Cambria Math" panose="02040503050406030204" pitchFamily="18" charset="0"/>
                        </a:rPr>
                        <m:t>𝑈</m:t>
                      </m:r>
                      <m:r>
                        <a:rPr lang="zh-CN" altLang="en-US" i="0">
                          <a:latin typeface="Cambria Math" panose="02040503050406030204" pitchFamily="18" charset="0"/>
                        </a:rPr>
                        <m:t>=</m:t>
                      </m:r>
                      <m:r>
                        <a:rPr lang="zh-CN" altLang="en-US" i="1">
                          <a:latin typeface="Cambria Math" panose="02040503050406030204" pitchFamily="18" charset="0"/>
                        </a:rPr>
                        <m:t>𝐼</m:t>
                      </m:r>
                    </m:oMath>
                  </m:oMathPara>
                </a14:m>
                <a:endParaRPr lang="zh-CN" altLang="en-US" dirty="0"/>
              </a:p>
            </p:txBody>
          </p:sp>
        </mc:Choice>
        <mc:Fallback xmlns="">
          <p:sp>
            <p:nvSpPr>
              <p:cNvPr id="17" name="文本框 16">
                <a:extLst>
                  <a:ext uri="{FF2B5EF4-FFF2-40B4-BE49-F238E27FC236}">
                    <a16:creationId xmlns:a16="http://schemas.microsoft.com/office/drawing/2014/main" id="{898FAC37-3D07-4FCD-BDC9-E547FD0B5577}"/>
                  </a:ext>
                </a:extLst>
              </p:cNvPr>
              <p:cNvSpPr txBox="1">
                <a:spLocks noRot="1" noChangeAspect="1" noMove="1" noResize="1" noEditPoints="1" noAdjustHandles="1" noChangeArrowheads="1" noChangeShapeType="1" noTextEdit="1"/>
              </p:cNvSpPr>
              <p:nvPr/>
            </p:nvSpPr>
            <p:spPr>
              <a:xfrm>
                <a:off x="5724128" y="6350670"/>
                <a:ext cx="2749379" cy="369332"/>
              </a:xfrm>
              <a:prstGeom prst="rect">
                <a:avLst/>
              </a:prstGeom>
              <a:blipFill>
                <a:blip r:embed="rId8"/>
                <a:stretch>
                  <a:fillRect b="-3226"/>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421041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5" grpId="0" animBg="1"/>
      <p:bldP spid="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CB0CF-D661-4CBA-8BDF-20AAD59C46FD}"/>
              </a:ext>
            </a:extLst>
          </p:cNvPr>
          <p:cNvSpPr>
            <a:spLocks noGrp="1"/>
          </p:cNvSpPr>
          <p:nvPr>
            <p:ph type="title"/>
          </p:nvPr>
        </p:nvSpPr>
        <p:spPr/>
        <p:txBody>
          <a:bodyPr/>
          <a:lstStyle/>
          <a:p>
            <a:r>
              <a:rPr lang="en-US" altLang="zh-CN" dirty="0"/>
              <a:t>3.4 </a:t>
            </a:r>
            <a:r>
              <a:rPr lang="zh-CN" altLang="en-US" dirty="0"/>
              <a:t>特征降维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C08AD84-3D1E-4BD4-9E61-7F1025E39F6E}"/>
                  </a:ext>
                </a:extLst>
              </p:cNvPr>
              <p:cNvSpPr>
                <a:spLocks noGrp="1"/>
              </p:cNvSpPr>
              <p:nvPr>
                <p:ph idx="1"/>
              </p:nvPr>
            </p:nvSpPr>
            <p:spPr/>
            <p:txBody>
              <a:bodyPr>
                <a:normAutofit fontScale="77500" lnSpcReduction="20000"/>
              </a:bodyPr>
              <a:lstStyle/>
              <a:p>
                <a:r>
                  <a:rPr lang="zh-CN" altLang="en-US" dirty="0"/>
                  <a:t>线性代数基础</a:t>
                </a:r>
                <a:endParaRPr lang="en-US" altLang="zh-CN" dirty="0"/>
              </a:p>
              <a:p>
                <a:pPr lvl="1"/>
                <a:r>
                  <a:rPr lang="zh-CN" altLang="en-US" dirty="0"/>
                  <a:t>坐标变换及其矩阵表示</a:t>
                </a:r>
                <a:endParaRPr lang="en-US" altLang="zh-CN" dirty="0"/>
              </a:p>
              <a:p>
                <a:pPr lvl="1"/>
                <a:endParaRPr lang="en-US" altLang="zh-CN" dirty="0"/>
              </a:p>
              <a:p>
                <a:pPr lvl="1"/>
                <a:r>
                  <a:rPr lang="zh-CN" altLang="zh-CN" kern="100" dirty="0">
                    <a:latin typeface="Calibri" panose="020F0502020204030204" pitchFamily="34" charset="0"/>
                    <a:cs typeface="Times New Roman" panose="02020603050405020304" pitchFamily="18" charset="0"/>
                  </a:rPr>
                  <a:t>对样本数据进行坐标变换，实际上是对样本特征做变换</a:t>
                </a:r>
                <a:endParaRPr lang="en-US" altLang="zh-CN" kern="100" dirty="0">
                  <a:latin typeface="Calibri" panose="020F0502020204030204" pitchFamily="34" charset="0"/>
                  <a:cs typeface="Times New Roman" panose="02020603050405020304" pitchFamily="18" charset="0"/>
                </a:endParaRPr>
              </a:p>
              <a:p>
                <a:pPr lvl="1"/>
                <a:r>
                  <a:rPr lang="zh-CN" altLang="zh-CN" kern="100" dirty="0">
                    <a:latin typeface="Calibri" panose="020F0502020204030204" pitchFamily="34" charset="0"/>
                    <a:cs typeface="Times New Roman" panose="02020603050405020304" pitchFamily="18" charset="0"/>
                  </a:rPr>
                  <a:t>变换前，坐标</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𝒙</m:t>
                    </m:r>
                    <m:r>
                      <a:rPr lang="en-US" altLang="zh-CN" i="1" kern="100">
                        <a:latin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cs typeface="Times New Roman" panose="02020603050405020304" pitchFamily="18" charset="0"/>
                                  </a:rPr>
                                  <m:t>𝑑</m:t>
                                </m:r>
                              </m:sub>
                            </m:sSub>
                          </m:e>
                        </m:d>
                      </m:e>
                      <m:sup>
                        <m:r>
                          <a:rPr lang="en-US" altLang="zh-CN" i="1" kern="100">
                            <a:latin typeface="Cambria Math" panose="02040503050406030204" pitchFamily="18" charset="0"/>
                            <a:cs typeface="Times New Roman" panose="02020603050405020304" pitchFamily="18" charset="0"/>
                          </a:rPr>
                          <m:t>𝑇</m:t>
                        </m:r>
                      </m:sup>
                    </m:sSup>
                  </m:oMath>
                </a14:m>
                <a:r>
                  <a:rPr lang="zh-CN" altLang="zh-CN" kern="100" dirty="0">
                    <a:latin typeface="Calibri" panose="020F0502020204030204" pitchFamily="34" charset="0"/>
                    <a:cs typeface="Times New Roman" panose="02020603050405020304" pitchFamily="18" charset="0"/>
                  </a:rPr>
                  <a:t>是样本在原特征上的取值；变换后，坐标</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𝒛</m:t>
                    </m:r>
                    <m:r>
                      <a:rPr lang="en-US" altLang="zh-CN" i="1" kern="100">
                        <a:latin typeface="Cambria Math" panose="02040503050406030204" pitchFamily="18" charset="0"/>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cs typeface="Times New Roman" panose="02020603050405020304" pitchFamily="18" charset="0"/>
                                  </a:rPr>
                                  <m:t>𝑑</m:t>
                                </m:r>
                              </m:sub>
                            </m:sSub>
                          </m:e>
                        </m:d>
                      </m:e>
                      <m:sup>
                        <m:r>
                          <a:rPr lang="en-US" altLang="zh-CN" i="1" kern="100">
                            <a:latin typeface="Cambria Math" panose="02040503050406030204" pitchFamily="18" charset="0"/>
                            <a:cs typeface="Times New Roman" panose="02020603050405020304" pitchFamily="18" charset="0"/>
                          </a:rPr>
                          <m:t>𝑇</m:t>
                        </m:r>
                      </m:sup>
                    </m:sSup>
                  </m:oMath>
                </a14:m>
                <a:r>
                  <a:rPr lang="zh-CN" altLang="zh-CN" kern="100" dirty="0">
                    <a:latin typeface="Calibri" panose="020F0502020204030204" pitchFamily="34" charset="0"/>
                    <a:cs typeface="Times New Roman" panose="02020603050405020304" pitchFamily="18" charset="0"/>
                  </a:rPr>
                  <a:t>是样本在新特征上的取值，因此坐标变换就是将原特征</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𝒙</m:t>
                    </m:r>
                  </m:oMath>
                </a14:m>
                <a:r>
                  <a:rPr lang="zh-CN" altLang="zh-CN" kern="100" dirty="0">
                    <a:latin typeface="Calibri" panose="020F0502020204030204" pitchFamily="34" charset="0"/>
                    <a:cs typeface="Times New Roman" panose="02020603050405020304" pitchFamily="18" charset="0"/>
                  </a:rPr>
                  <a:t>变换成新特征</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𝒛</m:t>
                    </m:r>
                  </m:oMath>
                </a14:m>
                <a:endParaRPr lang="en-US" altLang="zh-CN" b="1" kern="100" dirty="0">
                  <a:latin typeface="Calibri" panose="020F0502020204030204" pitchFamily="34" charset="0"/>
                  <a:cs typeface="Times New Roman" panose="02020603050405020304" pitchFamily="18" charset="0"/>
                </a:endParaRPr>
              </a:p>
              <a:p>
                <a:pPr lvl="1"/>
                <a:endParaRPr lang="en-US" altLang="zh-CN" kern="100" dirty="0">
                  <a:latin typeface="Calibri" panose="020F0502020204030204" pitchFamily="34" charset="0"/>
                  <a:cs typeface="Times New Roman" panose="02020603050405020304" pitchFamily="18" charset="0"/>
                </a:endParaRPr>
              </a:p>
              <a:p>
                <a:pPr lvl="1"/>
                <a:r>
                  <a:rPr lang="zh-CN" altLang="zh-CN" kern="100" dirty="0">
                    <a:latin typeface="Calibri" panose="020F0502020204030204" pitchFamily="34" charset="0"/>
                    <a:cs typeface="Times New Roman" panose="02020603050405020304" pitchFamily="18" charset="0"/>
                  </a:rPr>
                  <a:t>式</a:t>
                </a:r>
                <a:r>
                  <a:rPr lang="en-US" altLang="zh-CN" kern="100" dirty="0">
                    <a:latin typeface="Calibri" panose="020F0502020204030204" pitchFamily="34" charset="0"/>
                    <a:cs typeface="Times New Roman" panose="02020603050405020304" pitchFamily="18" charset="0"/>
                  </a:rPr>
                  <a:t>3-59</a:t>
                </a:r>
                <a:r>
                  <a:rPr lang="zh-CN" altLang="en-US"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拉伸变换</a:t>
                </a:r>
                <a:r>
                  <a:rPr lang="zh-CN" altLang="en-US"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、式</a:t>
                </a:r>
                <a:r>
                  <a:rPr lang="en-US" altLang="zh-CN" kern="100" dirty="0">
                    <a:latin typeface="Calibri" panose="020F0502020204030204" pitchFamily="34" charset="0"/>
                    <a:cs typeface="Times New Roman" panose="02020603050405020304" pitchFamily="18" charset="0"/>
                  </a:rPr>
                  <a:t>3-60</a:t>
                </a:r>
                <a:r>
                  <a:rPr lang="zh-CN" altLang="en-US" kern="100" dirty="0">
                    <a:latin typeface="Calibri" panose="020F0502020204030204" pitchFamily="34" charset="0"/>
                    <a:cs typeface="Times New Roman" panose="02020603050405020304" pitchFamily="18" charset="0"/>
                  </a:rPr>
                  <a:t>（投影</a:t>
                </a:r>
                <a:r>
                  <a:rPr lang="zh-CN" altLang="zh-CN" kern="100" dirty="0">
                    <a:latin typeface="Calibri" panose="020F0502020204030204" pitchFamily="34" charset="0"/>
                    <a:cs typeface="Times New Roman" panose="02020603050405020304" pitchFamily="18" charset="0"/>
                  </a:rPr>
                  <a:t>变换</a:t>
                </a:r>
                <a:r>
                  <a:rPr lang="zh-CN" altLang="en-US"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坐标变换所得到的新特征</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𝒛</m:t>
                    </m:r>
                  </m:oMath>
                </a14:m>
                <a:r>
                  <a:rPr lang="zh-CN" altLang="zh-CN" kern="100" dirty="0">
                    <a:latin typeface="Calibri" panose="020F0502020204030204" pitchFamily="34" charset="0"/>
                    <a:cs typeface="Times New Roman" panose="02020603050405020304" pitchFamily="18" charset="0"/>
                  </a:rPr>
                  <a:t>是原特征</a:t>
                </a:r>
                <a14:m>
                  <m:oMath xmlns:m="http://schemas.openxmlformats.org/officeDocument/2006/math">
                    <m:r>
                      <a:rPr lang="en-US" altLang="zh-CN" b="1" i="1" kern="100">
                        <a:latin typeface="Cambria Math" panose="02040503050406030204" pitchFamily="18" charset="0"/>
                        <a:cs typeface="Times New Roman" panose="02020603050405020304" pitchFamily="18" charset="0"/>
                      </a:rPr>
                      <m:t>𝒙</m:t>
                    </m:r>
                  </m:oMath>
                </a14:m>
                <a:r>
                  <a:rPr lang="zh-CN" altLang="zh-CN" kern="100" dirty="0">
                    <a:latin typeface="Calibri" panose="020F0502020204030204" pitchFamily="34" charset="0"/>
                    <a:cs typeface="Times New Roman" panose="02020603050405020304" pitchFamily="18" charset="0"/>
                  </a:rPr>
                  <a:t>的线性组合，即线性变换</a:t>
                </a:r>
                <a:endParaRPr lang="en-US" altLang="zh-CN" kern="100" dirty="0">
                  <a:latin typeface="Calibri" panose="020F0502020204030204" pitchFamily="34" charset="0"/>
                  <a:cs typeface="Times New Roman" panose="02020603050405020304" pitchFamily="18" charset="0"/>
                </a:endParaRPr>
              </a:p>
              <a:p>
                <a:pPr lvl="1"/>
                <a:r>
                  <a:rPr lang="zh-CN" altLang="zh-CN" kern="100" dirty="0">
                    <a:latin typeface="Calibri" panose="020F0502020204030204" pitchFamily="34" charset="0"/>
                    <a:cs typeface="Times New Roman" panose="02020603050405020304" pitchFamily="18" charset="0"/>
                  </a:rPr>
                  <a:t>线性变换可以利用线性代数相关的理论、方法进行处理</a:t>
                </a:r>
                <a:endParaRPr lang="en-US" altLang="zh-CN" kern="100" dirty="0">
                  <a:latin typeface="Calibri" panose="020F0502020204030204" pitchFamily="34" charset="0"/>
                  <a:cs typeface="Times New Roman" panose="02020603050405020304" pitchFamily="18" charset="0"/>
                </a:endParaRPr>
              </a:p>
              <a:p>
                <a:pPr lvl="1"/>
                <a:endParaRPr lang="en-US" altLang="zh-CN" kern="100" dirty="0">
                  <a:latin typeface="Calibri" panose="020F0502020204030204" pitchFamily="34" charset="0"/>
                  <a:cs typeface="Times New Roman" panose="02020603050405020304" pitchFamily="18" charset="0"/>
                </a:endParaRPr>
              </a:p>
              <a:p>
                <a:pPr lvl="1"/>
                <a:r>
                  <a:rPr lang="zh-CN" altLang="zh-CN" kern="100" dirty="0">
                    <a:latin typeface="Calibri" panose="020F0502020204030204" pitchFamily="34" charset="0"/>
                    <a:cs typeface="Times New Roman" panose="02020603050405020304" pitchFamily="18" charset="0"/>
                  </a:rPr>
                  <a:t>实际应用还会存在非线性的情况，某些非线性变换可以通过</a:t>
                </a:r>
                <a:r>
                  <a:rPr lang="zh-CN" altLang="zh-CN" kern="100" dirty="0">
                    <a:latin typeface="Calibri" panose="020F0502020204030204" pitchFamily="34" charset="0"/>
                    <a:ea typeface="黑体" panose="02010609060101010101" pitchFamily="49" charset="-122"/>
                    <a:cs typeface="Times New Roman" panose="02020603050405020304" pitchFamily="18" charset="0"/>
                  </a:rPr>
                  <a:t>核函数</a:t>
                </a:r>
                <a:r>
                  <a:rPr lang="zh-CN" altLang="zh-CN" kern="100" dirty="0">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kernel function</a:t>
                </a:r>
                <a:r>
                  <a:rPr lang="zh-CN" altLang="zh-CN" kern="100" dirty="0">
                    <a:latin typeface="Calibri" panose="020F0502020204030204" pitchFamily="34" charset="0"/>
                    <a:cs typeface="Times New Roman" panose="02020603050405020304" pitchFamily="18" charset="0"/>
                  </a:rPr>
                  <a:t>）转成线性变换</a:t>
                </a:r>
              </a:p>
              <a:p>
                <a:pPr lvl="1"/>
                <a:endParaRPr lang="zh-CN" altLang="en-US" dirty="0"/>
              </a:p>
            </p:txBody>
          </p:sp>
        </mc:Choice>
        <mc:Fallback xmlns="">
          <p:sp>
            <p:nvSpPr>
              <p:cNvPr id="3" name="内容占位符 2">
                <a:extLst>
                  <a:ext uri="{FF2B5EF4-FFF2-40B4-BE49-F238E27FC236}">
                    <a16:creationId xmlns:a16="http://schemas.microsoft.com/office/drawing/2014/main" id="{9C08AD84-3D1E-4BD4-9E61-7F1025E39F6E}"/>
                  </a:ext>
                </a:extLst>
              </p:cNvPr>
              <p:cNvSpPr>
                <a:spLocks noGrp="1" noRot="1" noChangeAspect="1" noMove="1" noResize="1" noEditPoints="1" noAdjustHandles="1" noChangeArrowheads="1" noChangeShapeType="1" noTextEdit="1"/>
              </p:cNvSpPr>
              <p:nvPr>
                <p:ph idx="1"/>
              </p:nvPr>
            </p:nvSpPr>
            <p:spPr>
              <a:blipFill>
                <a:blip r:embed="rId2"/>
                <a:stretch>
                  <a:fillRect l="-1037" t="-3369" r="-4296" b="-20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39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CB0CF-D661-4CBA-8BDF-20AAD59C46FD}"/>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9C08AD84-3D1E-4BD4-9E61-7F1025E39F6E}"/>
              </a:ext>
            </a:extLst>
          </p:cNvPr>
          <p:cNvSpPr>
            <a:spLocks noGrp="1"/>
          </p:cNvSpPr>
          <p:nvPr>
            <p:ph idx="1"/>
          </p:nvPr>
        </p:nvSpPr>
        <p:spPr/>
        <p:txBody>
          <a:bodyPr>
            <a:normAutofit/>
          </a:bodyPr>
          <a:lstStyle/>
          <a:p>
            <a:r>
              <a:rPr lang="zh-CN" altLang="en-US" dirty="0"/>
              <a:t>线性代数基础</a:t>
            </a:r>
            <a:endParaRPr lang="en-US" altLang="zh-CN" dirty="0"/>
          </a:p>
          <a:p>
            <a:pPr lvl="1"/>
            <a:r>
              <a:rPr lang="zh-CN" altLang="en-US" dirty="0"/>
              <a:t>特征值、特征向量与特征值分解</a:t>
            </a:r>
            <a:endParaRPr lang="en-US" altLang="zh-CN" dirty="0"/>
          </a:p>
          <a:p>
            <a:pPr lvl="1"/>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BE69492-76AF-4BEB-BAB3-0F5B345E8447}"/>
                  </a:ext>
                </a:extLst>
              </p:cNvPr>
              <p:cNvSpPr txBox="1"/>
              <p:nvPr/>
            </p:nvSpPr>
            <p:spPr>
              <a:xfrm>
                <a:off x="899592" y="2865710"/>
                <a:ext cx="7488832" cy="923330"/>
              </a:xfrm>
              <a:prstGeom prst="rect">
                <a:avLst/>
              </a:prstGeom>
              <a:noFill/>
            </p:spPr>
            <p:txBody>
              <a:bodyPr wrap="square">
                <a:spAutoFit/>
              </a:bodyPr>
              <a:lstStyle/>
              <a:p>
                <a:pPr indent="266700" algn="just"/>
                <a:r>
                  <a:rPr lang="zh-CN" altLang="zh-CN" sz="1800" kern="100" dirty="0">
                    <a:effectLst/>
                    <a:latin typeface="Calibri" panose="020F0502020204030204" pitchFamily="34" charset="0"/>
                    <a:ea typeface="黑体" panose="02010609060101010101" pitchFamily="49" charset="-122"/>
                    <a:cs typeface="Times New Roman" panose="02020603050405020304" pitchFamily="18" charset="0"/>
                  </a:rPr>
                  <a:t>定义</a:t>
                </a:r>
                <a:r>
                  <a:rPr lang="en-US" altLang="zh-CN" sz="1800" kern="100" dirty="0">
                    <a:effectLst/>
                    <a:latin typeface="Calibri" panose="020F0502020204030204" pitchFamily="34" charset="0"/>
                    <a:ea typeface="黑体" panose="02010609060101010101" pitchFamily="49" charset="-122"/>
                    <a:cs typeface="Times New Roman" panose="02020603050405020304" pitchFamily="18" charset="0"/>
                  </a:rPr>
                  <a:t>3-1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：一个</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矩阵</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，如果存在一个非零向量</a:t>
                </a:r>
                <a14:m>
                  <m:oMath xmlns:m="http://schemas.openxmlformats.org/officeDocument/2006/math">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使得</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，则称标量</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为矩阵</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a:t>
                </a:r>
                <a:r>
                  <a:rPr lang="zh-CN" altLang="zh-CN" sz="1800" kern="100" dirty="0">
                    <a:effectLst/>
                    <a:latin typeface="Calibri" panose="020F0502020204030204" pitchFamily="34" charset="0"/>
                    <a:ea typeface="黑体" panose="02010609060101010101" pitchFamily="49" charset="-122"/>
                    <a:cs typeface="Times New Roman" panose="02020603050405020304" pitchFamily="18" charset="0"/>
                  </a:rPr>
                  <a:t>特征值</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eigenvalue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），称向量</a:t>
                </a:r>
                <a14:m>
                  <m:oMath xmlns:m="http://schemas.openxmlformats.org/officeDocument/2006/math">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为属于</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𝜆</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a:t>
                </a:r>
                <a:r>
                  <a:rPr lang="zh-CN" altLang="zh-CN" sz="1800" kern="100" dirty="0">
                    <a:effectLst/>
                    <a:latin typeface="Calibri" panose="020F0502020204030204" pitchFamily="34" charset="0"/>
                    <a:ea typeface="黑体" panose="02010609060101010101" pitchFamily="49" charset="-122"/>
                    <a:cs typeface="Times New Roman" panose="02020603050405020304" pitchFamily="18" charset="0"/>
                  </a:rPr>
                  <a:t>特征向量</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eigenvector</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p:txBody>
          </p:sp>
        </mc:Choice>
        <mc:Fallback xmlns="">
          <p:sp>
            <p:nvSpPr>
              <p:cNvPr id="5" name="文本框 4">
                <a:extLst>
                  <a:ext uri="{FF2B5EF4-FFF2-40B4-BE49-F238E27FC236}">
                    <a16:creationId xmlns:a16="http://schemas.microsoft.com/office/drawing/2014/main" id="{DBE69492-76AF-4BEB-BAB3-0F5B345E8447}"/>
                  </a:ext>
                </a:extLst>
              </p:cNvPr>
              <p:cNvSpPr txBox="1">
                <a:spLocks noRot="1" noChangeAspect="1" noMove="1" noResize="1" noEditPoints="1" noAdjustHandles="1" noChangeArrowheads="1" noChangeShapeType="1" noTextEdit="1"/>
              </p:cNvSpPr>
              <p:nvPr/>
            </p:nvSpPr>
            <p:spPr>
              <a:xfrm>
                <a:off x="899592" y="2865710"/>
                <a:ext cx="7488832" cy="923330"/>
              </a:xfrm>
              <a:prstGeom prst="rect">
                <a:avLst/>
              </a:prstGeom>
              <a:blipFill>
                <a:blip r:embed="rId2"/>
                <a:stretch>
                  <a:fillRect l="-733" t="-5263" r="-651" b="-986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B53D296-FBB9-4F44-A34E-4E85817EBF01}"/>
              </a:ext>
            </a:extLst>
          </p:cNvPr>
          <p:cNvPicPr>
            <a:picLocks noChangeAspect="1"/>
          </p:cNvPicPr>
          <p:nvPr/>
        </p:nvPicPr>
        <p:blipFill>
          <a:blip r:embed="rId3"/>
          <a:stretch>
            <a:fillRect/>
          </a:stretch>
        </p:blipFill>
        <p:spPr>
          <a:xfrm>
            <a:off x="342309" y="2277441"/>
            <a:ext cx="8459381" cy="3743847"/>
          </a:xfrm>
          <a:prstGeom prst="rect">
            <a:avLst/>
          </a:prstGeom>
        </p:spPr>
      </p:pic>
    </p:spTree>
    <p:extLst>
      <p:ext uri="{BB962C8B-B14F-4D97-AF65-F5344CB8AC3E}">
        <p14:creationId xmlns:p14="http://schemas.microsoft.com/office/powerpoint/2010/main" val="143105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CB0CF-D661-4CBA-8BDF-20AAD59C46FD}"/>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9C08AD84-3D1E-4BD4-9E61-7F1025E39F6E}"/>
              </a:ext>
            </a:extLst>
          </p:cNvPr>
          <p:cNvSpPr>
            <a:spLocks noGrp="1"/>
          </p:cNvSpPr>
          <p:nvPr>
            <p:ph idx="1"/>
          </p:nvPr>
        </p:nvSpPr>
        <p:spPr/>
        <p:txBody>
          <a:bodyPr>
            <a:normAutofit/>
          </a:bodyPr>
          <a:lstStyle/>
          <a:p>
            <a:r>
              <a:rPr lang="zh-CN" altLang="en-US" dirty="0"/>
              <a:t>线性代数基础</a:t>
            </a:r>
            <a:endParaRPr lang="en-US" altLang="zh-CN" dirty="0"/>
          </a:p>
          <a:p>
            <a:pPr lvl="1"/>
            <a:r>
              <a:rPr lang="zh-CN" altLang="en-US" dirty="0"/>
              <a:t>特征值、特征向量与特征值分解</a:t>
            </a:r>
            <a:endParaRPr lang="en-US" altLang="zh-CN" dirty="0"/>
          </a:p>
          <a:p>
            <a:pPr lvl="1"/>
            <a:endParaRPr lang="zh-CN" altLang="en-US" dirty="0"/>
          </a:p>
        </p:txBody>
      </p:sp>
      <p:pic>
        <p:nvPicPr>
          <p:cNvPr id="4" name="图片 3">
            <a:extLst>
              <a:ext uri="{FF2B5EF4-FFF2-40B4-BE49-F238E27FC236}">
                <a16:creationId xmlns:a16="http://schemas.microsoft.com/office/drawing/2014/main" id="{27AA1857-31C4-467D-877B-8536CEE85007}"/>
              </a:ext>
            </a:extLst>
          </p:cNvPr>
          <p:cNvPicPr>
            <a:picLocks noChangeAspect="1"/>
          </p:cNvPicPr>
          <p:nvPr/>
        </p:nvPicPr>
        <p:blipFill>
          <a:blip r:embed="rId2"/>
          <a:stretch>
            <a:fillRect/>
          </a:stretch>
        </p:blipFill>
        <p:spPr>
          <a:xfrm>
            <a:off x="485204" y="2177975"/>
            <a:ext cx="8173591" cy="3915321"/>
          </a:xfrm>
          <a:prstGeom prst="rect">
            <a:avLst/>
          </a:prstGeom>
          <a:ln>
            <a:solidFill>
              <a:schemeClr val="accent1"/>
            </a:solidFill>
          </a:ln>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E76C239-3C02-4A33-9AA1-893C61FE83E4}"/>
                  </a:ext>
                </a:extLst>
              </p:cNvPr>
              <p:cNvSpPr txBox="1"/>
              <p:nvPr/>
            </p:nvSpPr>
            <p:spPr>
              <a:xfrm>
                <a:off x="481986" y="4869160"/>
                <a:ext cx="8204814" cy="1224136"/>
              </a:xfrm>
              <a:prstGeom prst="rect">
                <a:avLst/>
              </a:prstGeom>
              <a:solidFill>
                <a:schemeClr val="bg1">
                  <a:lumMod val="95000"/>
                </a:schemeClr>
              </a:solidFill>
              <a:ln>
                <a:solidFill>
                  <a:schemeClr val="accent1"/>
                </a:solidFill>
              </a:ln>
            </p:spPr>
            <p:txBody>
              <a:bodyPr wrap="square" anchor="ctr" anchorCtr="1">
                <a:noAutofit/>
              </a:bodyPr>
              <a:lstStyle/>
              <a:p>
                <a:pPr indent="266700" algn="just"/>
                <a:r>
                  <a:rPr lang="zh-CN" altLang="zh-CN" sz="1800" kern="100" dirty="0">
                    <a:effectLst/>
                    <a:latin typeface="Calibri" panose="020F0502020204030204" pitchFamily="34" charset="0"/>
                    <a:ea typeface="黑体" panose="02010609060101010101" pitchFamily="49" charset="-122"/>
                    <a:cs typeface="Times New Roman" panose="02020603050405020304" pitchFamily="18" charset="0"/>
                  </a:rPr>
                  <a:t>定义</a:t>
                </a:r>
                <a:r>
                  <a:rPr lang="en-US" altLang="zh-CN" sz="1800" kern="100" dirty="0">
                    <a:effectLst/>
                    <a:latin typeface="Calibri" panose="020F0502020204030204" pitchFamily="34" charset="0"/>
                    <a:ea typeface="黑体" panose="02010609060101010101" pitchFamily="49" charset="-122"/>
                    <a:cs typeface="Times New Roman" panose="02020603050405020304" pitchFamily="18" charset="0"/>
                  </a:rPr>
                  <a:t>3-2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：一个</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实对称矩阵</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，若对任意非零向量</a:t>
                </a:r>
                <a14:m>
                  <m:oMath xmlns:m="http://schemas.openxmlformats.org/officeDocument/2006/math">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sup>
                    </m:sSup>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，有</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，则称</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为</a:t>
                </a:r>
                <a:r>
                  <a:rPr lang="zh-CN" altLang="zh-CN" sz="1800" kern="100" dirty="0">
                    <a:effectLst/>
                    <a:latin typeface="Calibri" panose="020F0502020204030204" pitchFamily="34" charset="0"/>
                    <a:ea typeface="黑体" panose="02010609060101010101" pitchFamily="49" charset="-122"/>
                    <a:cs typeface="Times New Roman" panose="02020603050405020304" pitchFamily="18" charset="0"/>
                  </a:rPr>
                  <a:t>半正定的</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positive semidefinite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p:txBody>
          </p:sp>
        </mc:Choice>
        <mc:Fallback xmlns="">
          <p:sp>
            <p:nvSpPr>
              <p:cNvPr id="9" name="文本框 8">
                <a:extLst>
                  <a:ext uri="{FF2B5EF4-FFF2-40B4-BE49-F238E27FC236}">
                    <a16:creationId xmlns:a16="http://schemas.microsoft.com/office/drawing/2014/main" id="{4E76C239-3C02-4A33-9AA1-893C61FE83E4}"/>
                  </a:ext>
                </a:extLst>
              </p:cNvPr>
              <p:cNvSpPr txBox="1">
                <a:spLocks noRot="1" noChangeAspect="1" noMove="1" noResize="1" noEditPoints="1" noAdjustHandles="1" noChangeArrowheads="1" noChangeShapeType="1" noTextEdit="1"/>
              </p:cNvSpPr>
              <p:nvPr/>
            </p:nvSpPr>
            <p:spPr>
              <a:xfrm>
                <a:off x="481986" y="4869160"/>
                <a:ext cx="8204814" cy="1224136"/>
              </a:xfrm>
              <a:prstGeom prst="rect">
                <a:avLst/>
              </a:prstGeom>
              <a:blipFill>
                <a:blip r:embed="rId3"/>
                <a:stretch>
                  <a:fillRect l="-519" r="-593"/>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87201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CB0CF-D661-4CBA-8BDF-20AAD59C46FD}"/>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9C08AD84-3D1E-4BD4-9E61-7F1025E39F6E}"/>
              </a:ext>
            </a:extLst>
          </p:cNvPr>
          <p:cNvSpPr>
            <a:spLocks noGrp="1"/>
          </p:cNvSpPr>
          <p:nvPr>
            <p:ph idx="1"/>
          </p:nvPr>
        </p:nvSpPr>
        <p:spPr/>
        <p:txBody>
          <a:bodyPr>
            <a:normAutofit/>
          </a:bodyPr>
          <a:lstStyle/>
          <a:p>
            <a:r>
              <a:rPr lang="zh-CN" altLang="en-US" dirty="0"/>
              <a:t>线性代数基础</a:t>
            </a:r>
            <a:endParaRPr lang="en-US" altLang="zh-CN" dirty="0"/>
          </a:p>
          <a:p>
            <a:pPr lvl="1"/>
            <a:r>
              <a:rPr lang="zh-CN" altLang="en-US" dirty="0"/>
              <a:t>特征值、特征向量与特征值分解</a:t>
            </a:r>
            <a:endParaRPr lang="en-US" altLang="zh-CN" dirty="0"/>
          </a:p>
          <a:p>
            <a:pPr lvl="1"/>
            <a:endParaRPr lang="zh-CN" altLang="en-US" dirty="0"/>
          </a:p>
        </p:txBody>
      </p:sp>
      <p:pic>
        <p:nvPicPr>
          <p:cNvPr id="5" name="图片 4">
            <a:extLst>
              <a:ext uri="{FF2B5EF4-FFF2-40B4-BE49-F238E27FC236}">
                <a16:creationId xmlns:a16="http://schemas.microsoft.com/office/drawing/2014/main" id="{25B59AAF-37EF-4B1B-9149-F0346B771E69}"/>
              </a:ext>
            </a:extLst>
          </p:cNvPr>
          <p:cNvPicPr>
            <a:picLocks noChangeAspect="1"/>
          </p:cNvPicPr>
          <p:nvPr/>
        </p:nvPicPr>
        <p:blipFill>
          <a:blip r:embed="rId2"/>
          <a:stretch>
            <a:fillRect/>
          </a:stretch>
        </p:blipFill>
        <p:spPr>
          <a:xfrm>
            <a:off x="294678" y="2783733"/>
            <a:ext cx="8554644" cy="1581371"/>
          </a:xfrm>
          <a:prstGeom prst="rect">
            <a:avLst/>
          </a:prstGeom>
        </p:spPr>
      </p:pic>
      <p:pic>
        <p:nvPicPr>
          <p:cNvPr id="6" name="图片 5">
            <a:extLst>
              <a:ext uri="{FF2B5EF4-FFF2-40B4-BE49-F238E27FC236}">
                <a16:creationId xmlns:a16="http://schemas.microsoft.com/office/drawing/2014/main" id="{4267D28B-D4B7-43E5-9552-3EB8A806F566}"/>
              </a:ext>
            </a:extLst>
          </p:cNvPr>
          <p:cNvPicPr>
            <a:picLocks noChangeAspect="1"/>
          </p:cNvPicPr>
          <p:nvPr/>
        </p:nvPicPr>
        <p:blipFill>
          <a:blip r:embed="rId3"/>
          <a:stretch>
            <a:fillRect/>
          </a:stretch>
        </p:blipFill>
        <p:spPr>
          <a:xfrm>
            <a:off x="280388" y="4564881"/>
            <a:ext cx="8583223" cy="1600423"/>
          </a:xfrm>
          <a:prstGeom prst="rect">
            <a:avLst/>
          </a:prstGeom>
        </p:spPr>
      </p:pic>
    </p:spTree>
    <p:extLst>
      <p:ext uri="{BB962C8B-B14F-4D97-AF65-F5344CB8AC3E}">
        <p14:creationId xmlns:p14="http://schemas.microsoft.com/office/powerpoint/2010/main" val="281626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CB0CF-D661-4CBA-8BDF-20AAD59C46FD}"/>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9C08AD84-3D1E-4BD4-9E61-7F1025E39F6E}"/>
              </a:ext>
            </a:extLst>
          </p:cNvPr>
          <p:cNvSpPr>
            <a:spLocks noGrp="1"/>
          </p:cNvSpPr>
          <p:nvPr>
            <p:ph idx="1"/>
          </p:nvPr>
        </p:nvSpPr>
        <p:spPr/>
        <p:txBody>
          <a:bodyPr>
            <a:normAutofit/>
          </a:bodyPr>
          <a:lstStyle/>
          <a:p>
            <a:r>
              <a:rPr lang="zh-CN" altLang="en-US" dirty="0"/>
              <a:t>线性代数基础</a:t>
            </a:r>
            <a:endParaRPr lang="en-US" altLang="zh-CN" dirty="0"/>
          </a:p>
          <a:p>
            <a:pPr lvl="1"/>
            <a:r>
              <a:rPr lang="zh-CN" altLang="en-US" dirty="0"/>
              <a:t>矩阵的奇异值分解</a:t>
            </a:r>
          </a:p>
        </p:txBody>
      </p:sp>
      <p:pic>
        <p:nvPicPr>
          <p:cNvPr id="4" name="图片 3">
            <a:extLst>
              <a:ext uri="{FF2B5EF4-FFF2-40B4-BE49-F238E27FC236}">
                <a16:creationId xmlns:a16="http://schemas.microsoft.com/office/drawing/2014/main" id="{879D5728-8F5F-466C-9B16-B9DA08634797}"/>
              </a:ext>
            </a:extLst>
          </p:cNvPr>
          <p:cNvPicPr>
            <a:picLocks noChangeAspect="1"/>
          </p:cNvPicPr>
          <p:nvPr/>
        </p:nvPicPr>
        <p:blipFill>
          <a:blip r:embed="rId2"/>
          <a:stretch>
            <a:fillRect/>
          </a:stretch>
        </p:blipFill>
        <p:spPr>
          <a:xfrm>
            <a:off x="342309" y="2774770"/>
            <a:ext cx="8459381" cy="2886478"/>
          </a:xfrm>
          <a:prstGeom prst="rect">
            <a:avLst/>
          </a:prstGeom>
          <a:ln>
            <a:solidFill>
              <a:schemeClr val="accent1"/>
            </a:solidFill>
          </a:ln>
        </p:spPr>
      </p:pic>
      <p:pic>
        <p:nvPicPr>
          <p:cNvPr id="8" name="图片 7">
            <a:extLst>
              <a:ext uri="{FF2B5EF4-FFF2-40B4-BE49-F238E27FC236}">
                <a16:creationId xmlns:a16="http://schemas.microsoft.com/office/drawing/2014/main" id="{B8296BEF-9A86-4E7B-86C4-AC95869DE736}"/>
              </a:ext>
            </a:extLst>
          </p:cNvPr>
          <p:cNvPicPr>
            <a:picLocks noChangeAspect="1"/>
          </p:cNvPicPr>
          <p:nvPr/>
        </p:nvPicPr>
        <p:blipFill>
          <a:blip r:embed="rId3"/>
          <a:stretch>
            <a:fillRect/>
          </a:stretch>
        </p:blipFill>
        <p:spPr>
          <a:xfrm>
            <a:off x="467544" y="3811180"/>
            <a:ext cx="8535591" cy="2210108"/>
          </a:xfrm>
          <a:prstGeom prst="rect">
            <a:avLst/>
          </a:prstGeom>
          <a:ln>
            <a:solidFill>
              <a:schemeClr val="accent1"/>
            </a:solidFill>
          </a:ln>
        </p:spPr>
      </p:pic>
    </p:spTree>
    <p:extLst>
      <p:ext uri="{BB962C8B-B14F-4D97-AF65-F5344CB8AC3E}">
        <p14:creationId xmlns:p14="http://schemas.microsoft.com/office/powerpoint/2010/main" val="89576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CB0CF-D661-4CBA-8BDF-20AAD59C46FD}"/>
              </a:ext>
            </a:extLst>
          </p:cNvPr>
          <p:cNvSpPr>
            <a:spLocks noGrp="1"/>
          </p:cNvSpPr>
          <p:nvPr>
            <p:ph type="title"/>
          </p:nvPr>
        </p:nvSpPr>
        <p:spPr/>
        <p:txBody>
          <a:bodyPr/>
          <a:lstStyle/>
          <a:p>
            <a:r>
              <a:rPr lang="en-US" altLang="zh-CN" dirty="0"/>
              <a:t>3.4 </a:t>
            </a:r>
            <a:r>
              <a:rPr lang="zh-CN" altLang="en-US" dirty="0"/>
              <a:t>特征降维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C08AD84-3D1E-4BD4-9E61-7F1025E39F6E}"/>
                  </a:ext>
                </a:extLst>
              </p:cNvPr>
              <p:cNvSpPr>
                <a:spLocks noGrp="1"/>
              </p:cNvSpPr>
              <p:nvPr>
                <p:ph idx="1"/>
              </p:nvPr>
            </p:nvSpPr>
            <p:spPr/>
            <p:txBody>
              <a:bodyPr>
                <a:normAutofit/>
              </a:bodyPr>
              <a:lstStyle/>
              <a:p>
                <a:r>
                  <a:rPr lang="zh-CN" altLang="en-US" dirty="0"/>
                  <a:t>线性代数基础</a:t>
                </a:r>
                <a:endParaRPr lang="en-US" altLang="zh-CN" dirty="0"/>
              </a:p>
              <a:p>
                <a:pPr lvl="1"/>
                <a:r>
                  <a:rPr lang="zh-CN" altLang="en-US" dirty="0"/>
                  <a:t>样本特征的协方差矩阵</a:t>
                </a:r>
                <a:endParaRPr lang="en-US" altLang="zh-CN" dirty="0"/>
              </a:p>
              <a:p>
                <a:pPr lvl="1"/>
                <a:r>
                  <a:rPr lang="zh-CN" altLang="en-US" dirty="0"/>
                  <a:t>训练集</a:t>
                </a:r>
                <a:endParaRPr lang="en-US" altLang="zh-CN" dirty="0"/>
              </a:p>
              <a:p>
                <a:pPr lvl="1"/>
                <a:r>
                  <a:rPr lang="zh-CN" altLang="zh-CN" dirty="0"/>
                  <a:t>训练集特征矩阵</a:t>
                </a:r>
                <a:endParaRPr lang="en-US" altLang="zh-CN" dirty="0"/>
              </a:p>
              <a:p>
                <a:pPr lvl="1"/>
                <a:endParaRPr lang="en-US" altLang="zh-CN" dirty="0"/>
              </a:p>
              <a:p>
                <a:pPr lvl="1"/>
                <a:endParaRPr lang="en-US" altLang="zh-CN" dirty="0"/>
              </a:p>
              <a:p>
                <a:pPr lvl="1"/>
                <a:r>
                  <a:rPr lang="zh-CN" altLang="en-US" dirty="0"/>
                  <a:t>将</a:t>
                </a:r>
                <a:r>
                  <a:rPr lang="zh-CN" altLang="zh-CN" dirty="0"/>
                  <a:t>每个特征项看作一个随机变量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𝑘</m:t>
                        </m:r>
                      </m:sub>
                    </m:sSub>
                  </m:oMath>
                </a14:m>
                <a:endParaRPr lang="zh-CN" altLang="en-US" dirty="0"/>
              </a:p>
            </p:txBody>
          </p:sp>
        </mc:Choice>
        <mc:Fallback xmlns="">
          <p:sp>
            <p:nvSpPr>
              <p:cNvPr id="3" name="内容占位符 2">
                <a:extLst>
                  <a:ext uri="{FF2B5EF4-FFF2-40B4-BE49-F238E27FC236}">
                    <a16:creationId xmlns:a16="http://schemas.microsoft.com/office/drawing/2014/main" id="{9C08AD84-3D1E-4BD4-9E61-7F1025E39F6E}"/>
                  </a:ext>
                </a:extLst>
              </p:cNvPr>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47791C8-5AC6-48D1-A8C7-AA85ADA7728B}"/>
                  </a:ext>
                </a:extLst>
              </p:cNvPr>
              <p:cNvSpPr txBox="1"/>
              <p:nvPr/>
            </p:nvSpPr>
            <p:spPr>
              <a:xfrm>
                <a:off x="2736304" y="2740858"/>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rgbClr val="00B050"/>
                              </a:solidFill>
                              <a:latin typeface="Cambria Math" panose="02040503050406030204" pitchFamily="18" charset="0"/>
                            </a:rPr>
                          </m:ctrlPr>
                        </m:sSubPr>
                        <m:e>
                          <m:r>
                            <a:rPr lang="zh-CN" altLang="en-US" sz="2000" i="1">
                              <a:solidFill>
                                <a:srgbClr val="00B050"/>
                              </a:solidFill>
                              <a:latin typeface="Cambria Math" panose="02040503050406030204" pitchFamily="18" charset="0"/>
                            </a:rPr>
                            <m:t>𝐷</m:t>
                          </m:r>
                        </m:e>
                        <m:sub>
                          <m:r>
                            <a:rPr lang="zh-CN" altLang="en-US" sz="2000" i="1">
                              <a:solidFill>
                                <a:srgbClr val="00B050"/>
                              </a:solidFill>
                              <a:latin typeface="Cambria Math" panose="02040503050406030204" pitchFamily="18" charset="0"/>
                            </a:rPr>
                            <m:t>𝑡𝑟𝑎𝑖𝑛</m:t>
                          </m:r>
                        </m:sub>
                      </m:sSub>
                      <m:r>
                        <a:rPr lang="zh-CN" altLang="en-US" sz="2000" i="0">
                          <a:solidFill>
                            <a:srgbClr val="00B050"/>
                          </a:solidFill>
                          <a:latin typeface="Cambria Math" panose="02040503050406030204" pitchFamily="18" charset="0"/>
                        </a:rPr>
                        <m:t>=</m:t>
                      </m:r>
                      <m:d>
                        <m:dPr>
                          <m:begChr m:val="{"/>
                          <m:endChr m:val="}"/>
                          <m:ctrlPr>
                            <a:rPr lang="zh-CN" altLang="en-US" sz="2000" i="1">
                              <a:solidFill>
                                <a:srgbClr val="00B050"/>
                              </a:solidFill>
                              <a:latin typeface="Cambria Math" panose="02040503050406030204" pitchFamily="18" charset="0"/>
                            </a:rPr>
                          </m:ctrlPr>
                        </m:dPr>
                        <m:e>
                          <m:d>
                            <m:dPr>
                              <m:ctrlPr>
                                <a:rPr lang="zh-CN" altLang="en-US" sz="2000" i="1">
                                  <a:solidFill>
                                    <a:srgbClr val="00B050"/>
                                  </a:solidFill>
                                  <a:latin typeface="Cambria Math" panose="02040503050406030204" pitchFamily="18" charset="0"/>
                                </a:rPr>
                              </m:ctrlPr>
                            </m:dPr>
                            <m:e>
                              <m:sSub>
                                <m:sSubPr>
                                  <m:ctrlPr>
                                    <a:rPr lang="zh-CN" altLang="en-US" sz="200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1</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1</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0">
                                      <a:solidFill>
                                        <a:srgbClr val="00B050"/>
                                      </a:solidFill>
                                      <a:latin typeface="Cambria Math" panose="02040503050406030204" pitchFamily="18" charset="0"/>
                                    </a:rPr>
                                    <m:t>2</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0">
                                      <a:solidFill>
                                        <a:srgbClr val="00B050"/>
                                      </a:solidFill>
                                      <a:latin typeface="Cambria Math" panose="02040503050406030204" pitchFamily="18" charset="0"/>
                                    </a:rPr>
                                    <m:t>2</m:t>
                                  </m:r>
                                </m:sub>
                              </m:sSub>
                            </m:e>
                          </m:d>
                          <m:r>
                            <a:rPr lang="zh-CN" altLang="en-US" sz="2000" b="0" i="0">
                              <a:solidFill>
                                <a:srgbClr val="00B050"/>
                              </a:solidFill>
                              <a:latin typeface="Cambria Math" panose="02040503050406030204" pitchFamily="18" charset="0"/>
                            </a:rPr>
                            <m:t>,…, </m:t>
                          </m:r>
                          <m:d>
                            <m:dPr>
                              <m:ctrlPr>
                                <a:rPr lang="zh-CN" altLang="en-US" sz="2000" b="0" i="1">
                                  <a:solidFill>
                                    <a:srgbClr val="00B050"/>
                                  </a:solidFill>
                                  <a:latin typeface="Cambria Math" panose="02040503050406030204" pitchFamily="18" charset="0"/>
                                </a:rPr>
                              </m:ctrlPr>
                            </m:dPr>
                            <m:e>
                              <m:sSub>
                                <m:sSubPr>
                                  <m:ctrlPr>
                                    <a:rPr lang="zh-CN" altLang="en-US" sz="2000" b="0" i="1">
                                      <a:solidFill>
                                        <a:srgbClr val="00B050"/>
                                      </a:solidFill>
                                      <a:latin typeface="Cambria Math" panose="02040503050406030204" pitchFamily="18" charset="0"/>
                                    </a:rPr>
                                  </m:ctrlPr>
                                </m:sSubPr>
                                <m:e>
                                  <m:r>
                                    <a:rPr lang="zh-CN" altLang="en-US" sz="2000" b="1" i="1">
                                      <a:solidFill>
                                        <a:srgbClr val="00B050"/>
                                      </a:solidFill>
                                      <a:latin typeface="Cambria Math" panose="02040503050406030204" pitchFamily="18" charset="0"/>
                                    </a:rPr>
                                    <m:t>𝒙</m:t>
                                  </m:r>
                                </m:e>
                                <m:sub>
                                  <m:r>
                                    <a:rPr lang="zh-CN" altLang="en-US" sz="2000" b="0" i="1">
                                      <a:solidFill>
                                        <a:srgbClr val="00B050"/>
                                      </a:solidFill>
                                      <a:latin typeface="Cambria Math" panose="02040503050406030204" pitchFamily="18" charset="0"/>
                                    </a:rPr>
                                    <m:t>𝑚</m:t>
                                  </m:r>
                                </m:sub>
                              </m:sSub>
                              <m:r>
                                <a:rPr lang="zh-CN" altLang="en-US" sz="2000" b="0" i="0">
                                  <a:solidFill>
                                    <a:srgbClr val="00B050"/>
                                  </a:solidFill>
                                  <a:latin typeface="Cambria Math" panose="02040503050406030204" pitchFamily="18" charset="0"/>
                                </a:rPr>
                                <m:t>,</m:t>
                              </m:r>
                              <m:sSub>
                                <m:sSubPr>
                                  <m:ctrlPr>
                                    <a:rPr lang="zh-CN" altLang="en-US" sz="2000" b="0" i="1">
                                      <a:solidFill>
                                        <a:srgbClr val="00B050"/>
                                      </a:solidFill>
                                      <a:latin typeface="Cambria Math" panose="02040503050406030204" pitchFamily="18" charset="0"/>
                                    </a:rPr>
                                  </m:ctrlPr>
                                </m:sSubPr>
                                <m:e>
                                  <m:r>
                                    <a:rPr lang="zh-CN" altLang="en-US" sz="2000" b="0" i="1">
                                      <a:solidFill>
                                        <a:srgbClr val="00B050"/>
                                      </a:solidFill>
                                      <a:latin typeface="Cambria Math" panose="02040503050406030204" pitchFamily="18" charset="0"/>
                                    </a:rPr>
                                    <m:t>𝑦</m:t>
                                  </m:r>
                                </m:e>
                                <m:sub>
                                  <m:r>
                                    <a:rPr lang="zh-CN" altLang="en-US" sz="2000" b="0" i="1">
                                      <a:solidFill>
                                        <a:srgbClr val="00B050"/>
                                      </a:solidFill>
                                      <a:latin typeface="Cambria Math" panose="02040503050406030204" pitchFamily="18" charset="0"/>
                                    </a:rPr>
                                    <m:t>𝑚</m:t>
                                  </m:r>
                                </m:sub>
                              </m:sSub>
                            </m:e>
                          </m:d>
                        </m:e>
                      </m:d>
                    </m:oMath>
                  </m:oMathPara>
                </a14:m>
                <a:endParaRPr lang="zh-CN" altLang="en-US" sz="2000" dirty="0">
                  <a:solidFill>
                    <a:srgbClr val="00B050"/>
                  </a:solidFill>
                </a:endParaRPr>
              </a:p>
            </p:txBody>
          </p:sp>
        </mc:Choice>
        <mc:Fallback xmlns="">
          <p:sp>
            <p:nvSpPr>
              <p:cNvPr id="6" name="文本框 5">
                <a:extLst>
                  <a:ext uri="{FF2B5EF4-FFF2-40B4-BE49-F238E27FC236}">
                    <a16:creationId xmlns:a16="http://schemas.microsoft.com/office/drawing/2014/main" id="{A47791C8-5AC6-48D1-A8C7-AA85ADA7728B}"/>
                  </a:ext>
                </a:extLst>
              </p:cNvPr>
              <p:cNvSpPr txBox="1">
                <a:spLocks noRot="1" noChangeAspect="1" noMove="1" noResize="1" noEditPoints="1" noAdjustHandles="1" noChangeArrowheads="1" noChangeShapeType="1" noTextEdit="1"/>
              </p:cNvSpPr>
              <p:nvPr/>
            </p:nvSpPr>
            <p:spPr>
              <a:xfrm>
                <a:off x="2736304" y="2740858"/>
                <a:ext cx="4572000" cy="400110"/>
              </a:xfrm>
              <a:prstGeom prst="rect">
                <a:avLst/>
              </a:prstGeom>
              <a:blipFill>
                <a:blip r:embed="rId3"/>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BE21A27-1E4E-4801-8EFE-392321BCC224}"/>
                  </a:ext>
                </a:extLst>
              </p:cNvPr>
              <p:cNvSpPr txBox="1"/>
              <p:nvPr/>
            </p:nvSpPr>
            <p:spPr>
              <a:xfrm>
                <a:off x="827584" y="3573016"/>
                <a:ext cx="7499175" cy="1126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𝑑</m:t>
                          </m:r>
                          <m:r>
                            <a:rPr lang="zh-CN" altLang="en-US" i="0">
                              <a:latin typeface="Cambria Math" panose="02040503050406030204" pitchFamily="18" charset="0"/>
                            </a:rPr>
                            <m:t>×</m:t>
                          </m:r>
                          <m:r>
                            <a:rPr lang="zh-CN" altLang="en-US" i="1">
                              <a:latin typeface="Cambria Math" panose="02040503050406030204" pitchFamily="18" charset="0"/>
                            </a:rPr>
                            <m:t>𝑚</m:t>
                          </m:r>
                        </m:sub>
                      </m:sSub>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𝑚</m:t>
                              </m:r>
                            </m:sub>
                          </m:sSub>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2"/>
                                    <m:mcJc m:val="center"/>
                                  </m:mcPr>
                                </m:mc>
                              </m:mcs>
                              <m:ctrlPr>
                                <a:rPr lang="zh-CN" altLang="en-US" b="0" i="1">
                                  <a:solidFill>
                                    <a:srgbClr val="836967"/>
                                  </a:solidFill>
                                  <a:latin typeface="Cambria Math" panose="02040503050406030204" pitchFamily="18" charset="0"/>
                                </a:rPr>
                              </m:ctrlPr>
                            </m:mPr>
                            <m:mr>
                              <m:e>
                                <m:m>
                                  <m:mPr>
                                    <m:plcHide m:val="on"/>
                                    <m:mcs>
                                      <m:mc>
                                        <m:mcPr>
                                          <m:count m:val="2"/>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11</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12</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22</m:t>
                                          </m:r>
                                        </m:sub>
                                      </m:sSub>
                                    </m:e>
                                  </m:mr>
                                </m:m>
                              </m:e>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𝑚</m:t>
                                          </m:r>
                                          <m:r>
                                            <a:rPr lang="zh-CN" altLang="en-US" b="0" i="0">
                                              <a:latin typeface="Cambria Math" panose="02040503050406030204" pitchFamily="18" charset="0"/>
                                            </a:rPr>
                                            <m:t>1</m:t>
                                          </m:r>
                                        </m:sub>
                                      </m:sSub>
                                    </m:e>
                                  </m:m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𝑚</m:t>
                                          </m:r>
                                          <m:r>
                                            <a:rPr lang="zh-CN" altLang="en-US" b="0" i="0">
                                              <a:latin typeface="Cambria Math" panose="02040503050406030204" pitchFamily="18" charset="0"/>
                                            </a:rPr>
                                            <m:t>2</m:t>
                                          </m:r>
                                        </m:sub>
                                      </m:sSub>
                                    </m:e>
                                  </m:mr>
                                </m:m>
                              </m:e>
                            </m:mr>
                            <m:mr>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r>
                                        <a:rPr lang="zh-CN" altLang="en-US" b="0" i="0">
                                          <a:latin typeface="Cambria Math" panose="02040503050406030204" pitchFamily="18" charset="0"/>
                                        </a:rPr>
                                        <m:t>⋮</m:t>
                                      </m:r>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1</m:t>
                                          </m:r>
                                          <m:r>
                                            <a:rPr lang="zh-CN" altLang="en-US" b="0" i="1">
                                              <a:latin typeface="Cambria Math" panose="02040503050406030204" pitchFamily="18" charset="0"/>
                                            </a:rPr>
                                            <m:t>𝑑</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0">
                                              <a:latin typeface="Cambria Math" panose="02040503050406030204" pitchFamily="18" charset="0"/>
                                            </a:rPr>
                                            <m:t>2</m:t>
                                          </m:r>
                                          <m:r>
                                            <a:rPr lang="zh-CN" altLang="en-US" b="0" i="1">
                                              <a:latin typeface="Cambria Math" panose="02040503050406030204" pitchFamily="18" charset="0"/>
                                            </a:rPr>
                                            <m:t>𝑑</m:t>
                                          </m:r>
                                        </m:sub>
                                      </m:sSub>
                                    </m:e>
                                  </m:mr>
                                </m:m>
                              </m:e>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r>
                                        <a:rPr lang="zh-CN" altLang="en-US" b="0" i="0">
                                          <a:latin typeface="Cambria Math" panose="02040503050406030204" pitchFamily="18" charset="0"/>
                                        </a:rPr>
                                        <m:t>⋮</m:t>
                                      </m:r>
                                    </m:e>
                                  </m:m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𝑚𝑑</m:t>
                                          </m:r>
                                        </m:sub>
                                      </m:sSub>
                                    </m:e>
                                  </m:mr>
                                </m:m>
                              </m:e>
                            </m:mr>
                          </m:m>
                        </m:e>
                      </m:d>
                      <m:r>
                        <a:rPr lang="zh-CN" altLang="en-US" b="0" i="0">
                          <a:latin typeface="Cambria Math" panose="02040503050406030204" pitchFamily="18" charset="0"/>
                        </a:rPr>
                        <m:t> .  </m:t>
                      </m:r>
                      <m:r>
                        <a:rPr lang="zh-CN" altLang="en-US" b="0" i="0">
                          <a:latin typeface="Cambria Math" panose="02040503050406030204" pitchFamily="18" charset="0"/>
                        </a:rPr>
                        <m:t>（式</m:t>
                      </m:r>
                      <m:r>
                        <a:rPr lang="zh-CN" altLang="en-US" b="0" i="0">
                          <a:latin typeface="Cambria Math" panose="02040503050406030204" pitchFamily="18" charset="0"/>
                        </a:rPr>
                        <m:t>3−64</m:t>
                      </m:r>
                      <m:r>
                        <a:rPr lang="zh-CN" altLang="en-US" b="0" i="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6BE21A27-1E4E-4801-8EFE-392321BCC224}"/>
                  </a:ext>
                </a:extLst>
              </p:cNvPr>
              <p:cNvSpPr txBox="1">
                <a:spLocks noRot="1" noChangeAspect="1" noMove="1" noResize="1" noEditPoints="1" noAdjustHandles="1" noChangeArrowheads="1" noChangeShapeType="1" noTextEdit="1"/>
              </p:cNvSpPr>
              <p:nvPr/>
            </p:nvSpPr>
            <p:spPr>
              <a:xfrm>
                <a:off x="827584" y="3573016"/>
                <a:ext cx="7499175" cy="11269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D2DCDFB-4E0E-4F16-A0E7-86520C3348E7}"/>
                  </a:ext>
                </a:extLst>
              </p:cNvPr>
              <p:cNvSpPr txBox="1"/>
              <p:nvPr/>
            </p:nvSpPr>
            <p:spPr>
              <a:xfrm>
                <a:off x="1258566" y="5182345"/>
                <a:ext cx="4609578" cy="1126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𝝁</m:t>
                      </m:r>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r>
                                      <a:rPr lang="zh-CN" altLang="en-US" b="0" i="0">
                                        <a:latin typeface="Cambria Math" panose="02040503050406030204" pitchFamily="18" charset="0"/>
                                      </a:rPr>
                                      <m:t>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r>
                                      <a:rPr lang="zh-CN" altLang="en-US" b="0" i="0">
                                        <a:latin typeface="Cambria Math" panose="02040503050406030204" pitchFamily="18" charset="0"/>
                                      </a:rPr>
                                      <m:t>2</m:t>
                                    </m:r>
                                  </m:sub>
                                </m:sSub>
                              </m:e>
                            </m:mr>
                            <m:mr>
                              <m:e>
                                <m:m>
                                  <m:mPr>
                                    <m:plcHide m:val="on"/>
                                    <m:mcs>
                                      <m:mc>
                                        <m:mcPr>
                                          <m:count m:val="1"/>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r>
                                            <a:rPr lang="zh-CN" altLang="en-US" b="0" i="1">
                                              <a:latin typeface="Cambria Math" panose="02040503050406030204" pitchFamily="18" charset="0"/>
                                            </a:rPr>
                                            <m:t>𝑑</m:t>
                                          </m:r>
                                        </m:sub>
                                      </m:sSub>
                                    </m:e>
                                  </m:mr>
                                </m:m>
                              </m:e>
                            </m:mr>
                          </m:m>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r>
                            <a:rPr lang="zh-CN" altLang="en-US" b="0" i="1">
                              <a:latin typeface="Cambria Math" panose="02040503050406030204" pitchFamily="18" charset="0"/>
                            </a:rPr>
                            <m:t>𝑘</m:t>
                          </m:r>
                        </m:sub>
                      </m:sSub>
                      <m:r>
                        <a:rPr lang="zh-CN" altLang="en-US" b="0" i="0">
                          <a:latin typeface="Cambria Math" panose="02040503050406030204" pitchFamily="18" charset="0"/>
                        </a:rPr>
                        <m:t>=</m:t>
                      </m:r>
                      <m:f>
                        <m:fPr>
                          <m:ctrlPr>
                            <a:rPr lang="zh-CN" altLang="en-US" b="0" i="1">
                              <a:solidFill>
                                <a:srgbClr val="836967"/>
                              </a:solidFill>
                              <a:latin typeface="Cambria Math" panose="02040503050406030204" pitchFamily="18" charset="0"/>
                            </a:rPr>
                          </m:ctrlPr>
                        </m:fPr>
                        <m:num>
                          <m:r>
                            <a:rPr lang="zh-CN" altLang="en-US" b="0" i="0">
                              <a:latin typeface="Cambria Math" panose="02040503050406030204" pitchFamily="18" charset="0"/>
                            </a:rPr>
                            <m:t>1</m:t>
                          </m:r>
                        </m:num>
                        <m:den>
                          <m:r>
                            <a:rPr lang="zh-CN" altLang="en-US" b="0" i="1">
                              <a:latin typeface="Cambria Math" panose="02040503050406030204" pitchFamily="18" charset="0"/>
                            </a:rPr>
                            <m:t>𝑚</m:t>
                          </m:r>
                        </m:den>
                      </m:f>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𝑖𝑘</m:t>
                              </m:r>
                            </m:sub>
                          </m:sSub>
                        </m:e>
                      </m:nary>
                      <m:r>
                        <a:rPr lang="zh-CN" altLang="en-US" b="0" i="0">
                          <a:latin typeface="Cambria Math" panose="02040503050406030204" pitchFamily="18" charset="0"/>
                        </a:rPr>
                        <m:t>，</m:t>
                      </m:r>
                      <m:r>
                        <a:rPr lang="zh-CN" altLang="en-US" b="0" i="1">
                          <a:latin typeface="Cambria Math" panose="02040503050406030204" pitchFamily="18" charset="0"/>
                        </a:rPr>
                        <m:t>𝑘</m:t>
                      </m:r>
                      <m:r>
                        <a:rPr lang="zh-CN" altLang="en-US" b="0" i="0">
                          <a:latin typeface="Cambria Math" panose="02040503050406030204" pitchFamily="18" charset="0"/>
                        </a:rPr>
                        <m:t>=1,2,…,</m:t>
                      </m:r>
                      <m:r>
                        <a:rPr lang="zh-CN" altLang="en-US" b="0" i="1">
                          <a:latin typeface="Cambria Math" panose="02040503050406030204" pitchFamily="18" charset="0"/>
                        </a:rPr>
                        <m:t>𝑑</m:t>
                      </m:r>
                      <m:r>
                        <a:rPr lang="zh-CN" altLang="en-US" b="0" i="0">
                          <a:latin typeface="Cambria Math" panose="02040503050406030204" pitchFamily="18" charset="0"/>
                        </a:rPr>
                        <m:t> .</m:t>
                      </m:r>
                    </m:oMath>
                  </m:oMathPara>
                </a14:m>
                <a:endParaRPr lang="zh-CN" altLang="en-US" dirty="0"/>
              </a:p>
            </p:txBody>
          </p:sp>
        </mc:Choice>
        <mc:Fallback xmlns="">
          <p:sp>
            <p:nvSpPr>
              <p:cNvPr id="10" name="文本框 9">
                <a:extLst>
                  <a:ext uri="{FF2B5EF4-FFF2-40B4-BE49-F238E27FC236}">
                    <a16:creationId xmlns:a16="http://schemas.microsoft.com/office/drawing/2014/main" id="{FD2DCDFB-4E0E-4F16-A0E7-86520C3348E7}"/>
                  </a:ext>
                </a:extLst>
              </p:cNvPr>
              <p:cNvSpPr txBox="1">
                <a:spLocks noRot="1" noChangeAspect="1" noMove="1" noResize="1" noEditPoints="1" noAdjustHandles="1" noChangeArrowheads="1" noChangeShapeType="1" noTextEdit="1"/>
              </p:cNvSpPr>
              <p:nvPr/>
            </p:nvSpPr>
            <p:spPr>
              <a:xfrm>
                <a:off x="1258566" y="5182345"/>
                <a:ext cx="4609578" cy="112697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99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6522B-C3FC-4628-BC97-7F77730FA8E8}"/>
              </a:ext>
            </a:extLst>
          </p:cNvPr>
          <p:cNvSpPr>
            <a:spLocks noGrp="1"/>
          </p:cNvSpPr>
          <p:nvPr>
            <p:ph type="title"/>
          </p:nvPr>
        </p:nvSpPr>
        <p:spPr/>
        <p:txBody>
          <a:bodyPr/>
          <a:lstStyle/>
          <a:p>
            <a:r>
              <a:rPr lang="en-US" altLang="zh-CN" dirty="0"/>
              <a:t>3.1 </a:t>
            </a:r>
            <a:r>
              <a:rPr lang="zh-CN" altLang="en-US"/>
              <a:t>贝叶斯分类器</a:t>
            </a:r>
          </a:p>
        </p:txBody>
      </p:sp>
      <p:sp>
        <p:nvSpPr>
          <p:cNvPr id="3" name="内容占位符 2">
            <a:extLst>
              <a:ext uri="{FF2B5EF4-FFF2-40B4-BE49-F238E27FC236}">
                <a16:creationId xmlns:a16="http://schemas.microsoft.com/office/drawing/2014/main" id="{E5D03AF8-DEF6-4EDC-B0F4-6E30F22B4CEE}"/>
              </a:ext>
            </a:extLst>
          </p:cNvPr>
          <p:cNvSpPr>
            <a:spLocks noGrp="1"/>
          </p:cNvSpPr>
          <p:nvPr>
            <p:ph idx="1"/>
          </p:nvPr>
        </p:nvSpPr>
        <p:spPr/>
        <p:txBody>
          <a:bodyPr/>
          <a:lstStyle/>
          <a:p>
            <a:r>
              <a:rPr lang="zh-CN" altLang="en-US" dirty="0"/>
              <a:t>贝叶斯分类器</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使用单个离散型特征</a:t>
            </a:r>
            <a:endParaRPr lang="en-US" altLang="zh-CN" dirty="0"/>
          </a:p>
          <a:p>
            <a:pPr lvl="2"/>
            <a:r>
              <a:rPr lang="zh-CN" altLang="en-US" dirty="0"/>
              <a:t>口感：甜、酸甜</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4C5C79A-9359-44DE-86FE-9419364B9894}"/>
                  </a:ext>
                </a:extLst>
              </p:cNvPr>
              <p:cNvSpPr txBox="1"/>
              <p:nvPr/>
            </p:nvSpPr>
            <p:spPr>
              <a:xfrm>
                <a:off x="755576" y="2348880"/>
                <a:ext cx="2674640" cy="400110"/>
              </a:xfrm>
              <a:prstGeom prst="rect">
                <a:avLst/>
              </a:prstGeom>
              <a:noFill/>
            </p:spPr>
            <p:txBody>
              <a:bodyPr wrap="square">
                <a:spAutoFit/>
              </a:bodyPr>
              <a:lstStyle/>
              <a:p>
                <a:pPr algn="ctr"/>
                <a14:m>
                  <m:oMath xmlns:m="http://schemas.openxmlformats.org/officeDocument/2006/math">
                    <m:r>
                      <a:rPr lang="en-US" altLang="zh-CN" sz="2000" i="1" smtClean="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d>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和</a:t>
                </a:r>
                <a14:m>
                  <m:oMath xmlns:m="http://schemas.openxmlformats.org/officeDocument/2006/math">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2000" i="1">
                            <a:effectLst/>
                            <a:latin typeface="Cambria Math" panose="02040503050406030204" pitchFamily="18" charset="0"/>
                            <a:ea typeface="Cambria Math" panose="02040503050406030204" pitchFamily="18" charset="0"/>
                          </a:rPr>
                        </m:ctrlPr>
                      </m:d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e>
                    </m:d>
                  </m:oMath>
                </a14:m>
                <a:endParaRPr lang="zh-CN" altLang="en-US" sz="2000" dirty="0"/>
              </a:p>
            </p:txBody>
          </p:sp>
        </mc:Choice>
        <mc:Fallback xmlns="">
          <p:sp>
            <p:nvSpPr>
              <p:cNvPr id="5" name="文本框 4">
                <a:extLst>
                  <a:ext uri="{FF2B5EF4-FFF2-40B4-BE49-F238E27FC236}">
                    <a16:creationId xmlns:a16="http://schemas.microsoft.com/office/drawing/2014/main" id="{74C5C79A-9359-44DE-86FE-9419364B9894}"/>
                  </a:ext>
                </a:extLst>
              </p:cNvPr>
              <p:cNvSpPr txBox="1">
                <a:spLocks noRot="1" noChangeAspect="1" noMove="1" noResize="1" noEditPoints="1" noAdjustHandles="1" noChangeArrowheads="1" noChangeShapeType="1" noTextEdit="1"/>
              </p:cNvSpPr>
              <p:nvPr/>
            </p:nvSpPr>
            <p:spPr>
              <a:xfrm>
                <a:off x="755576" y="2348880"/>
                <a:ext cx="2674640" cy="400110"/>
              </a:xfrm>
              <a:prstGeom prst="rect">
                <a:avLst/>
              </a:prstGeom>
              <a:blipFill>
                <a:blip r:embed="rId2"/>
                <a:stretch>
                  <a:fillRect t="-12121" b="-21212"/>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id="{419B9B7F-72DB-4429-9E61-99BB820049DC}"/>
              </a:ext>
            </a:extLst>
          </p:cNvPr>
          <p:cNvGraphicFramePr>
            <a:graphicFrameLocks noGrp="1"/>
          </p:cNvGraphicFramePr>
          <p:nvPr>
            <p:extLst>
              <p:ext uri="{D42A27DB-BD31-4B8C-83A1-F6EECF244321}">
                <p14:modId xmlns:p14="http://schemas.microsoft.com/office/powerpoint/2010/main" val="2940802420"/>
              </p:ext>
            </p:extLst>
          </p:nvPr>
        </p:nvGraphicFramePr>
        <p:xfrm>
          <a:off x="3635896" y="1700808"/>
          <a:ext cx="5256584" cy="2926080"/>
        </p:xfrm>
        <a:graphic>
          <a:graphicData uri="http://schemas.openxmlformats.org/drawingml/2006/table">
            <a:tbl>
              <a:tblPr firstRow="1" firstCol="1" bandRow="1">
                <a:tableStyleId>{5C22544A-7EE6-4342-B048-85BDC9FD1C3A}</a:tableStyleId>
              </a:tblPr>
              <a:tblGrid>
                <a:gridCol w="875747">
                  <a:extLst>
                    <a:ext uri="{9D8B030D-6E8A-4147-A177-3AD203B41FA5}">
                      <a16:colId xmlns:a16="http://schemas.microsoft.com/office/drawing/2014/main" val="3558616524"/>
                    </a:ext>
                  </a:extLst>
                </a:gridCol>
                <a:gridCol w="875747">
                  <a:extLst>
                    <a:ext uri="{9D8B030D-6E8A-4147-A177-3AD203B41FA5}">
                      <a16:colId xmlns:a16="http://schemas.microsoft.com/office/drawing/2014/main" val="622250617"/>
                    </a:ext>
                  </a:extLst>
                </a:gridCol>
                <a:gridCol w="876798">
                  <a:extLst>
                    <a:ext uri="{9D8B030D-6E8A-4147-A177-3AD203B41FA5}">
                      <a16:colId xmlns:a16="http://schemas.microsoft.com/office/drawing/2014/main" val="520755048"/>
                    </a:ext>
                  </a:extLst>
                </a:gridCol>
                <a:gridCol w="875747">
                  <a:extLst>
                    <a:ext uri="{9D8B030D-6E8A-4147-A177-3AD203B41FA5}">
                      <a16:colId xmlns:a16="http://schemas.microsoft.com/office/drawing/2014/main" val="4280408807"/>
                    </a:ext>
                  </a:extLst>
                </a:gridCol>
                <a:gridCol w="875747">
                  <a:extLst>
                    <a:ext uri="{9D8B030D-6E8A-4147-A177-3AD203B41FA5}">
                      <a16:colId xmlns:a16="http://schemas.microsoft.com/office/drawing/2014/main" val="3260259725"/>
                    </a:ext>
                  </a:extLst>
                </a:gridCol>
                <a:gridCol w="876798">
                  <a:extLst>
                    <a:ext uri="{9D8B030D-6E8A-4147-A177-3AD203B41FA5}">
                      <a16:colId xmlns:a16="http://schemas.microsoft.com/office/drawing/2014/main" val="3227598167"/>
                    </a:ext>
                  </a:extLst>
                </a:gridCol>
              </a:tblGrid>
              <a:tr h="0">
                <a:tc>
                  <a:txBody>
                    <a:bodyPr/>
                    <a:lstStyle/>
                    <a:p>
                      <a:pPr algn="ctr"/>
                      <a:r>
                        <a:rPr lang="zh-CN" sz="1600" kern="100">
                          <a:effectLst/>
                        </a:rPr>
                        <a:t>编号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底色</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外形</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口感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果重（克）</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品种</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3134701"/>
                  </a:ext>
                </a:extLst>
              </a:tr>
              <a:tr h="0">
                <a:tc>
                  <a:txBody>
                    <a:bodyPr/>
                    <a:lstStyle/>
                    <a:p>
                      <a:pPr algn="ctr"/>
                      <a:r>
                        <a:rPr lang="en-US" sz="1600" kern="100">
                          <a:effectLst/>
                        </a:rPr>
                        <a:t>1</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190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3762997"/>
                  </a:ext>
                </a:extLst>
              </a:tr>
              <a:tr h="0">
                <a:tc>
                  <a:txBody>
                    <a:bodyPr/>
                    <a:lstStyle/>
                    <a:p>
                      <a:pPr algn="ctr"/>
                      <a:r>
                        <a:rPr lang="en-US" sz="1600" kern="100">
                          <a:effectLst/>
                        </a:rPr>
                        <a:t>2</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260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301392"/>
                  </a:ext>
                </a:extLst>
              </a:tr>
              <a:tr h="0">
                <a:tc>
                  <a:txBody>
                    <a:bodyPr/>
                    <a:lstStyle/>
                    <a:p>
                      <a:pPr algn="ctr"/>
                      <a:r>
                        <a:rPr lang="en-US" sz="1600" kern="100">
                          <a:effectLst/>
                        </a:rPr>
                        <a:t>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扁圆</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150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0485076"/>
                  </a:ext>
                </a:extLst>
              </a:tr>
              <a:tr h="0">
                <a:tc>
                  <a:txBody>
                    <a:bodyPr/>
                    <a:lstStyle/>
                    <a:p>
                      <a:pPr algn="ctr"/>
                      <a:r>
                        <a:rPr lang="en-US" sz="1600" kern="100">
                          <a:effectLst/>
                        </a:rPr>
                        <a:t>4</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512767"/>
                  </a:ext>
                </a:extLst>
              </a:tr>
              <a:tr h="0">
                <a:tc>
                  <a:txBody>
                    <a:bodyPr/>
                    <a:lstStyle/>
                    <a:p>
                      <a:pPr algn="ctr"/>
                      <a:r>
                        <a:rPr lang="en-US" sz="1600" kern="100">
                          <a:effectLst/>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8229244"/>
                  </a:ext>
                </a:extLst>
              </a:tr>
              <a:tr h="0">
                <a:tc>
                  <a:txBody>
                    <a:bodyPr/>
                    <a:lstStyle/>
                    <a:p>
                      <a:pPr algn="ctr"/>
                      <a:r>
                        <a:rPr lang="en-US" sz="1600" kern="100">
                          <a:effectLst/>
                        </a:rPr>
                        <a:t>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170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3473954"/>
                  </a:ext>
                </a:extLst>
              </a:tr>
              <a:tr h="0">
                <a:tc>
                  <a:txBody>
                    <a:bodyPr/>
                    <a:lstStyle/>
                    <a:p>
                      <a:pPr algn="ctr"/>
                      <a:r>
                        <a:rPr lang="en-US" sz="1600" kern="100">
                          <a:effectLst/>
                        </a:rPr>
                        <a:t>7</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20776183"/>
                  </a:ext>
                </a:extLst>
              </a:tr>
              <a:tr h="0">
                <a:tc>
                  <a:txBody>
                    <a:bodyPr/>
                    <a:lstStyle/>
                    <a:p>
                      <a:pPr algn="ctr"/>
                      <a:r>
                        <a:rPr lang="en-US" sz="1600" kern="100">
                          <a:effectLst/>
                        </a:rPr>
                        <a:t>8</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230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红富士</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92093266"/>
                  </a:ext>
                </a:extLst>
              </a:tr>
              <a:tr h="0">
                <a:tc>
                  <a:txBody>
                    <a:bodyPr/>
                    <a:lstStyle/>
                    <a:p>
                      <a:pPr algn="ctr"/>
                      <a:r>
                        <a:rPr lang="en-US" sz="1600" kern="100">
                          <a:effectLst/>
                        </a:rPr>
                        <a:t>9</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180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国光</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9241630"/>
                  </a:ext>
                </a:extLst>
              </a:tr>
              <a:tr h="0">
                <a:tc>
                  <a:txBody>
                    <a:bodyPr/>
                    <a:lstStyle/>
                    <a:p>
                      <a:pPr algn="ctr"/>
                      <a:r>
                        <a:rPr lang="en-US" sz="1600" kern="100">
                          <a:effectLst/>
                        </a:rPr>
                        <a:t>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黄绿</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扁圆</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a:effectLst/>
                        </a:rPr>
                        <a:t>酸甜</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600" kern="100">
                          <a:effectLst/>
                        </a:rPr>
                        <a:t>240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zh-CN" sz="1600" kern="100" dirty="0">
                          <a:effectLst/>
                        </a:rPr>
                        <a:t>红富士</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1775362"/>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728E56E-D6CF-4B94-845F-2EFD2C446714}"/>
                  </a:ext>
                </a:extLst>
              </p:cNvPr>
              <p:cNvSpPr txBox="1"/>
              <p:nvPr/>
            </p:nvSpPr>
            <p:spPr>
              <a:xfrm>
                <a:off x="1331640" y="2924944"/>
                <a:ext cx="1656184" cy="400110"/>
              </a:xfrm>
              <a:prstGeom prst="rect">
                <a:avLst/>
              </a:prstGeom>
              <a:solidFill>
                <a:schemeClr val="bg1">
                  <a:lumMod val="9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𝑃</m:t>
                      </m:r>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𝑌</m:t>
                          </m:r>
                        </m:e>
                        <m:e>
                          <m:r>
                            <a:rPr lang="zh-CN" altLang="en-US" sz="2000" i="1">
                              <a:solidFill>
                                <a:schemeClr val="tx1"/>
                              </a:solidFill>
                              <a:latin typeface="Cambria Math" panose="02040503050406030204" pitchFamily="18" charset="0"/>
                            </a:rPr>
                            <m:t>𝑋</m:t>
                          </m:r>
                        </m:e>
                      </m:d>
                    </m:oMath>
                  </m:oMathPara>
                </a14:m>
                <a:endParaRPr lang="zh-CN" altLang="en-US" sz="2000" dirty="0">
                  <a:solidFill>
                    <a:schemeClr val="tx1"/>
                  </a:solidFill>
                </a:endParaRPr>
              </a:p>
            </p:txBody>
          </p:sp>
        </mc:Choice>
        <mc:Fallback xmlns="">
          <p:sp>
            <p:nvSpPr>
              <p:cNvPr id="8" name="文本框 7">
                <a:extLst>
                  <a:ext uri="{FF2B5EF4-FFF2-40B4-BE49-F238E27FC236}">
                    <a16:creationId xmlns:a16="http://schemas.microsoft.com/office/drawing/2014/main" id="{2728E56E-D6CF-4B94-845F-2EFD2C446714}"/>
                  </a:ext>
                </a:extLst>
              </p:cNvPr>
              <p:cNvSpPr txBox="1">
                <a:spLocks noRot="1" noChangeAspect="1" noMove="1" noResize="1" noEditPoints="1" noAdjustHandles="1" noChangeArrowheads="1" noChangeShapeType="1" noTextEdit="1"/>
              </p:cNvSpPr>
              <p:nvPr/>
            </p:nvSpPr>
            <p:spPr>
              <a:xfrm>
                <a:off x="1331640" y="2924944"/>
                <a:ext cx="1656184" cy="400110"/>
              </a:xfrm>
              <a:prstGeom prst="rect">
                <a:avLst/>
              </a:prstGeom>
              <a:blipFill>
                <a:blip r:embed="rId3"/>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7EB1AE7-3064-4BA8-A8C2-40DE1A861009}"/>
                  </a:ext>
                </a:extLst>
              </p:cNvPr>
              <p:cNvSpPr txBox="1"/>
              <p:nvPr/>
            </p:nvSpPr>
            <p:spPr>
              <a:xfrm>
                <a:off x="4049688" y="5261138"/>
                <a:ext cx="4986808" cy="400110"/>
              </a:xfrm>
              <a:prstGeom prst="rect">
                <a:avLst/>
              </a:prstGeom>
              <a:solidFill>
                <a:schemeClr val="bg1">
                  <a:lumMod val="95000"/>
                </a:schemeClr>
              </a:solidFill>
              <a:ln>
                <a:solidFill>
                  <a:schemeClr val="accent1"/>
                </a:solidFill>
              </a:ln>
            </p:spPr>
            <p:txBody>
              <a:bodyPr wrap="square">
                <a:spAutoFit/>
              </a:bodyPr>
              <a:lstStyle/>
              <a:p>
                <a:r>
                  <a:rPr lang="zh-CN" altLang="zh-CN" sz="20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分类特征</a:t>
                </a:r>
                <a14:m>
                  <m:oMath xmlns:m="http://schemas.openxmlformats.org/officeDocument/2006/math">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𝑋</m:t>
                    </m:r>
                  </m:oMath>
                </a14:m>
                <a:r>
                  <a:rPr lang="zh-CN" altLang="en-US" sz="20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记“甜”为</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，“酸甜”为</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endParaRPr lang="zh-CN" altLang="en-US" sz="2000" dirty="0"/>
              </a:p>
            </p:txBody>
          </p:sp>
        </mc:Choice>
        <mc:Fallback xmlns="">
          <p:sp>
            <p:nvSpPr>
              <p:cNvPr id="10" name="文本框 9">
                <a:extLst>
                  <a:ext uri="{FF2B5EF4-FFF2-40B4-BE49-F238E27FC236}">
                    <a16:creationId xmlns:a16="http://schemas.microsoft.com/office/drawing/2014/main" id="{77EB1AE7-3064-4BA8-A8C2-40DE1A861009}"/>
                  </a:ext>
                </a:extLst>
              </p:cNvPr>
              <p:cNvSpPr txBox="1">
                <a:spLocks noRot="1" noChangeAspect="1" noMove="1" noResize="1" noEditPoints="1" noAdjustHandles="1" noChangeArrowheads="1" noChangeShapeType="1" noTextEdit="1"/>
              </p:cNvSpPr>
              <p:nvPr/>
            </p:nvSpPr>
            <p:spPr>
              <a:xfrm>
                <a:off x="4049688" y="5261138"/>
                <a:ext cx="4986808" cy="400110"/>
              </a:xfrm>
              <a:prstGeom prst="rect">
                <a:avLst/>
              </a:prstGeom>
              <a:blipFill>
                <a:blip r:embed="rId4"/>
                <a:stretch>
                  <a:fillRect l="-1098" t="-10294" b="-19118"/>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1A6EFBB-F853-4DB8-9A50-0216854D5023}"/>
                  </a:ext>
                </a:extLst>
              </p:cNvPr>
              <p:cNvSpPr txBox="1"/>
              <p:nvPr/>
            </p:nvSpPr>
            <p:spPr>
              <a:xfrm>
                <a:off x="3599384" y="5693186"/>
                <a:ext cx="5437112" cy="400110"/>
              </a:xfrm>
              <a:prstGeom prst="rect">
                <a:avLst/>
              </a:prstGeom>
              <a:solidFill>
                <a:schemeClr val="bg1">
                  <a:lumMod val="85000"/>
                </a:schemeClr>
              </a:solidFill>
              <a:ln>
                <a:solidFill>
                  <a:schemeClr val="accent1"/>
                </a:solidFill>
              </a:ln>
            </p:spPr>
            <p:txBody>
              <a:bodyPr wrap="square">
                <a:spAutoFit/>
              </a:bodyPr>
              <a:lstStyle/>
              <a:p>
                <a:r>
                  <a:rPr lang="zh-CN" altLang="zh-CN" sz="20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分类目标</a:t>
                </a:r>
                <a14:m>
                  <m:oMath xmlns:m="http://schemas.openxmlformats.org/officeDocument/2006/math">
                    <m:r>
                      <a:rPr lang="en-US" altLang="zh-CN" sz="20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𝑌</m:t>
                    </m:r>
                  </m:oMath>
                </a14:m>
                <a:r>
                  <a:rPr lang="zh-CN" altLang="en-US" sz="20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记“红富士”为</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2000" dirty="0">
                    <a:effectLst/>
                    <a:latin typeface="Calibri" panose="020F0502020204030204" pitchFamily="34" charset="0"/>
                    <a:ea typeface="宋体" panose="02010600030101010101" pitchFamily="2" charset="-122"/>
                    <a:cs typeface="Times New Roman" panose="02020603050405020304" pitchFamily="18" charset="0"/>
                  </a:rPr>
                  <a:t>，“国光”为</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𝑐</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2</m:t>
                        </m:r>
                      </m:sub>
                    </m:sSub>
                  </m:oMath>
                </a14:m>
                <a:endParaRPr lang="zh-CN" altLang="en-US" sz="2000" dirty="0"/>
              </a:p>
            </p:txBody>
          </p:sp>
        </mc:Choice>
        <mc:Fallback xmlns="">
          <p:sp>
            <p:nvSpPr>
              <p:cNvPr id="12" name="文本框 11">
                <a:extLst>
                  <a:ext uri="{FF2B5EF4-FFF2-40B4-BE49-F238E27FC236}">
                    <a16:creationId xmlns:a16="http://schemas.microsoft.com/office/drawing/2014/main" id="{41A6EFBB-F853-4DB8-9A50-0216854D5023}"/>
                  </a:ext>
                </a:extLst>
              </p:cNvPr>
              <p:cNvSpPr txBox="1">
                <a:spLocks noRot="1" noChangeAspect="1" noMove="1" noResize="1" noEditPoints="1" noAdjustHandles="1" noChangeArrowheads="1" noChangeShapeType="1" noTextEdit="1"/>
              </p:cNvSpPr>
              <p:nvPr/>
            </p:nvSpPr>
            <p:spPr>
              <a:xfrm>
                <a:off x="3599384" y="5693186"/>
                <a:ext cx="5437112" cy="400110"/>
              </a:xfrm>
              <a:prstGeom prst="rect">
                <a:avLst/>
              </a:prstGeom>
              <a:blipFill>
                <a:blip r:embed="rId5"/>
                <a:stretch>
                  <a:fillRect l="-1007" t="-11765" b="-19118"/>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32725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 calcmode="lin" valueType="num">
                                      <p:cBhvr additive="base">
                                        <p:cTn id="2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0" grpId="0" animBg="1"/>
      <p:bldP spid="1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CB0CF-D661-4CBA-8BDF-20AAD59C46FD}"/>
              </a:ext>
            </a:extLst>
          </p:cNvPr>
          <p:cNvSpPr>
            <a:spLocks noGrp="1"/>
          </p:cNvSpPr>
          <p:nvPr>
            <p:ph type="title"/>
          </p:nvPr>
        </p:nvSpPr>
        <p:spPr/>
        <p:txBody>
          <a:bodyPr/>
          <a:lstStyle/>
          <a:p>
            <a:r>
              <a:rPr lang="en-US" altLang="zh-CN" dirty="0"/>
              <a:t>3.4 </a:t>
            </a:r>
            <a:r>
              <a:rPr lang="zh-CN" altLang="en-US" dirty="0"/>
              <a:t>特征降维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C08AD84-3D1E-4BD4-9E61-7F1025E39F6E}"/>
                  </a:ext>
                </a:extLst>
              </p:cNvPr>
              <p:cNvSpPr>
                <a:spLocks noGrp="1"/>
              </p:cNvSpPr>
              <p:nvPr>
                <p:ph idx="1"/>
              </p:nvPr>
            </p:nvSpPr>
            <p:spPr/>
            <p:txBody>
              <a:bodyPr>
                <a:normAutofit/>
              </a:bodyPr>
              <a:lstStyle/>
              <a:p>
                <a:r>
                  <a:rPr lang="zh-CN" altLang="en-US" dirty="0"/>
                  <a:t>线性代数基础</a:t>
                </a:r>
                <a:endParaRPr lang="en-US" altLang="zh-CN" dirty="0"/>
              </a:p>
              <a:p>
                <a:pPr lvl="1"/>
                <a:r>
                  <a:rPr lang="zh-CN" altLang="en-US" dirty="0"/>
                  <a:t>样本特征的协方差矩阵</a:t>
                </a:r>
                <a:endParaRPr lang="en-US" altLang="zh-CN" dirty="0"/>
              </a:p>
              <a:p>
                <a:pPr lvl="1"/>
                <a:r>
                  <a:rPr lang="zh-CN" altLang="en-US" dirty="0"/>
                  <a:t>将</a:t>
                </a:r>
                <a:r>
                  <a:rPr lang="zh-CN" altLang="zh-CN" dirty="0"/>
                  <a:t>每个特征项看作一个随机变量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𝑘</m:t>
                        </m:r>
                      </m:sub>
                    </m:sSub>
                  </m:oMath>
                </a14:m>
                <a:endParaRPr lang="en-US" altLang="zh-CN" dirty="0"/>
              </a:p>
              <a:p>
                <a:pPr lvl="1"/>
                <a:endParaRPr lang="en-US" altLang="zh-CN" dirty="0"/>
              </a:p>
              <a:p>
                <a:pPr lvl="1"/>
                <a:endParaRPr lang="en-US" altLang="zh-CN" dirty="0"/>
              </a:p>
              <a:p>
                <a:pPr lvl="1"/>
                <a:endParaRPr lang="en-US" altLang="zh-CN" dirty="0"/>
              </a:p>
              <a:p>
                <a:pPr lvl="1"/>
                <a:r>
                  <a:rPr lang="zh-CN" altLang="en-US" dirty="0"/>
                  <a:t>特征随机变量的协方差矩阵（特征内积矩阵）</a:t>
                </a:r>
              </a:p>
            </p:txBody>
          </p:sp>
        </mc:Choice>
        <mc:Fallback xmlns="">
          <p:sp>
            <p:nvSpPr>
              <p:cNvPr id="3" name="内容占位符 2">
                <a:extLst>
                  <a:ext uri="{FF2B5EF4-FFF2-40B4-BE49-F238E27FC236}">
                    <a16:creationId xmlns:a16="http://schemas.microsoft.com/office/drawing/2014/main" id="{9C08AD84-3D1E-4BD4-9E61-7F1025E39F6E}"/>
                  </a:ext>
                </a:extLst>
              </p:cNvPr>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D2DCDFB-4E0E-4F16-A0E7-86520C3348E7}"/>
                  </a:ext>
                </a:extLst>
              </p:cNvPr>
              <p:cNvSpPr txBox="1"/>
              <p:nvPr/>
            </p:nvSpPr>
            <p:spPr>
              <a:xfrm>
                <a:off x="1258566" y="3166121"/>
                <a:ext cx="4609578" cy="1126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𝝁</m:t>
                      </m:r>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r>
                                      <a:rPr lang="zh-CN" altLang="en-US" b="0" i="0">
                                        <a:latin typeface="Cambria Math" panose="02040503050406030204" pitchFamily="18" charset="0"/>
                                      </a:rPr>
                                      <m:t>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r>
                                      <a:rPr lang="zh-CN" altLang="en-US" b="0" i="0">
                                        <a:latin typeface="Cambria Math" panose="02040503050406030204" pitchFamily="18" charset="0"/>
                                      </a:rPr>
                                      <m:t>2</m:t>
                                    </m:r>
                                  </m:sub>
                                </m:sSub>
                              </m:e>
                            </m:mr>
                            <m:mr>
                              <m:e>
                                <m:m>
                                  <m:mPr>
                                    <m:plcHide m:val="on"/>
                                    <m:mcs>
                                      <m:mc>
                                        <m:mcPr>
                                          <m:count m:val="1"/>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r>
                                            <a:rPr lang="zh-CN" altLang="en-US" b="0" i="1">
                                              <a:latin typeface="Cambria Math" panose="02040503050406030204" pitchFamily="18" charset="0"/>
                                            </a:rPr>
                                            <m:t>𝑑</m:t>
                                          </m:r>
                                        </m:sub>
                                      </m:sSub>
                                    </m:e>
                                  </m:mr>
                                </m:m>
                              </m:e>
                            </m:mr>
                          </m:m>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r>
                            <a:rPr lang="zh-CN" altLang="en-US" b="0" i="1">
                              <a:latin typeface="Cambria Math" panose="02040503050406030204" pitchFamily="18" charset="0"/>
                            </a:rPr>
                            <m:t>𝑘</m:t>
                          </m:r>
                        </m:sub>
                      </m:sSub>
                      <m:r>
                        <a:rPr lang="zh-CN" altLang="en-US" b="0" i="0">
                          <a:latin typeface="Cambria Math" panose="02040503050406030204" pitchFamily="18" charset="0"/>
                        </a:rPr>
                        <m:t>=</m:t>
                      </m:r>
                      <m:f>
                        <m:fPr>
                          <m:ctrlPr>
                            <a:rPr lang="zh-CN" altLang="en-US" b="0" i="1">
                              <a:solidFill>
                                <a:srgbClr val="836967"/>
                              </a:solidFill>
                              <a:latin typeface="Cambria Math" panose="02040503050406030204" pitchFamily="18" charset="0"/>
                            </a:rPr>
                          </m:ctrlPr>
                        </m:fPr>
                        <m:num>
                          <m:r>
                            <a:rPr lang="zh-CN" altLang="en-US" b="0" i="0">
                              <a:latin typeface="Cambria Math" panose="02040503050406030204" pitchFamily="18" charset="0"/>
                            </a:rPr>
                            <m:t>1</m:t>
                          </m:r>
                        </m:num>
                        <m:den>
                          <m:r>
                            <a:rPr lang="zh-CN" altLang="en-US" b="0" i="1">
                              <a:latin typeface="Cambria Math" panose="02040503050406030204" pitchFamily="18" charset="0"/>
                            </a:rPr>
                            <m:t>𝑚</m:t>
                          </m:r>
                        </m:den>
                      </m:f>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𝑖</m:t>
                          </m:r>
                          <m:r>
                            <a:rPr lang="zh-CN" altLang="en-US" b="0" i="0">
                              <a:latin typeface="Cambria Math" panose="02040503050406030204" pitchFamily="18" charset="0"/>
                            </a:rPr>
                            <m:t>=1</m:t>
                          </m:r>
                        </m:sub>
                        <m:sup>
                          <m:r>
                            <a:rPr lang="zh-CN" altLang="en-US" b="0" i="1">
                              <a:latin typeface="Cambria Math" panose="02040503050406030204" pitchFamily="18" charset="0"/>
                            </a:rPr>
                            <m:t>𝑚</m:t>
                          </m:r>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𝑥</m:t>
                              </m:r>
                            </m:e>
                            <m:sub>
                              <m:r>
                                <a:rPr lang="zh-CN" altLang="en-US" b="0" i="1">
                                  <a:latin typeface="Cambria Math" panose="02040503050406030204" pitchFamily="18" charset="0"/>
                                </a:rPr>
                                <m:t>𝑖𝑘</m:t>
                              </m:r>
                            </m:sub>
                          </m:sSub>
                        </m:e>
                      </m:nary>
                      <m:r>
                        <a:rPr lang="zh-CN" altLang="en-US" b="0" i="0">
                          <a:latin typeface="Cambria Math" panose="02040503050406030204" pitchFamily="18" charset="0"/>
                        </a:rPr>
                        <m:t>，</m:t>
                      </m:r>
                      <m:r>
                        <a:rPr lang="zh-CN" altLang="en-US" b="0" i="1">
                          <a:latin typeface="Cambria Math" panose="02040503050406030204" pitchFamily="18" charset="0"/>
                        </a:rPr>
                        <m:t>𝑘</m:t>
                      </m:r>
                      <m:r>
                        <a:rPr lang="zh-CN" altLang="en-US" b="0" i="0">
                          <a:latin typeface="Cambria Math" panose="02040503050406030204" pitchFamily="18" charset="0"/>
                        </a:rPr>
                        <m:t>=1,2,…,</m:t>
                      </m:r>
                      <m:r>
                        <a:rPr lang="zh-CN" altLang="en-US" b="0" i="1">
                          <a:latin typeface="Cambria Math" panose="02040503050406030204" pitchFamily="18" charset="0"/>
                        </a:rPr>
                        <m:t>𝑑</m:t>
                      </m:r>
                      <m:r>
                        <a:rPr lang="zh-CN" altLang="en-US" b="0" i="0">
                          <a:latin typeface="Cambria Math" panose="02040503050406030204" pitchFamily="18" charset="0"/>
                        </a:rPr>
                        <m:t> .</m:t>
                      </m:r>
                    </m:oMath>
                  </m:oMathPara>
                </a14:m>
                <a:endParaRPr lang="zh-CN" altLang="en-US" dirty="0"/>
              </a:p>
            </p:txBody>
          </p:sp>
        </mc:Choice>
        <mc:Fallback xmlns="">
          <p:sp>
            <p:nvSpPr>
              <p:cNvPr id="10" name="文本框 9">
                <a:extLst>
                  <a:ext uri="{FF2B5EF4-FFF2-40B4-BE49-F238E27FC236}">
                    <a16:creationId xmlns:a16="http://schemas.microsoft.com/office/drawing/2014/main" id="{FD2DCDFB-4E0E-4F16-A0E7-86520C3348E7}"/>
                  </a:ext>
                </a:extLst>
              </p:cNvPr>
              <p:cNvSpPr txBox="1">
                <a:spLocks noRot="1" noChangeAspect="1" noMove="1" noResize="1" noEditPoints="1" noAdjustHandles="1" noChangeArrowheads="1" noChangeShapeType="1" noTextEdit="1"/>
              </p:cNvSpPr>
              <p:nvPr/>
            </p:nvSpPr>
            <p:spPr>
              <a:xfrm>
                <a:off x="1258566" y="3166121"/>
                <a:ext cx="4609578" cy="1126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32936F2-8CCA-4486-A06B-1ABBCE697356}"/>
                  </a:ext>
                </a:extLst>
              </p:cNvPr>
              <p:cNvSpPr txBox="1"/>
              <p:nvPr/>
            </p:nvSpPr>
            <p:spPr>
              <a:xfrm>
                <a:off x="457200" y="2708920"/>
                <a:ext cx="8507288" cy="1702197"/>
              </a:xfrm>
              <a:prstGeom prst="rect">
                <a:avLst/>
              </a:prstGeom>
              <a:solidFill>
                <a:schemeClr val="bg1">
                  <a:lumMod val="95000"/>
                </a:schemeClr>
              </a:solidFill>
              <a:ln>
                <a:solidFill>
                  <a:schemeClr val="accent1"/>
                </a:solidFill>
              </a:ln>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den>
                      </m:f>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𝝁</m:t>
                          </m:r>
                        </m:e>
                      </m:d>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𝝁</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𝝁</m:t>
                              </m:r>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m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mr>
                                </m:m>
                              </m:e>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mr>
                                  <m:m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mr>
                                </m:m>
                              </m:e>
                            </m:mr>
                            <m:mr>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m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mr>
                                </m:m>
                              </m:e>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mr>
                                  <m:m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mr>
                                </m:m>
                              </m:e>
                            </m:mr>
                          </m:m>
                        </m:e>
                      </m:d>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m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mr>
                                    </m:m>
                                  </m:e>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mr>
                                      <m:m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mr>
                                    </m:m>
                                  </m:e>
                                </m:mr>
                                <m:mr>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m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mr>
                                    </m:m>
                                  </m:e>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mr>
                                      <m:m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𝑚𝑑</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𝜇</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e>
                                      </m:mr>
                                    </m:m>
                                  </m:e>
                                </m:mr>
                              </m:m>
                            </m:e>
                          </m:d>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𝑇</m:t>
                          </m:r>
                        </m:sup>
                      </m:s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m:oMathPara>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532936F2-8CCA-4486-A06B-1ABBCE697356}"/>
                  </a:ext>
                </a:extLst>
              </p:cNvPr>
              <p:cNvSpPr txBox="1">
                <a:spLocks noRot="1" noChangeAspect="1" noMove="1" noResize="1" noEditPoints="1" noAdjustHandles="1" noChangeArrowheads="1" noChangeShapeType="1" noTextEdit="1"/>
              </p:cNvSpPr>
              <p:nvPr/>
            </p:nvSpPr>
            <p:spPr>
              <a:xfrm>
                <a:off x="457200" y="2708920"/>
                <a:ext cx="8507288" cy="1702197"/>
              </a:xfrm>
              <a:prstGeom prst="rect">
                <a:avLst/>
              </a:prstGeom>
              <a:blipFill>
                <a:blip r:embed="rId4"/>
                <a:stretch>
                  <a:fillRect/>
                </a:stretch>
              </a:blipFill>
              <a:ln>
                <a:solidFill>
                  <a:schemeClr val="accent1"/>
                </a:solidFill>
              </a:ln>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BDD2416-4076-4C6B-B0B1-CAF110AFB9CE}"/>
              </a:ext>
            </a:extLst>
          </p:cNvPr>
          <p:cNvPicPr>
            <a:picLocks noChangeAspect="1"/>
          </p:cNvPicPr>
          <p:nvPr/>
        </p:nvPicPr>
        <p:blipFill>
          <a:blip r:embed="rId5"/>
          <a:stretch>
            <a:fillRect/>
          </a:stretch>
        </p:blipFill>
        <p:spPr>
          <a:xfrm>
            <a:off x="467002" y="4506883"/>
            <a:ext cx="8497486" cy="2162477"/>
          </a:xfrm>
          <a:prstGeom prst="rect">
            <a:avLst/>
          </a:prstGeom>
          <a:ln>
            <a:solidFill>
              <a:schemeClr val="accent1"/>
            </a:solidFill>
          </a:ln>
        </p:spPr>
      </p:pic>
      <p:pic>
        <p:nvPicPr>
          <p:cNvPr id="7" name="图片 6">
            <a:extLst>
              <a:ext uri="{FF2B5EF4-FFF2-40B4-BE49-F238E27FC236}">
                <a16:creationId xmlns:a16="http://schemas.microsoft.com/office/drawing/2014/main" id="{5787E8DF-F4E8-4112-97CD-83F76D4A9ACB}"/>
              </a:ext>
            </a:extLst>
          </p:cNvPr>
          <p:cNvPicPr>
            <a:picLocks noChangeAspect="1"/>
          </p:cNvPicPr>
          <p:nvPr/>
        </p:nvPicPr>
        <p:blipFill>
          <a:blip r:embed="rId6"/>
          <a:stretch>
            <a:fillRect/>
          </a:stretch>
        </p:blipFill>
        <p:spPr>
          <a:xfrm>
            <a:off x="3448185" y="4503455"/>
            <a:ext cx="5516303" cy="2169332"/>
          </a:xfrm>
          <a:prstGeom prst="rect">
            <a:avLst/>
          </a:prstGeom>
          <a:solidFill>
            <a:schemeClr val="bg1"/>
          </a:solidFill>
          <a:ln>
            <a:solidFill>
              <a:srgbClr val="FF0000"/>
            </a:solidFill>
          </a:ln>
        </p:spPr>
      </p:pic>
    </p:spTree>
    <p:extLst>
      <p:ext uri="{BB962C8B-B14F-4D97-AF65-F5344CB8AC3E}">
        <p14:creationId xmlns:p14="http://schemas.microsoft.com/office/powerpoint/2010/main" val="366924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strVal val="#ppt_w*0.70"/>
                                          </p:val>
                                        </p:tav>
                                        <p:tav tm="100000">
                                          <p:val>
                                            <p:strVal val="#ppt_w"/>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animEffect transition="in" filter="fade">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B4EBD-2B0A-473B-970C-7EF2D77D6A52}"/>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4CE3F22-02A6-44E3-9AD8-B7A5C9557A8A}"/>
              </a:ext>
            </a:extLst>
          </p:cNvPr>
          <p:cNvSpPr>
            <a:spLocks noGrp="1"/>
          </p:cNvSpPr>
          <p:nvPr>
            <p:ph idx="1"/>
          </p:nvPr>
        </p:nvSpPr>
        <p:spPr/>
        <p:txBody>
          <a:bodyPr>
            <a:normAutofit fontScale="92500"/>
          </a:bodyPr>
          <a:lstStyle/>
          <a:p>
            <a:r>
              <a:rPr lang="zh-CN" altLang="en-US" dirty="0"/>
              <a:t>主成分分析</a:t>
            </a:r>
            <a:r>
              <a:rPr lang="en-US" altLang="zh-CN" dirty="0"/>
              <a:t>PCA</a:t>
            </a:r>
            <a:r>
              <a:rPr lang="zh-CN" altLang="en-US" dirty="0"/>
              <a:t>（</a:t>
            </a:r>
            <a:r>
              <a:rPr lang="en-US" altLang="zh-CN" dirty="0"/>
              <a:t>Principal Component Analysis</a:t>
            </a:r>
            <a:r>
              <a:rPr lang="zh-CN" altLang="en-US" dirty="0"/>
              <a:t>）</a:t>
            </a:r>
            <a:endParaRPr lang="en-US" altLang="zh-CN" dirty="0"/>
          </a:p>
          <a:p>
            <a:pPr lvl="1"/>
            <a:r>
              <a:rPr lang="zh-CN" altLang="en-US" dirty="0"/>
              <a:t>样本特征由多个特征项组成，可以将每个特征项看作样本特征的一个成分（</a:t>
            </a:r>
            <a:r>
              <a:rPr lang="en-US" altLang="zh-CN" dirty="0"/>
              <a:t>component</a:t>
            </a:r>
            <a:r>
              <a:rPr lang="zh-CN" altLang="en-US" dirty="0"/>
              <a:t>，或称分量）</a:t>
            </a:r>
            <a:endParaRPr lang="en-US" altLang="zh-CN" dirty="0"/>
          </a:p>
          <a:p>
            <a:pPr lvl="1"/>
            <a:endParaRPr lang="en-US" altLang="zh-CN" dirty="0"/>
          </a:p>
          <a:p>
            <a:pPr lvl="1"/>
            <a:r>
              <a:rPr lang="zh-CN" altLang="en-US" dirty="0"/>
              <a:t>两个特征项之间的协方差反映它们的相关性</a:t>
            </a:r>
            <a:endParaRPr lang="en-US" altLang="zh-CN" dirty="0"/>
          </a:p>
          <a:p>
            <a:pPr lvl="1"/>
            <a:r>
              <a:rPr lang="zh-CN" altLang="en-US" dirty="0"/>
              <a:t>特征项的方差反映所携带的信息量</a:t>
            </a:r>
            <a:endParaRPr lang="en-US" altLang="zh-CN" dirty="0"/>
          </a:p>
          <a:p>
            <a:pPr lvl="1"/>
            <a:endParaRPr lang="en-US" altLang="zh-CN" dirty="0"/>
          </a:p>
          <a:p>
            <a:pPr lvl="1"/>
            <a:r>
              <a:rPr lang="zh-CN" altLang="en-US" dirty="0"/>
              <a:t>通过对样本特征进行旋转变换，尽可能消除不同特征项之间的相关性，同时找出样本特征的主要成分</a:t>
            </a:r>
          </a:p>
        </p:txBody>
      </p:sp>
    </p:spTree>
    <p:extLst>
      <p:ext uri="{BB962C8B-B14F-4D97-AF65-F5344CB8AC3E}">
        <p14:creationId xmlns:p14="http://schemas.microsoft.com/office/powerpoint/2010/main" val="175162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B4EBD-2B0A-473B-970C-7EF2D77D6A52}"/>
              </a:ext>
            </a:extLst>
          </p:cNvPr>
          <p:cNvSpPr>
            <a:spLocks noGrp="1"/>
          </p:cNvSpPr>
          <p:nvPr>
            <p:ph type="title"/>
          </p:nvPr>
        </p:nvSpPr>
        <p:spPr/>
        <p:txBody>
          <a:bodyPr/>
          <a:lstStyle/>
          <a:p>
            <a:r>
              <a:rPr lang="en-US" altLang="zh-CN" dirty="0"/>
              <a:t>3.4 </a:t>
            </a:r>
            <a:r>
              <a:rPr lang="zh-CN" altLang="en-US" dirty="0"/>
              <a:t>特征降维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CE3F22-02A6-44E3-9AD8-B7A5C9557A8A}"/>
                  </a:ext>
                </a:extLst>
              </p:cNvPr>
              <p:cNvSpPr>
                <a:spLocks noGrp="1"/>
              </p:cNvSpPr>
              <p:nvPr>
                <p:ph idx="1"/>
              </p:nvPr>
            </p:nvSpPr>
            <p:spPr/>
            <p:txBody>
              <a:bodyPr>
                <a:normAutofit fontScale="62500" lnSpcReduction="20000"/>
              </a:bodyPr>
              <a:lstStyle/>
              <a:p>
                <a:r>
                  <a:rPr lang="zh-CN" altLang="en-US" dirty="0"/>
                  <a:t>主成分分析</a:t>
                </a:r>
                <a:r>
                  <a:rPr lang="en-US" altLang="zh-CN" dirty="0"/>
                  <a:t>PCA</a:t>
                </a:r>
              </a:p>
              <a:p>
                <a:pPr lvl="1"/>
                <a:r>
                  <a:rPr lang="zh-CN" altLang="en-US" dirty="0"/>
                  <a:t>标准化样本特征</a:t>
                </a:r>
                <a:endParaRPr lang="en-US" altLang="zh-CN" dirty="0"/>
              </a:p>
              <a:p>
                <a:pPr lvl="2"/>
                <a:endParaRPr lang="en-US" altLang="zh-CN" dirty="0"/>
              </a:p>
              <a:p>
                <a:pPr lvl="2"/>
                <a:endParaRPr lang="en-US" altLang="zh-CN" dirty="0"/>
              </a:p>
              <a:p>
                <a:pPr lvl="2"/>
                <a:r>
                  <a:rPr lang="zh-CN" altLang="en-US" dirty="0"/>
                  <a:t>去中心化和归一化处理</a:t>
                </a:r>
                <a:endParaRPr lang="en-US" altLang="zh-CN" dirty="0"/>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特征矩阵</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b>
                    </m:sSub>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，并计算特征的协方差矩阵</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m:rPr>
                            <m:sty m:val="p"/>
                          </m:rPr>
                          <a:rPr lang="en-US" altLang="zh-CN" sz="2400">
                            <a:effectLst/>
                            <a:latin typeface="Cambria Math" panose="02040503050406030204" pitchFamily="18" charset="0"/>
                            <a:ea typeface="宋体" panose="02010600030101010101" pitchFamily="2" charset="-122"/>
                            <a:cs typeface="Times New Roman" panose="02020603050405020304" pitchFamily="18" charset="0"/>
                          </a:rPr>
                          <m:t>Σ</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m:t>
                        </m:r>
                      </m:sub>
                      <m:sup>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sup>
                    </m:sSubSup>
                  </m:oMath>
                </a14:m>
                <a:endParaRPr lang="en-US" altLang="zh-CN" dirty="0"/>
              </a:p>
              <a:p>
                <a:pPr lvl="1"/>
                <a:endParaRPr lang="en-US" altLang="zh-CN" dirty="0"/>
              </a:p>
              <a:p>
                <a:pPr lvl="1"/>
                <a:r>
                  <a:rPr lang="zh-CN" altLang="en-US" dirty="0"/>
                  <a:t>选择最优特征变换方向</a:t>
                </a:r>
                <a:endParaRPr lang="en-US" altLang="zh-CN" dirty="0"/>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给定</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m:t>
                    </m:r>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维样本特征数据</a:t>
                </a:r>
                <a14:m>
                  <m:oMath xmlns:m="http://schemas.openxmlformats.org/officeDocument/2006/math">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或数据集</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b>
                        </m:sSub>
                      </m:e>
                    </m:d>
                  </m:oMath>
                </a14:m>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从</a:t>
                </a:r>
                <a:r>
                  <a:rPr lang="zh-CN" altLang="en-US" sz="2400" dirty="0">
                    <a:effectLst/>
                    <a:latin typeface="Calibri" panose="020F0502020204030204" pitchFamily="34" charset="0"/>
                    <a:ea typeface="宋体" panose="02010600030101010101" pitchFamily="2" charset="-122"/>
                    <a:cs typeface="Times New Roman" panose="02020603050405020304" pitchFamily="18" charset="0"/>
                  </a:rPr>
                  <a:t>原始</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基</a:t>
                </a:r>
                <a14:m>
                  <m:oMath xmlns:m="http://schemas.openxmlformats.org/officeDocument/2006/math">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m:t>
                            </m:r>
                          </m:sub>
                        </m:sSub>
                      </m:e>
                    </m:d>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到另一组规范正交基</a:t>
                </a:r>
                <a14:m>
                  <m:oMath xmlns:m="http://schemas.openxmlformats.org/officeDocument/2006/math">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𝒘</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m:t>
                            </m:r>
                          </m:sub>
                        </m:sSub>
                      </m:e>
                    </m:d>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对样本特征做</a:t>
                </a:r>
                <a:r>
                  <a:rPr lang="zh-CN" altLang="en-US" sz="2400" dirty="0">
                    <a:effectLst/>
                    <a:latin typeface="Calibri" panose="020F0502020204030204" pitchFamily="34" charset="0"/>
                    <a:ea typeface="宋体" panose="02010600030101010101" pitchFamily="2" charset="-122"/>
                    <a:cs typeface="Times New Roman" panose="02020603050405020304" pitchFamily="18" charset="0"/>
                  </a:rPr>
                  <a:t>投影</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变换</a:t>
                </a:r>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F4CE3F22-02A6-44E3-9AD8-B7A5C9557A8A}"/>
                  </a:ext>
                </a:extLst>
              </p:cNvPr>
              <p:cNvSpPr>
                <a:spLocks noGrp="1" noRot="1" noChangeAspect="1" noMove="1" noResize="1" noEditPoints="1" noAdjustHandles="1" noChangeArrowheads="1" noChangeShapeType="1" noTextEdit="1"/>
              </p:cNvSpPr>
              <p:nvPr>
                <p:ph idx="1"/>
              </p:nvPr>
            </p:nvSpPr>
            <p:spPr>
              <a:blipFill>
                <a:blip r:embed="rId2"/>
                <a:stretch>
                  <a:fillRect l="-667" t="-2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67FC0D3-5F6E-47F9-9EAC-04AC1E91DDB6}"/>
                  </a:ext>
                </a:extLst>
              </p:cNvPr>
              <p:cNvSpPr txBox="1"/>
              <p:nvPr/>
            </p:nvSpPr>
            <p:spPr>
              <a:xfrm>
                <a:off x="971600" y="2132856"/>
                <a:ext cx="7571184" cy="369332"/>
              </a:xfrm>
              <a:prstGeom prst="rect">
                <a:avLst/>
              </a:prstGeom>
              <a:noFill/>
            </p:spPr>
            <p:txBody>
              <a:bodyPr wrap="square">
                <a:spAutoFit/>
              </a:bodyPr>
              <a:lstStyle/>
              <a:p>
                <a:pPr algn="ct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𝑡𝑟𝑎𝑖𝑛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 </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b>
                            </m:sSub>
                          </m:e>
                        </m:d>
                      </m:e>
                    </m:d>
                  </m:oMath>
                </a14:m>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，或</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𝑡𝑟𝑎𝑖𝑛</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𝑚</m:t>
                            </m:r>
                          </m:sub>
                        </m:sSub>
                      </m:e>
                    </m:d>
                  </m:oMath>
                </a14:m>
                <a:endParaRPr lang="zh-CN" altLang="en-US" dirty="0"/>
              </a:p>
            </p:txBody>
          </p:sp>
        </mc:Choice>
        <mc:Fallback xmlns="">
          <p:sp>
            <p:nvSpPr>
              <p:cNvPr id="5" name="文本框 4">
                <a:extLst>
                  <a:ext uri="{FF2B5EF4-FFF2-40B4-BE49-F238E27FC236}">
                    <a16:creationId xmlns:a16="http://schemas.microsoft.com/office/drawing/2014/main" id="{C67FC0D3-5F6E-47F9-9EAC-04AC1E91DDB6}"/>
                  </a:ext>
                </a:extLst>
              </p:cNvPr>
              <p:cNvSpPr txBox="1">
                <a:spLocks noRot="1" noChangeAspect="1" noMove="1" noResize="1" noEditPoints="1" noAdjustHandles="1" noChangeArrowheads="1" noChangeShapeType="1" noTextEdit="1"/>
              </p:cNvSpPr>
              <p:nvPr/>
            </p:nvSpPr>
            <p:spPr>
              <a:xfrm>
                <a:off x="971600" y="2132856"/>
                <a:ext cx="7571184" cy="369332"/>
              </a:xfrm>
              <a:prstGeom prst="rect">
                <a:avLst/>
              </a:prstGeom>
              <a:blipFill>
                <a:blip r:embed="rId3"/>
                <a:stretch>
                  <a:fillRect t="-15000"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D817786-A296-4F3A-9913-FF157C395D3F}"/>
                  </a:ext>
                </a:extLst>
              </p:cNvPr>
              <p:cNvSpPr txBox="1"/>
              <p:nvPr/>
            </p:nvSpPr>
            <p:spPr>
              <a:xfrm>
                <a:off x="683568" y="3861048"/>
                <a:ext cx="4032448"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𝒛</m:t>
                      </m:r>
                      <m:r>
                        <a:rPr lang="zh-CN" altLang="en-US" b="0" i="0">
                          <a:latin typeface="Cambria Math" panose="02040503050406030204" pitchFamily="18" charset="0"/>
                        </a:rPr>
                        <m:t>= </m:t>
                      </m:r>
                      <m:r>
                        <a:rPr lang="zh-CN" altLang="en-US" b="0" i="1">
                          <a:latin typeface="Cambria Math" panose="02040503050406030204" pitchFamily="18" charset="0"/>
                        </a:rPr>
                        <m:t>𝑊</m:t>
                      </m:r>
                      <m:r>
                        <a:rPr lang="zh-CN" altLang="en-US" b="1" i="1">
                          <a:latin typeface="Cambria Math" panose="02040503050406030204" pitchFamily="18" charset="0"/>
                        </a:rPr>
                        <m:t>𝒙</m:t>
                      </m:r>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1"/>
                                    <m:mcJc m:val="center"/>
                                  </m:mcPr>
                                </m:mc>
                              </m:mcs>
                              <m:ctrlPr>
                                <a:rPr lang="zh-CN" altLang="en-US" b="0" i="1">
                                  <a:solidFill>
                                    <a:srgbClr val="836967"/>
                                  </a:solidFill>
                                  <a:latin typeface="Cambria Math" panose="02040503050406030204" pitchFamily="18" charset="0"/>
                                </a:rPr>
                              </m:ctrlPr>
                            </m:mP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𝒘</m:t>
                                    </m:r>
                                  </m:e>
                                  <m:sub>
                                    <m:r>
                                      <a:rPr lang="zh-CN" altLang="en-US" b="0" i="0">
                                        <a:latin typeface="Cambria Math" panose="02040503050406030204" pitchFamily="18" charset="0"/>
                                      </a:rPr>
                                      <m:t>1</m:t>
                                    </m:r>
                                  </m:sub>
                                  <m:sup>
                                    <m:r>
                                      <a:rPr lang="zh-CN" altLang="en-US" b="0" i="1">
                                        <a:latin typeface="Cambria Math" panose="02040503050406030204" pitchFamily="18" charset="0"/>
                                      </a:rPr>
                                      <m:t>𝑇</m:t>
                                    </m:r>
                                  </m:sup>
                                </m:sSubSup>
                              </m:e>
                            </m:m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𝒘</m:t>
                                    </m:r>
                                  </m:e>
                                  <m:sub>
                                    <m:r>
                                      <a:rPr lang="zh-CN" altLang="en-US" b="0" i="0">
                                        <a:latin typeface="Cambria Math" panose="02040503050406030204" pitchFamily="18" charset="0"/>
                                      </a:rPr>
                                      <m:t>2</m:t>
                                    </m:r>
                                  </m:sub>
                                  <m:sup>
                                    <m:r>
                                      <a:rPr lang="zh-CN" altLang="en-US" b="0" i="1">
                                        <a:latin typeface="Cambria Math" panose="02040503050406030204" pitchFamily="18" charset="0"/>
                                      </a:rPr>
                                      <m:t>𝑇</m:t>
                                    </m:r>
                                  </m:sup>
                                </m:sSubSup>
                              </m:e>
                            </m:mr>
                            <m:mr>
                              <m:e>
                                <m:m>
                                  <m:mPr>
                                    <m:plcHide m:val="on"/>
                                    <m:mcs>
                                      <m:mc>
                                        <m:mcPr>
                                          <m:count m:val="1"/>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m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𝒘</m:t>
                                          </m:r>
                                        </m:e>
                                        <m:sub>
                                          <m:r>
                                            <a:rPr lang="zh-CN" altLang="en-US" b="0" i="1">
                                              <a:latin typeface="Cambria Math" panose="02040503050406030204" pitchFamily="18" charset="0"/>
                                            </a:rPr>
                                            <m:t>𝑑</m:t>
                                          </m:r>
                                        </m:sub>
                                        <m:sup>
                                          <m:r>
                                            <a:rPr lang="zh-CN" altLang="en-US" b="0" i="1">
                                              <a:latin typeface="Cambria Math" panose="02040503050406030204" pitchFamily="18" charset="0"/>
                                            </a:rPr>
                                            <m:t>𝑇</m:t>
                                          </m:r>
                                        </m:sup>
                                      </m:sSubSup>
                                    </m:e>
                                  </m:mr>
                                </m:m>
                              </m:e>
                            </m:mr>
                          </m:m>
                        </m:e>
                      </m:d>
                      <m:r>
                        <a:rPr lang="zh-CN" altLang="en-US" b="1" i="1">
                          <a:latin typeface="Cambria Math" panose="02040503050406030204" pitchFamily="18" charset="0"/>
                        </a:rPr>
                        <m:t>𝒙</m:t>
                      </m:r>
                      <m:r>
                        <a:rPr lang="zh-CN" altLang="en-US" b="0" i="0">
                          <a:latin typeface="Cambria Math" panose="02040503050406030204" pitchFamily="18" charset="0"/>
                        </a:rPr>
                        <m:t> .  </m:t>
                      </m:r>
                      <m:r>
                        <a:rPr lang="zh-CN" altLang="en-US" b="0" i="0">
                          <a:latin typeface="Cambria Math" panose="02040503050406030204" pitchFamily="18" charset="0"/>
                        </a:rPr>
                        <m:t>（式</m:t>
                      </m:r>
                      <m:r>
                        <a:rPr lang="zh-CN" altLang="en-US" b="0" i="0">
                          <a:latin typeface="Cambria Math" panose="02040503050406030204" pitchFamily="18" charset="0"/>
                        </a:rPr>
                        <m:t>3−66</m:t>
                      </m:r>
                      <m:r>
                        <a:rPr lang="zh-CN" altLang="en-US" b="0" i="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BD817786-A296-4F3A-9913-FF157C395D3F}"/>
                  </a:ext>
                </a:extLst>
              </p:cNvPr>
              <p:cNvSpPr txBox="1">
                <a:spLocks noRot="1" noChangeAspect="1" noMove="1" noResize="1" noEditPoints="1" noAdjustHandles="1" noChangeArrowheads="1" noChangeShapeType="1" noTextEdit="1"/>
              </p:cNvSpPr>
              <p:nvPr/>
            </p:nvSpPr>
            <p:spPr>
              <a:xfrm>
                <a:off x="683568" y="3861048"/>
                <a:ext cx="4032448" cy="140737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3C04F68-B09F-450F-8409-F79CC92A70BC}"/>
                  </a:ext>
                </a:extLst>
              </p:cNvPr>
              <p:cNvSpPr txBox="1"/>
              <p:nvPr/>
            </p:nvSpPr>
            <p:spPr>
              <a:xfrm>
                <a:off x="4752528" y="3861048"/>
                <a:ext cx="413995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1">
                              <a:latin typeface="Cambria Math" panose="02040503050406030204" pitchFamily="18" charset="0"/>
                            </a:rPr>
                            <m:t>𝑑</m:t>
                          </m:r>
                          <m:r>
                            <a:rPr lang="zh-CN" altLang="en-US" i="0">
                              <a:latin typeface="Cambria Math" panose="02040503050406030204" pitchFamily="18" charset="0"/>
                            </a:rPr>
                            <m:t>×</m:t>
                          </m:r>
                          <m:r>
                            <a:rPr lang="zh-CN" altLang="en-US" i="1">
                              <a:latin typeface="Cambria Math" panose="02040503050406030204" pitchFamily="18" charset="0"/>
                            </a:rPr>
                            <m:t>𝑚</m:t>
                          </m:r>
                        </m:sub>
                      </m:sSub>
                      <m:r>
                        <a:rPr lang="zh-CN" altLang="en-US" i="0">
                          <a:latin typeface="Cambria Math" panose="02040503050406030204" pitchFamily="18" charset="0"/>
                        </a:rPr>
                        <m:t>=</m:t>
                      </m:r>
                      <m:r>
                        <a:rPr lang="zh-CN" altLang="en-US" i="1">
                          <a:latin typeface="Cambria Math" panose="02040503050406030204" pitchFamily="18" charset="0"/>
                        </a:rPr>
                        <m:t>𝑊𝑋</m:t>
                      </m:r>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sSubSup>
                                  <m:sSubSupPr>
                                    <m:ctrlPr>
                                      <a:rPr lang="zh-CN" altLang="en-US" i="1">
                                        <a:solidFill>
                                          <a:srgbClr val="836967"/>
                                        </a:solidFill>
                                        <a:latin typeface="Cambria Math" panose="02040503050406030204" pitchFamily="18" charset="0"/>
                                      </a:rPr>
                                    </m:ctrlPr>
                                  </m:sSubSupPr>
                                  <m:e>
                                    <m:r>
                                      <a:rPr lang="zh-CN" altLang="en-US" b="1" i="1">
                                        <a:latin typeface="Cambria Math" panose="02040503050406030204" pitchFamily="18" charset="0"/>
                                      </a:rPr>
                                      <m:t>𝒘</m:t>
                                    </m:r>
                                  </m:e>
                                  <m:sub>
                                    <m:r>
                                      <a:rPr lang="zh-CN" altLang="en-US" b="0" i="0">
                                        <a:latin typeface="Cambria Math" panose="02040503050406030204" pitchFamily="18" charset="0"/>
                                      </a:rPr>
                                      <m:t>1</m:t>
                                    </m:r>
                                  </m:sub>
                                  <m:sup>
                                    <m:r>
                                      <a:rPr lang="zh-CN" altLang="en-US" b="0" i="1">
                                        <a:latin typeface="Cambria Math" panose="02040503050406030204" pitchFamily="18" charset="0"/>
                                      </a:rPr>
                                      <m:t>𝑇</m:t>
                                    </m:r>
                                  </m:sup>
                                </m:sSubSup>
                              </m:e>
                            </m:m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𝒘</m:t>
                                    </m:r>
                                  </m:e>
                                  <m:sub>
                                    <m:r>
                                      <a:rPr lang="zh-CN" altLang="en-US" b="0" i="0">
                                        <a:latin typeface="Cambria Math" panose="02040503050406030204" pitchFamily="18" charset="0"/>
                                      </a:rPr>
                                      <m:t>2</m:t>
                                    </m:r>
                                  </m:sub>
                                  <m:sup>
                                    <m:r>
                                      <a:rPr lang="zh-CN" altLang="en-US" b="0" i="1">
                                        <a:latin typeface="Cambria Math" panose="02040503050406030204" pitchFamily="18" charset="0"/>
                                      </a:rPr>
                                      <m:t>𝑇</m:t>
                                    </m:r>
                                  </m:sup>
                                </m:sSubSup>
                              </m:e>
                            </m:mr>
                            <m:mr>
                              <m:e>
                                <m:m>
                                  <m:mPr>
                                    <m:plcHide m:val="on"/>
                                    <m:mcs>
                                      <m:mc>
                                        <m:mcPr>
                                          <m:count m:val="1"/>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m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𝒘</m:t>
                                          </m:r>
                                        </m:e>
                                        <m:sub>
                                          <m:r>
                                            <a:rPr lang="zh-CN" altLang="en-US" b="0" i="1">
                                              <a:latin typeface="Cambria Math" panose="02040503050406030204" pitchFamily="18" charset="0"/>
                                            </a:rPr>
                                            <m:t>𝑑</m:t>
                                          </m:r>
                                        </m:sub>
                                        <m:sup>
                                          <m:r>
                                            <a:rPr lang="zh-CN" altLang="en-US" b="0" i="1">
                                              <a:latin typeface="Cambria Math" panose="02040503050406030204" pitchFamily="18" charset="0"/>
                                            </a:rPr>
                                            <m:t>𝑇</m:t>
                                          </m:r>
                                        </m:sup>
                                      </m:sSubSup>
                                    </m:e>
                                  </m:mr>
                                </m:m>
                              </m:e>
                            </m:mr>
                          </m:m>
                        </m:e>
                      </m:d>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𝑚</m:t>
                              </m:r>
                            </m:sub>
                          </m:sSub>
                        </m:e>
                      </m:d>
                      <m:r>
                        <a:rPr lang="zh-CN" altLang="en-US" b="0" i="0">
                          <a:latin typeface="Cambria Math" panose="02040503050406030204" pitchFamily="18" charset="0"/>
                        </a:rPr>
                        <m:t> .</m:t>
                      </m:r>
                    </m:oMath>
                  </m:oMathPara>
                </a14:m>
                <a:endParaRPr lang="zh-CN" altLang="en-US" dirty="0"/>
              </a:p>
            </p:txBody>
          </p:sp>
        </mc:Choice>
        <mc:Fallback xmlns="">
          <p:sp>
            <p:nvSpPr>
              <p:cNvPr id="9" name="文本框 8">
                <a:extLst>
                  <a:ext uri="{FF2B5EF4-FFF2-40B4-BE49-F238E27FC236}">
                    <a16:creationId xmlns:a16="http://schemas.microsoft.com/office/drawing/2014/main" id="{83C04F68-B09F-450F-8409-F79CC92A70BC}"/>
                  </a:ext>
                </a:extLst>
              </p:cNvPr>
              <p:cNvSpPr txBox="1">
                <a:spLocks noRot="1" noChangeAspect="1" noMove="1" noResize="1" noEditPoints="1" noAdjustHandles="1" noChangeArrowheads="1" noChangeShapeType="1" noTextEdit="1"/>
              </p:cNvSpPr>
              <p:nvPr/>
            </p:nvSpPr>
            <p:spPr>
              <a:xfrm>
                <a:off x="4752528" y="3861048"/>
                <a:ext cx="4139952" cy="140737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110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anim calcmode="lin" valueType="num">
                                      <p:cBhvr additive="base">
                                        <p:cTn id="4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B4EBD-2B0A-473B-970C-7EF2D77D6A52}"/>
              </a:ext>
            </a:extLst>
          </p:cNvPr>
          <p:cNvSpPr>
            <a:spLocks noGrp="1"/>
          </p:cNvSpPr>
          <p:nvPr>
            <p:ph type="title"/>
          </p:nvPr>
        </p:nvSpPr>
        <p:spPr/>
        <p:txBody>
          <a:bodyPr/>
          <a:lstStyle/>
          <a:p>
            <a:r>
              <a:rPr lang="en-US" altLang="zh-CN" dirty="0"/>
              <a:t>3.4 </a:t>
            </a:r>
            <a:r>
              <a:rPr lang="zh-CN" altLang="en-US" dirty="0"/>
              <a:t>特征降维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CE3F22-02A6-44E3-9AD8-B7A5C9557A8A}"/>
                  </a:ext>
                </a:extLst>
              </p:cNvPr>
              <p:cNvSpPr>
                <a:spLocks noGrp="1"/>
              </p:cNvSpPr>
              <p:nvPr>
                <p:ph idx="1"/>
              </p:nvPr>
            </p:nvSpPr>
            <p:spPr/>
            <p:txBody>
              <a:bodyPr>
                <a:normAutofit/>
              </a:bodyPr>
              <a:lstStyle/>
              <a:p>
                <a:r>
                  <a:rPr lang="zh-CN" altLang="en-US" dirty="0"/>
                  <a:t>主成分分析</a:t>
                </a:r>
                <a:r>
                  <a:rPr lang="en-US" altLang="zh-CN" dirty="0"/>
                  <a:t>PCA</a:t>
                </a:r>
              </a:p>
              <a:p>
                <a:pPr lvl="1"/>
                <a:r>
                  <a:rPr lang="zh-CN" altLang="en-US" dirty="0"/>
                  <a:t>选择最优特征变换方向</a:t>
                </a:r>
                <a:endParaRPr lang="en-US" altLang="zh-CN" dirty="0"/>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给定</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m:t>
                    </m:r>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维样本数据集</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b>
                        </m:sSub>
                      </m:e>
                    </m:d>
                  </m:oMath>
                </a14:m>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p>
            </p:txBody>
          </p:sp>
        </mc:Choice>
        <mc:Fallback xmlns="">
          <p:sp>
            <p:nvSpPr>
              <p:cNvPr id="3" name="内容占位符 2">
                <a:extLst>
                  <a:ext uri="{FF2B5EF4-FFF2-40B4-BE49-F238E27FC236}">
                    <a16:creationId xmlns:a16="http://schemas.microsoft.com/office/drawing/2014/main" id="{F4CE3F22-02A6-44E3-9AD8-B7A5C9557A8A}"/>
                  </a:ext>
                </a:extLst>
              </p:cNvPr>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3C04F68-B09F-450F-8409-F79CC92A70BC}"/>
                  </a:ext>
                </a:extLst>
              </p:cNvPr>
              <p:cNvSpPr txBox="1"/>
              <p:nvPr/>
            </p:nvSpPr>
            <p:spPr>
              <a:xfrm>
                <a:off x="792088" y="3068960"/>
                <a:ext cx="4139952"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1">
                              <a:latin typeface="Cambria Math" panose="02040503050406030204" pitchFamily="18" charset="0"/>
                            </a:rPr>
                            <m:t>𝑑</m:t>
                          </m:r>
                          <m:r>
                            <a:rPr lang="zh-CN" altLang="en-US" i="0">
                              <a:latin typeface="Cambria Math" panose="02040503050406030204" pitchFamily="18" charset="0"/>
                            </a:rPr>
                            <m:t>×</m:t>
                          </m:r>
                          <m:r>
                            <a:rPr lang="zh-CN" altLang="en-US" i="1">
                              <a:latin typeface="Cambria Math" panose="02040503050406030204" pitchFamily="18" charset="0"/>
                            </a:rPr>
                            <m:t>𝑚</m:t>
                          </m:r>
                        </m:sub>
                      </m:sSub>
                      <m:r>
                        <a:rPr lang="zh-CN" altLang="en-US" i="0">
                          <a:latin typeface="Cambria Math" panose="02040503050406030204" pitchFamily="18" charset="0"/>
                        </a:rPr>
                        <m:t>=</m:t>
                      </m:r>
                      <m:r>
                        <a:rPr lang="zh-CN" altLang="en-US" i="1">
                          <a:latin typeface="Cambria Math" panose="02040503050406030204" pitchFamily="18" charset="0"/>
                        </a:rPr>
                        <m:t>𝑊𝑋</m:t>
                      </m:r>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m>
                            <m:mPr>
                              <m:plcHide m:val="on"/>
                              <m:mcs>
                                <m:mc>
                                  <m:mcPr>
                                    <m:count m:val="1"/>
                                    <m:mcJc m:val="center"/>
                                  </m:mcPr>
                                </m:mc>
                              </m:mcs>
                              <m:ctrlPr>
                                <a:rPr lang="zh-CN" altLang="en-US" i="1">
                                  <a:solidFill>
                                    <a:srgbClr val="836967"/>
                                  </a:solidFill>
                                  <a:latin typeface="Cambria Math" panose="02040503050406030204" pitchFamily="18" charset="0"/>
                                </a:rPr>
                              </m:ctrlPr>
                            </m:mPr>
                            <m:mr>
                              <m:e>
                                <m:sSubSup>
                                  <m:sSubSupPr>
                                    <m:ctrlPr>
                                      <a:rPr lang="zh-CN" altLang="en-US" i="1">
                                        <a:solidFill>
                                          <a:srgbClr val="836967"/>
                                        </a:solidFill>
                                        <a:latin typeface="Cambria Math" panose="02040503050406030204" pitchFamily="18" charset="0"/>
                                      </a:rPr>
                                    </m:ctrlPr>
                                  </m:sSubSupPr>
                                  <m:e>
                                    <m:r>
                                      <a:rPr lang="zh-CN" altLang="en-US" b="1" i="1">
                                        <a:latin typeface="Cambria Math" panose="02040503050406030204" pitchFamily="18" charset="0"/>
                                      </a:rPr>
                                      <m:t>𝒘</m:t>
                                    </m:r>
                                  </m:e>
                                  <m:sub>
                                    <m:r>
                                      <a:rPr lang="zh-CN" altLang="en-US" b="0" i="0">
                                        <a:latin typeface="Cambria Math" panose="02040503050406030204" pitchFamily="18" charset="0"/>
                                      </a:rPr>
                                      <m:t>1</m:t>
                                    </m:r>
                                  </m:sub>
                                  <m:sup>
                                    <m:r>
                                      <a:rPr lang="zh-CN" altLang="en-US" b="0" i="1">
                                        <a:latin typeface="Cambria Math" panose="02040503050406030204" pitchFamily="18" charset="0"/>
                                      </a:rPr>
                                      <m:t>𝑇</m:t>
                                    </m:r>
                                  </m:sup>
                                </m:sSubSup>
                              </m:e>
                            </m:m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𝒘</m:t>
                                    </m:r>
                                  </m:e>
                                  <m:sub>
                                    <m:r>
                                      <a:rPr lang="zh-CN" altLang="en-US" b="0" i="0">
                                        <a:latin typeface="Cambria Math" panose="02040503050406030204" pitchFamily="18" charset="0"/>
                                      </a:rPr>
                                      <m:t>2</m:t>
                                    </m:r>
                                  </m:sub>
                                  <m:sup>
                                    <m:r>
                                      <a:rPr lang="zh-CN" altLang="en-US" b="0" i="1">
                                        <a:latin typeface="Cambria Math" panose="02040503050406030204" pitchFamily="18" charset="0"/>
                                      </a:rPr>
                                      <m:t>𝑇</m:t>
                                    </m:r>
                                  </m:sup>
                                </m:sSubSup>
                              </m:e>
                            </m:mr>
                            <m:mr>
                              <m:e>
                                <m:m>
                                  <m:mPr>
                                    <m:plcHide m:val="on"/>
                                    <m:mcs>
                                      <m:mc>
                                        <m:mcPr>
                                          <m:count m:val="1"/>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mr>
                                  <m:mr>
                                    <m:e>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𝒘</m:t>
                                          </m:r>
                                        </m:e>
                                        <m:sub>
                                          <m:r>
                                            <a:rPr lang="zh-CN" altLang="en-US" b="0" i="1">
                                              <a:latin typeface="Cambria Math" panose="02040503050406030204" pitchFamily="18" charset="0"/>
                                            </a:rPr>
                                            <m:t>𝑑</m:t>
                                          </m:r>
                                        </m:sub>
                                        <m:sup>
                                          <m:r>
                                            <a:rPr lang="zh-CN" altLang="en-US" b="0" i="1">
                                              <a:latin typeface="Cambria Math" panose="02040503050406030204" pitchFamily="18" charset="0"/>
                                            </a:rPr>
                                            <m:t>𝑇</m:t>
                                          </m:r>
                                        </m:sup>
                                      </m:sSubSup>
                                    </m:e>
                                  </m:mr>
                                </m:m>
                              </m:e>
                            </m:mr>
                          </m:m>
                        </m:e>
                      </m:d>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b="0" i="1">
                                  <a:latin typeface="Cambria Math" panose="02040503050406030204" pitchFamily="18" charset="0"/>
                                </a:rPr>
                                <m:t>𝑚</m:t>
                              </m:r>
                            </m:sub>
                          </m:sSub>
                        </m:e>
                      </m:d>
                      <m:r>
                        <a:rPr lang="zh-CN" altLang="en-US" b="0" i="0">
                          <a:latin typeface="Cambria Math" panose="02040503050406030204" pitchFamily="18" charset="0"/>
                        </a:rPr>
                        <m:t> .</m:t>
                      </m:r>
                    </m:oMath>
                  </m:oMathPara>
                </a14:m>
                <a:endParaRPr lang="zh-CN" altLang="en-US" dirty="0"/>
              </a:p>
            </p:txBody>
          </p:sp>
        </mc:Choice>
        <mc:Fallback xmlns="">
          <p:sp>
            <p:nvSpPr>
              <p:cNvPr id="9" name="文本框 8">
                <a:extLst>
                  <a:ext uri="{FF2B5EF4-FFF2-40B4-BE49-F238E27FC236}">
                    <a16:creationId xmlns:a16="http://schemas.microsoft.com/office/drawing/2014/main" id="{83C04F68-B09F-450F-8409-F79CC92A70BC}"/>
                  </a:ext>
                </a:extLst>
              </p:cNvPr>
              <p:cNvSpPr txBox="1">
                <a:spLocks noRot="1" noChangeAspect="1" noMove="1" noResize="1" noEditPoints="1" noAdjustHandles="1" noChangeArrowheads="1" noChangeShapeType="1" noTextEdit="1"/>
              </p:cNvSpPr>
              <p:nvPr/>
            </p:nvSpPr>
            <p:spPr>
              <a:xfrm>
                <a:off x="792088" y="3068960"/>
                <a:ext cx="4139952" cy="140737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2F43EE8-6225-401C-859D-4531C9340AA9}"/>
                  </a:ext>
                </a:extLst>
              </p:cNvPr>
              <p:cNvSpPr txBox="1"/>
              <p:nvPr/>
            </p:nvSpPr>
            <p:spPr>
              <a:xfrm>
                <a:off x="3066828" y="4102225"/>
                <a:ext cx="5609628" cy="1126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1">
                              <a:latin typeface="Cambria Math" panose="02040503050406030204" pitchFamily="18" charset="0"/>
                            </a:rPr>
                            <m:t>𝑑</m:t>
                          </m:r>
                          <m:r>
                            <a:rPr lang="zh-CN" altLang="en-US" i="0">
                              <a:latin typeface="Cambria Math" panose="02040503050406030204" pitchFamily="18" charset="0"/>
                            </a:rPr>
                            <m:t>×</m:t>
                          </m:r>
                          <m:r>
                            <a:rPr lang="zh-CN" altLang="en-US" i="1">
                              <a:latin typeface="Cambria Math" panose="02040503050406030204" pitchFamily="18" charset="0"/>
                            </a:rPr>
                            <m:t>𝑚</m:t>
                          </m:r>
                        </m:sub>
                      </m:sSub>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𝒛</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𝒛</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𝒛</m:t>
                              </m:r>
                            </m:e>
                            <m:sub>
                              <m:r>
                                <a:rPr lang="zh-CN" altLang="en-US" b="0" i="1">
                                  <a:latin typeface="Cambria Math" panose="02040503050406030204" pitchFamily="18" charset="0"/>
                                </a:rPr>
                                <m:t>𝑚</m:t>
                              </m:r>
                            </m:sub>
                          </m:sSub>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2"/>
                                    <m:mcJc m:val="center"/>
                                  </m:mcPr>
                                </m:mc>
                              </m:mcs>
                              <m:ctrlPr>
                                <a:rPr lang="zh-CN" altLang="en-US" b="0" i="1">
                                  <a:solidFill>
                                    <a:srgbClr val="836967"/>
                                  </a:solidFill>
                                  <a:latin typeface="Cambria Math" panose="02040503050406030204" pitchFamily="18" charset="0"/>
                                </a:rPr>
                              </m:ctrlPr>
                            </m:mPr>
                            <m:mr>
                              <m:e>
                                <m:m>
                                  <m:mPr>
                                    <m:plcHide m:val="on"/>
                                    <m:mcs>
                                      <m:mc>
                                        <m:mcPr>
                                          <m:count m:val="2"/>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11</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21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12</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22</m:t>
                                          </m:r>
                                        </m:sub>
                                      </m:sSub>
                                    </m:e>
                                  </m:mr>
                                </m:m>
                              </m:e>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1">
                                              <a:latin typeface="Cambria Math" panose="02040503050406030204" pitchFamily="18" charset="0"/>
                                            </a:rPr>
                                            <m:t>𝑚</m:t>
                                          </m:r>
                                          <m:r>
                                            <a:rPr lang="zh-CN" altLang="en-US" b="0" i="0">
                                              <a:latin typeface="Cambria Math" panose="02040503050406030204" pitchFamily="18" charset="0"/>
                                            </a:rPr>
                                            <m:t>1</m:t>
                                          </m:r>
                                        </m:sub>
                                      </m:sSub>
                                    </m:e>
                                  </m:m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1">
                                              <a:latin typeface="Cambria Math" panose="02040503050406030204" pitchFamily="18" charset="0"/>
                                            </a:rPr>
                                            <m:t>𝑚</m:t>
                                          </m:r>
                                          <m:r>
                                            <a:rPr lang="zh-CN" altLang="en-US" b="0" i="0">
                                              <a:latin typeface="Cambria Math" panose="02040503050406030204" pitchFamily="18" charset="0"/>
                                            </a:rPr>
                                            <m:t>2</m:t>
                                          </m:r>
                                        </m:sub>
                                      </m:sSub>
                                    </m:e>
                                  </m:mr>
                                </m:m>
                              </m:e>
                            </m:mr>
                            <m:mr>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r>
                                        <a:rPr lang="zh-CN" altLang="en-US" b="0" i="0">
                                          <a:latin typeface="Cambria Math" panose="02040503050406030204" pitchFamily="18" charset="0"/>
                                        </a:rPr>
                                        <m:t>⋮</m:t>
                                      </m:r>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1</m:t>
                                          </m:r>
                                          <m:r>
                                            <a:rPr lang="zh-CN" altLang="en-US" b="0" i="1">
                                              <a:latin typeface="Cambria Math" panose="02040503050406030204" pitchFamily="18" charset="0"/>
                                            </a:rPr>
                                            <m:t>𝑑</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2</m:t>
                                          </m:r>
                                          <m:r>
                                            <a:rPr lang="zh-CN" altLang="en-US" b="0" i="1">
                                              <a:latin typeface="Cambria Math" panose="02040503050406030204" pitchFamily="18" charset="0"/>
                                            </a:rPr>
                                            <m:t>𝑑</m:t>
                                          </m:r>
                                        </m:sub>
                                      </m:sSub>
                                    </m:e>
                                  </m:mr>
                                </m:m>
                              </m:e>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r>
                                        <a:rPr lang="zh-CN" altLang="en-US" b="0" i="0">
                                          <a:latin typeface="Cambria Math" panose="02040503050406030204" pitchFamily="18" charset="0"/>
                                        </a:rPr>
                                        <m:t>⋮</m:t>
                                      </m:r>
                                    </m:e>
                                  </m:m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1">
                                              <a:latin typeface="Cambria Math" panose="02040503050406030204" pitchFamily="18" charset="0"/>
                                            </a:rPr>
                                            <m:t>𝑚𝑑</m:t>
                                          </m:r>
                                        </m:sub>
                                      </m:sSub>
                                    </m:e>
                                  </m:mr>
                                </m:m>
                              </m:e>
                            </m:mr>
                          </m:m>
                        </m:e>
                      </m:d>
                      <m:r>
                        <a:rPr lang="zh-CN" altLang="en-US" b="0" i="0">
                          <a:latin typeface="Cambria Math" panose="02040503050406030204" pitchFamily="18" charset="0"/>
                        </a:rPr>
                        <m:t> .</m:t>
                      </m:r>
                    </m:oMath>
                  </m:oMathPara>
                </a14:m>
                <a:endParaRPr lang="zh-CN" altLang="en-US" dirty="0"/>
              </a:p>
            </p:txBody>
          </p:sp>
        </mc:Choice>
        <mc:Fallback xmlns="">
          <p:sp>
            <p:nvSpPr>
              <p:cNvPr id="8" name="文本框 7">
                <a:extLst>
                  <a:ext uri="{FF2B5EF4-FFF2-40B4-BE49-F238E27FC236}">
                    <a16:creationId xmlns:a16="http://schemas.microsoft.com/office/drawing/2014/main" id="{42F43EE8-6225-401C-859D-4531C9340AA9}"/>
                  </a:ext>
                </a:extLst>
              </p:cNvPr>
              <p:cNvSpPr txBox="1">
                <a:spLocks noRot="1" noChangeAspect="1" noMove="1" noResize="1" noEditPoints="1" noAdjustHandles="1" noChangeArrowheads="1" noChangeShapeType="1" noTextEdit="1"/>
              </p:cNvSpPr>
              <p:nvPr/>
            </p:nvSpPr>
            <p:spPr>
              <a:xfrm>
                <a:off x="3066828" y="4102225"/>
                <a:ext cx="5609628" cy="11269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0AFC8F8-9575-4262-8661-DA225BA993EC}"/>
                  </a:ext>
                </a:extLst>
              </p:cNvPr>
              <p:cNvSpPr txBox="1"/>
              <p:nvPr/>
            </p:nvSpPr>
            <p:spPr>
              <a:xfrm>
                <a:off x="467544" y="5445224"/>
                <a:ext cx="8229600" cy="1181798"/>
              </a:xfrm>
              <a:prstGeom prst="rect">
                <a:avLst/>
              </a:prstGeom>
              <a:solidFill>
                <a:schemeClr val="bg1">
                  <a:lumMod val="9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m:rPr>
                              <m:sty m:val="p"/>
                            </m:rPr>
                            <a:rPr lang="zh-CN" altLang="en-US">
                              <a:latin typeface="Cambria Math" panose="02040503050406030204" pitchFamily="18" charset="0"/>
                            </a:rPr>
                            <m:t>Σ</m:t>
                          </m:r>
                        </m:e>
                        <m:sub>
                          <m:r>
                            <a:rPr lang="zh-CN" altLang="en-US" i="1">
                              <a:latin typeface="Cambria Math" panose="02040503050406030204" pitchFamily="18" charset="0"/>
                            </a:rPr>
                            <m:t>𝑑</m:t>
                          </m:r>
                          <m:r>
                            <a:rPr lang="zh-CN" altLang="en-US" i="0">
                              <a:latin typeface="Cambria Math" panose="02040503050406030204" pitchFamily="18" charset="0"/>
                            </a:rPr>
                            <m:t>×</m:t>
                          </m:r>
                          <m:r>
                            <a:rPr lang="zh-CN" altLang="en-US" i="1">
                              <a:latin typeface="Cambria Math" panose="02040503050406030204" pitchFamily="18" charset="0"/>
                            </a:rPr>
                            <m:t>𝑑</m:t>
                          </m:r>
                        </m:sub>
                        <m:sup>
                          <m:r>
                            <a:rPr lang="zh-CN" altLang="en-US" i="1">
                              <a:latin typeface="Cambria Math" panose="02040503050406030204" pitchFamily="18" charset="0"/>
                            </a:rPr>
                            <m:t>𝑍</m:t>
                          </m:r>
                        </m:sup>
                      </m:sSubSup>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r>
                            <a:rPr lang="zh-CN" altLang="en-US" i="0">
                              <a:latin typeface="Cambria Math" panose="02040503050406030204" pitchFamily="18" charset="0"/>
                            </a:rPr>
                            <m:t>−1</m:t>
                          </m:r>
                        </m:den>
                      </m:f>
                      <m:d>
                        <m:dPr>
                          <m:ctrlPr>
                            <a:rPr lang="zh-CN" altLang="en-US" i="1">
                              <a:solidFill>
                                <a:srgbClr val="836967"/>
                              </a:solidFill>
                              <a:latin typeface="Cambria Math" panose="02040503050406030204" pitchFamily="18" charset="0"/>
                            </a:rPr>
                          </m:ctrlPr>
                        </m:dPr>
                        <m:e>
                          <m:m>
                            <m:mPr>
                              <m:plcHide m:val="on"/>
                              <m:mcs>
                                <m:mc>
                                  <m:mcPr>
                                    <m:count m:val="2"/>
                                    <m:mcJc m:val="center"/>
                                  </m:mcPr>
                                </m:mc>
                              </m:mcs>
                              <m:ctrlPr>
                                <a:rPr lang="zh-CN" altLang="en-US" i="1">
                                  <a:solidFill>
                                    <a:srgbClr val="836967"/>
                                  </a:solidFill>
                                  <a:latin typeface="Cambria Math" panose="02040503050406030204" pitchFamily="18" charset="0"/>
                                </a:rPr>
                              </m:ctrlPr>
                            </m:mPr>
                            <m:mr>
                              <m:e>
                                <m:m>
                                  <m:mPr>
                                    <m:plcHide m:val="on"/>
                                    <m:mcs>
                                      <m:mc>
                                        <m:mcPr>
                                          <m:count m:val="2"/>
                                          <m:mcJc m:val="center"/>
                                        </m:mcPr>
                                      </m:mc>
                                    </m:mcs>
                                    <m:ctrlPr>
                                      <a:rPr lang="zh-CN" altLang="en-US" i="1">
                                        <a:solidFill>
                                          <a:srgbClr val="836967"/>
                                        </a:solidFill>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21</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22</m:t>
                                          </m:r>
                                        </m:sub>
                                      </m:sSub>
                                    </m:e>
                                  </m:mr>
                                </m:m>
                              </m:e>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m:t>
                                          </m:r>
                                          <m:r>
                                            <a:rPr lang="zh-CN" altLang="en-US" i="0">
                                              <a:latin typeface="Cambria Math" panose="02040503050406030204" pitchFamily="18" charset="0"/>
                                            </a:rPr>
                                            <m:t>1</m:t>
                                          </m:r>
                                        </m:sub>
                                      </m:sSub>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m:t>
                                          </m:r>
                                          <m:r>
                                            <a:rPr lang="zh-CN" altLang="en-US" i="0">
                                              <a:latin typeface="Cambria Math" panose="02040503050406030204" pitchFamily="18" charset="0"/>
                                            </a:rPr>
                                            <m:t>2</m:t>
                                          </m:r>
                                        </m:sub>
                                      </m:sSub>
                                    </m:e>
                                  </m:mr>
                                </m:m>
                              </m:e>
                            </m:mr>
                            <m:mr>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r>
                                        <a:rPr lang="zh-CN" altLang="en-US" i="0">
                                          <a:latin typeface="Cambria Math" panose="02040503050406030204" pitchFamily="18" charset="0"/>
                                        </a:rPr>
                                        <m:t>⋮</m:t>
                                      </m:r>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m:t>
                                          </m:r>
                                          <m:r>
                                            <a:rPr lang="zh-CN" altLang="en-US" i="1">
                                              <a:latin typeface="Cambria Math" panose="02040503050406030204" pitchFamily="18" charset="0"/>
                                            </a:rPr>
                                            <m:t>𝑑</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m:t>
                                          </m:r>
                                          <m:r>
                                            <a:rPr lang="zh-CN" altLang="en-US" i="1">
                                              <a:latin typeface="Cambria Math" panose="02040503050406030204" pitchFamily="18" charset="0"/>
                                            </a:rPr>
                                            <m:t>𝑑</m:t>
                                          </m:r>
                                        </m:sub>
                                      </m:sSub>
                                    </m:e>
                                  </m:mr>
                                </m:m>
                              </m:e>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r>
                                        <a:rPr lang="zh-CN" altLang="en-US" i="0">
                                          <a:latin typeface="Cambria Math" panose="02040503050406030204" pitchFamily="18" charset="0"/>
                                        </a:rPr>
                                        <m:t>⋮</m:t>
                                      </m:r>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𝑚𝑑</m:t>
                                          </m:r>
                                        </m:sub>
                                      </m:sSub>
                                    </m:e>
                                  </m:mr>
                                </m:m>
                              </m:e>
                            </m:mr>
                          </m:m>
                        </m:e>
                      </m:d>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m>
                                <m:mPr>
                                  <m:plcHide m:val="on"/>
                                  <m:mcs>
                                    <m:mc>
                                      <m:mcPr>
                                        <m:count m:val="2"/>
                                        <m:mcJc m:val="center"/>
                                      </m:mcPr>
                                    </m:mc>
                                  </m:mcs>
                                  <m:ctrlPr>
                                    <a:rPr lang="zh-CN" altLang="en-US" i="1">
                                      <a:solidFill>
                                        <a:srgbClr val="836967"/>
                                      </a:solidFill>
                                      <a:latin typeface="Cambria Math" panose="02040503050406030204" pitchFamily="18" charset="0"/>
                                    </a:rPr>
                                  </m:ctrlPr>
                                </m:mPr>
                                <m:mr>
                                  <m:e>
                                    <m:m>
                                      <m:mPr>
                                        <m:plcHide m:val="on"/>
                                        <m:mcs>
                                          <m:mc>
                                            <m:mcPr>
                                              <m:count m:val="2"/>
                                              <m:mcJc m:val="center"/>
                                            </m:mcPr>
                                          </m:mc>
                                        </m:mcs>
                                        <m:ctrlPr>
                                          <a:rPr lang="zh-CN" altLang="en-US" i="1">
                                            <a:solidFill>
                                              <a:srgbClr val="836967"/>
                                            </a:solidFill>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21</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22</m:t>
                                              </m:r>
                                            </m:sub>
                                          </m:sSub>
                                        </m:e>
                                      </m:mr>
                                    </m:m>
                                  </m:e>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m:t>
                                              </m:r>
                                              <m:r>
                                                <a:rPr lang="zh-CN" altLang="en-US" i="0">
                                                  <a:latin typeface="Cambria Math" panose="02040503050406030204" pitchFamily="18" charset="0"/>
                                                </a:rPr>
                                                <m:t>1</m:t>
                                              </m:r>
                                            </m:sub>
                                          </m:sSub>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m:t>
                                              </m:r>
                                              <m:r>
                                                <a:rPr lang="zh-CN" altLang="en-US" i="0">
                                                  <a:latin typeface="Cambria Math" panose="02040503050406030204" pitchFamily="18" charset="0"/>
                                                </a:rPr>
                                                <m:t>2</m:t>
                                              </m:r>
                                            </m:sub>
                                          </m:sSub>
                                        </m:e>
                                      </m:mr>
                                    </m:m>
                                  </m:e>
                                </m:mr>
                                <m:mr>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r>
                                            <a:rPr lang="zh-CN" altLang="en-US" i="0">
                                              <a:latin typeface="Cambria Math" panose="02040503050406030204" pitchFamily="18" charset="0"/>
                                            </a:rPr>
                                            <m:t>⋮</m:t>
                                          </m:r>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m:t>
                                              </m:r>
                                              <m:r>
                                                <a:rPr lang="zh-CN" altLang="en-US" i="1">
                                                  <a:latin typeface="Cambria Math" panose="02040503050406030204" pitchFamily="18" charset="0"/>
                                                </a:rPr>
                                                <m:t>𝑑</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m:t>
                                              </m:r>
                                              <m:r>
                                                <a:rPr lang="zh-CN" altLang="en-US" i="1">
                                                  <a:latin typeface="Cambria Math" panose="02040503050406030204" pitchFamily="18" charset="0"/>
                                                </a:rPr>
                                                <m:t>𝑑</m:t>
                                              </m:r>
                                            </m:sub>
                                          </m:sSub>
                                        </m:e>
                                      </m:mr>
                                    </m:m>
                                  </m:e>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r>
                                            <a:rPr lang="zh-CN" altLang="en-US" i="0">
                                              <a:latin typeface="Cambria Math" panose="02040503050406030204" pitchFamily="18" charset="0"/>
                                            </a:rPr>
                                            <m:t>⋮</m:t>
                                          </m:r>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𝑚𝑑</m:t>
                                              </m:r>
                                            </m:sub>
                                          </m:sSub>
                                        </m:e>
                                      </m:mr>
                                    </m:m>
                                  </m:e>
                                </m:mr>
                              </m:m>
                            </m:e>
                          </m:d>
                        </m:e>
                        <m:sup>
                          <m:r>
                            <a:rPr lang="zh-CN" altLang="en-US" i="1">
                              <a:latin typeface="Cambria Math" panose="02040503050406030204" pitchFamily="18" charset="0"/>
                            </a:rPr>
                            <m:t>𝑇</m:t>
                          </m:r>
                        </m:sup>
                      </m:sSup>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r>
                            <a:rPr lang="zh-CN" altLang="en-US" i="0">
                              <a:latin typeface="Cambria Math" panose="02040503050406030204" pitchFamily="18" charset="0"/>
                            </a:rPr>
                            <m:t>−1</m:t>
                          </m:r>
                        </m:den>
                      </m:f>
                      <m:r>
                        <a:rPr lang="zh-CN" altLang="en-US" i="1">
                          <a:latin typeface="Cambria Math" panose="02040503050406030204" pitchFamily="18" charset="0"/>
                        </a:rPr>
                        <m:t>𝑍</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𝑍</m:t>
                          </m:r>
                        </m:e>
                        <m:sup>
                          <m:r>
                            <a:rPr lang="zh-CN" altLang="en-US" i="1">
                              <a:latin typeface="Cambria Math" panose="02040503050406030204" pitchFamily="18" charset="0"/>
                            </a:rPr>
                            <m:t>𝑇</m:t>
                          </m:r>
                        </m:sup>
                      </m:sSup>
                      <m:r>
                        <a:rPr lang="zh-CN" altLang="en-US" i="0">
                          <a:latin typeface="Cambria Math" panose="02040503050406030204" pitchFamily="18" charset="0"/>
                        </a:rPr>
                        <m:t> .</m:t>
                      </m:r>
                    </m:oMath>
                  </m:oMathPara>
                </a14:m>
                <a:endParaRPr lang="zh-CN" altLang="en-US" dirty="0"/>
              </a:p>
            </p:txBody>
          </p:sp>
        </mc:Choice>
        <mc:Fallback xmlns="">
          <p:sp>
            <p:nvSpPr>
              <p:cNvPr id="10" name="文本框 9">
                <a:extLst>
                  <a:ext uri="{FF2B5EF4-FFF2-40B4-BE49-F238E27FC236}">
                    <a16:creationId xmlns:a16="http://schemas.microsoft.com/office/drawing/2014/main" id="{F0AFC8F8-9575-4262-8661-DA225BA993EC}"/>
                  </a:ext>
                </a:extLst>
              </p:cNvPr>
              <p:cNvSpPr txBox="1">
                <a:spLocks noRot="1" noChangeAspect="1" noMove="1" noResize="1" noEditPoints="1" noAdjustHandles="1" noChangeArrowheads="1" noChangeShapeType="1" noTextEdit="1"/>
              </p:cNvSpPr>
              <p:nvPr/>
            </p:nvSpPr>
            <p:spPr>
              <a:xfrm>
                <a:off x="467544" y="5445224"/>
                <a:ext cx="8229600" cy="1181798"/>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270261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B4EBD-2B0A-473B-970C-7EF2D77D6A52}"/>
              </a:ext>
            </a:extLst>
          </p:cNvPr>
          <p:cNvSpPr>
            <a:spLocks noGrp="1"/>
          </p:cNvSpPr>
          <p:nvPr>
            <p:ph type="title"/>
          </p:nvPr>
        </p:nvSpPr>
        <p:spPr/>
        <p:txBody>
          <a:bodyPr/>
          <a:lstStyle/>
          <a:p>
            <a:r>
              <a:rPr lang="en-US" altLang="zh-CN" dirty="0"/>
              <a:t>3.4 </a:t>
            </a:r>
            <a:r>
              <a:rPr lang="zh-CN" altLang="en-US" dirty="0"/>
              <a:t>特征降维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CE3F22-02A6-44E3-9AD8-B7A5C9557A8A}"/>
                  </a:ext>
                </a:extLst>
              </p:cNvPr>
              <p:cNvSpPr>
                <a:spLocks noGrp="1"/>
              </p:cNvSpPr>
              <p:nvPr>
                <p:ph idx="1"/>
              </p:nvPr>
            </p:nvSpPr>
            <p:spPr/>
            <p:txBody>
              <a:bodyPr>
                <a:normAutofit/>
              </a:bodyPr>
              <a:lstStyle/>
              <a:p>
                <a:r>
                  <a:rPr lang="zh-CN" altLang="en-US" dirty="0"/>
                  <a:t>主成分分析</a:t>
                </a:r>
                <a:r>
                  <a:rPr lang="en-US" altLang="zh-CN" dirty="0"/>
                  <a:t>PCA</a:t>
                </a:r>
              </a:p>
              <a:p>
                <a:pPr lvl="1"/>
                <a:r>
                  <a:rPr lang="zh-CN" altLang="en-US" dirty="0"/>
                  <a:t>选择最优特征变换方向</a:t>
                </a:r>
                <a:endParaRPr lang="en-US" altLang="zh-CN" dirty="0"/>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给定</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m:t>
                    </m:r>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维样本数据集</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b>
                        </m:sSub>
                      </m:e>
                    </m:d>
                  </m:oMath>
                </a14:m>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p>
            </p:txBody>
          </p:sp>
        </mc:Choice>
        <mc:Fallback xmlns="">
          <p:sp>
            <p:nvSpPr>
              <p:cNvPr id="3" name="内容占位符 2">
                <a:extLst>
                  <a:ext uri="{FF2B5EF4-FFF2-40B4-BE49-F238E27FC236}">
                    <a16:creationId xmlns:a16="http://schemas.microsoft.com/office/drawing/2014/main" id="{F4CE3F22-02A6-44E3-9AD8-B7A5C9557A8A}"/>
                  </a:ext>
                </a:extLst>
              </p:cNvPr>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2F43EE8-6225-401C-859D-4531C9340AA9}"/>
                  </a:ext>
                </a:extLst>
              </p:cNvPr>
              <p:cNvSpPr txBox="1"/>
              <p:nvPr/>
            </p:nvSpPr>
            <p:spPr>
              <a:xfrm>
                <a:off x="3066828" y="4102225"/>
                <a:ext cx="5609628" cy="1126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𝑍</m:t>
                          </m:r>
                        </m:e>
                        <m:sub>
                          <m:r>
                            <a:rPr lang="zh-CN" altLang="en-US" i="1">
                              <a:latin typeface="Cambria Math" panose="02040503050406030204" pitchFamily="18" charset="0"/>
                            </a:rPr>
                            <m:t>𝑑</m:t>
                          </m:r>
                          <m:r>
                            <a:rPr lang="zh-CN" altLang="en-US" i="0">
                              <a:latin typeface="Cambria Math" panose="02040503050406030204" pitchFamily="18" charset="0"/>
                            </a:rPr>
                            <m:t>×</m:t>
                          </m:r>
                          <m:r>
                            <a:rPr lang="zh-CN" altLang="en-US" i="1">
                              <a:latin typeface="Cambria Math" panose="02040503050406030204" pitchFamily="18" charset="0"/>
                            </a:rPr>
                            <m:t>𝑚</m:t>
                          </m:r>
                        </m:sub>
                      </m:sSub>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𝒛</m:t>
                              </m:r>
                            </m:e>
                            <m:sub>
                              <m:r>
                                <a:rPr lang="zh-CN" altLang="en-US" b="0" i="0">
                                  <a:latin typeface="Cambria Math" panose="02040503050406030204" pitchFamily="18" charset="0"/>
                                </a:rPr>
                                <m:t>1</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𝒛</m:t>
                              </m:r>
                            </m:e>
                            <m:sub>
                              <m:r>
                                <a:rPr lang="zh-CN" altLang="en-US" b="0" i="0">
                                  <a:latin typeface="Cambria Math" panose="02040503050406030204" pitchFamily="18" charset="0"/>
                                </a:rPr>
                                <m:t>2</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1" i="1">
                                  <a:latin typeface="Cambria Math" panose="02040503050406030204" pitchFamily="18" charset="0"/>
                                </a:rPr>
                                <m:t>𝒛</m:t>
                              </m:r>
                            </m:e>
                            <m:sub>
                              <m:r>
                                <a:rPr lang="zh-CN" altLang="en-US" b="0" i="1">
                                  <a:latin typeface="Cambria Math" panose="02040503050406030204" pitchFamily="18" charset="0"/>
                                </a:rPr>
                                <m:t>𝑚</m:t>
                              </m:r>
                            </m:sub>
                          </m:sSub>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m>
                            <m:mPr>
                              <m:plcHide m:val="on"/>
                              <m:mcs>
                                <m:mc>
                                  <m:mcPr>
                                    <m:count m:val="2"/>
                                    <m:mcJc m:val="center"/>
                                  </m:mcPr>
                                </m:mc>
                              </m:mcs>
                              <m:ctrlPr>
                                <a:rPr lang="zh-CN" altLang="en-US" b="0" i="1">
                                  <a:solidFill>
                                    <a:srgbClr val="836967"/>
                                  </a:solidFill>
                                  <a:latin typeface="Cambria Math" panose="02040503050406030204" pitchFamily="18" charset="0"/>
                                </a:rPr>
                              </m:ctrlPr>
                            </m:mPr>
                            <m:mr>
                              <m:e>
                                <m:m>
                                  <m:mPr>
                                    <m:plcHide m:val="on"/>
                                    <m:mcs>
                                      <m:mc>
                                        <m:mcPr>
                                          <m:count m:val="2"/>
                                          <m:mcJc m:val="center"/>
                                        </m:mcPr>
                                      </m:mc>
                                    </m:mcs>
                                    <m:ctrlPr>
                                      <a:rPr lang="zh-CN" altLang="en-US" b="0" i="1">
                                        <a:solidFill>
                                          <a:srgbClr val="836967"/>
                                        </a:solidFill>
                                        <a:latin typeface="Cambria Math" panose="02040503050406030204" pitchFamily="18" charset="0"/>
                                      </a:rPr>
                                    </m:ctrlPr>
                                  </m:mP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11</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21</m:t>
                                          </m:r>
                                        </m:sub>
                                      </m:sSub>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12</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22</m:t>
                                          </m:r>
                                        </m:sub>
                                      </m:sSub>
                                    </m:e>
                                  </m:mr>
                                </m:m>
                              </m:e>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1">
                                              <a:latin typeface="Cambria Math" panose="02040503050406030204" pitchFamily="18" charset="0"/>
                                            </a:rPr>
                                            <m:t>𝑚</m:t>
                                          </m:r>
                                          <m:r>
                                            <a:rPr lang="zh-CN" altLang="en-US" b="0" i="0">
                                              <a:latin typeface="Cambria Math" panose="02040503050406030204" pitchFamily="18" charset="0"/>
                                            </a:rPr>
                                            <m:t>1</m:t>
                                          </m:r>
                                        </m:sub>
                                      </m:sSub>
                                    </m:e>
                                  </m:m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1">
                                              <a:latin typeface="Cambria Math" panose="02040503050406030204" pitchFamily="18" charset="0"/>
                                            </a:rPr>
                                            <m:t>𝑚</m:t>
                                          </m:r>
                                          <m:r>
                                            <a:rPr lang="zh-CN" altLang="en-US" b="0" i="0">
                                              <a:latin typeface="Cambria Math" panose="02040503050406030204" pitchFamily="18" charset="0"/>
                                            </a:rPr>
                                            <m:t>2</m:t>
                                          </m:r>
                                        </m:sub>
                                      </m:sSub>
                                    </m:e>
                                  </m:mr>
                                </m:m>
                              </m:e>
                            </m:mr>
                            <m:mr>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r>
                                        <a:rPr lang="zh-CN" altLang="en-US" b="0" i="0">
                                          <a:latin typeface="Cambria Math" panose="02040503050406030204" pitchFamily="18" charset="0"/>
                                        </a:rPr>
                                        <m:t>⋮</m:t>
                                      </m:r>
                                    </m:e>
                                  </m:mr>
                                  <m:m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1</m:t>
                                          </m:r>
                                          <m:r>
                                            <a:rPr lang="zh-CN" altLang="en-US" b="0" i="1">
                                              <a:latin typeface="Cambria Math" panose="02040503050406030204" pitchFamily="18" charset="0"/>
                                            </a:rPr>
                                            <m:t>𝑑</m:t>
                                          </m:r>
                                        </m:sub>
                                      </m:sSub>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0">
                                              <a:latin typeface="Cambria Math" panose="02040503050406030204" pitchFamily="18" charset="0"/>
                                            </a:rPr>
                                            <m:t>2</m:t>
                                          </m:r>
                                          <m:r>
                                            <a:rPr lang="zh-CN" altLang="en-US" b="0" i="1">
                                              <a:latin typeface="Cambria Math" panose="02040503050406030204" pitchFamily="18" charset="0"/>
                                            </a:rPr>
                                            <m:t>𝑑</m:t>
                                          </m:r>
                                        </m:sub>
                                      </m:sSub>
                                    </m:e>
                                  </m:mr>
                                </m:m>
                              </m:e>
                              <m:e>
                                <m:m>
                                  <m:mPr>
                                    <m:plcHide m:val="on"/>
                                    <m:mcs>
                                      <m:mc>
                                        <m:mcPr>
                                          <m:count m:val="2"/>
                                          <m:mcJc m:val="center"/>
                                        </m:mcPr>
                                      </m:mc>
                                    </m:mcs>
                                    <m:ctrlPr>
                                      <a:rPr lang="zh-CN" altLang="en-US" b="0" i="1">
                                        <a:solidFill>
                                          <a:srgbClr val="836967"/>
                                        </a:solidFill>
                                        <a:latin typeface="Cambria Math" panose="02040503050406030204" pitchFamily="18" charset="0"/>
                                      </a:rPr>
                                    </m:ctrlPr>
                                  </m:mPr>
                                  <m:mr>
                                    <m:e>
                                      <m:r>
                                        <a:rPr lang="zh-CN" altLang="en-US" b="0" i="0">
                                          <a:latin typeface="Cambria Math" panose="02040503050406030204" pitchFamily="18" charset="0"/>
                                        </a:rPr>
                                        <m:t>⋱</m:t>
                                      </m:r>
                                    </m:e>
                                    <m:e>
                                      <m:r>
                                        <a:rPr lang="zh-CN" altLang="en-US" b="0" i="0">
                                          <a:latin typeface="Cambria Math" panose="02040503050406030204" pitchFamily="18" charset="0"/>
                                        </a:rPr>
                                        <m:t>⋮</m:t>
                                      </m:r>
                                    </m:e>
                                  </m:mr>
                                  <m:mr>
                                    <m:e>
                                      <m:r>
                                        <a:rPr lang="zh-CN" altLang="en-US" b="0" i="0">
                                          <a:latin typeface="Cambria Math" panose="02040503050406030204" pitchFamily="18" charset="0"/>
                                        </a:rPr>
                                        <m:t>⋯</m:t>
                                      </m:r>
                                    </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𝑧</m:t>
                                          </m:r>
                                        </m:e>
                                        <m:sub>
                                          <m:r>
                                            <a:rPr lang="zh-CN" altLang="en-US" b="0" i="1">
                                              <a:latin typeface="Cambria Math" panose="02040503050406030204" pitchFamily="18" charset="0"/>
                                            </a:rPr>
                                            <m:t>𝑚𝑑</m:t>
                                          </m:r>
                                        </m:sub>
                                      </m:sSub>
                                    </m:e>
                                  </m:mr>
                                </m:m>
                              </m:e>
                            </m:mr>
                          </m:m>
                        </m:e>
                      </m:d>
                      <m:r>
                        <a:rPr lang="zh-CN" altLang="en-US" b="0" i="0">
                          <a:latin typeface="Cambria Math" panose="02040503050406030204" pitchFamily="18" charset="0"/>
                        </a:rPr>
                        <m:t> .</m:t>
                      </m:r>
                    </m:oMath>
                  </m:oMathPara>
                </a14:m>
                <a:endParaRPr lang="zh-CN" altLang="en-US" dirty="0"/>
              </a:p>
            </p:txBody>
          </p:sp>
        </mc:Choice>
        <mc:Fallback xmlns="">
          <p:sp>
            <p:nvSpPr>
              <p:cNvPr id="8" name="文本框 7">
                <a:extLst>
                  <a:ext uri="{FF2B5EF4-FFF2-40B4-BE49-F238E27FC236}">
                    <a16:creationId xmlns:a16="http://schemas.microsoft.com/office/drawing/2014/main" id="{42F43EE8-6225-401C-859D-4531C9340AA9}"/>
                  </a:ext>
                </a:extLst>
              </p:cNvPr>
              <p:cNvSpPr txBox="1">
                <a:spLocks noRot="1" noChangeAspect="1" noMove="1" noResize="1" noEditPoints="1" noAdjustHandles="1" noChangeArrowheads="1" noChangeShapeType="1" noTextEdit="1"/>
              </p:cNvSpPr>
              <p:nvPr/>
            </p:nvSpPr>
            <p:spPr>
              <a:xfrm>
                <a:off x="3066828" y="4102225"/>
                <a:ext cx="5609628" cy="1126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0AFC8F8-9575-4262-8661-DA225BA993EC}"/>
                  </a:ext>
                </a:extLst>
              </p:cNvPr>
              <p:cNvSpPr txBox="1"/>
              <p:nvPr/>
            </p:nvSpPr>
            <p:spPr>
              <a:xfrm>
                <a:off x="467544" y="5445224"/>
                <a:ext cx="8229600" cy="1181798"/>
              </a:xfrm>
              <a:prstGeom prst="rect">
                <a:avLst/>
              </a:prstGeom>
              <a:solidFill>
                <a:schemeClr val="bg1">
                  <a:lumMod val="9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m:rPr>
                              <m:sty m:val="p"/>
                            </m:rPr>
                            <a:rPr lang="zh-CN" altLang="en-US">
                              <a:latin typeface="Cambria Math" panose="02040503050406030204" pitchFamily="18" charset="0"/>
                            </a:rPr>
                            <m:t>Σ</m:t>
                          </m:r>
                        </m:e>
                        <m:sub>
                          <m:r>
                            <a:rPr lang="zh-CN" altLang="en-US" i="1">
                              <a:latin typeface="Cambria Math" panose="02040503050406030204" pitchFamily="18" charset="0"/>
                            </a:rPr>
                            <m:t>𝑑</m:t>
                          </m:r>
                          <m:r>
                            <a:rPr lang="zh-CN" altLang="en-US" i="0">
                              <a:latin typeface="Cambria Math" panose="02040503050406030204" pitchFamily="18" charset="0"/>
                            </a:rPr>
                            <m:t>×</m:t>
                          </m:r>
                          <m:r>
                            <a:rPr lang="zh-CN" altLang="en-US" i="1">
                              <a:latin typeface="Cambria Math" panose="02040503050406030204" pitchFamily="18" charset="0"/>
                            </a:rPr>
                            <m:t>𝑑</m:t>
                          </m:r>
                        </m:sub>
                        <m:sup>
                          <m:r>
                            <a:rPr lang="zh-CN" altLang="en-US" i="1">
                              <a:latin typeface="Cambria Math" panose="02040503050406030204" pitchFamily="18" charset="0"/>
                            </a:rPr>
                            <m:t>𝑍</m:t>
                          </m:r>
                        </m:sup>
                      </m:sSubSup>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r>
                            <a:rPr lang="zh-CN" altLang="en-US" i="0">
                              <a:latin typeface="Cambria Math" panose="02040503050406030204" pitchFamily="18" charset="0"/>
                            </a:rPr>
                            <m:t>−1</m:t>
                          </m:r>
                        </m:den>
                      </m:f>
                      <m:d>
                        <m:dPr>
                          <m:ctrlPr>
                            <a:rPr lang="zh-CN" altLang="en-US" i="1">
                              <a:solidFill>
                                <a:srgbClr val="836967"/>
                              </a:solidFill>
                              <a:latin typeface="Cambria Math" panose="02040503050406030204" pitchFamily="18" charset="0"/>
                            </a:rPr>
                          </m:ctrlPr>
                        </m:dPr>
                        <m:e>
                          <m:m>
                            <m:mPr>
                              <m:plcHide m:val="on"/>
                              <m:mcs>
                                <m:mc>
                                  <m:mcPr>
                                    <m:count m:val="2"/>
                                    <m:mcJc m:val="center"/>
                                  </m:mcPr>
                                </m:mc>
                              </m:mcs>
                              <m:ctrlPr>
                                <a:rPr lang="zh-CN" altLang="en-US" i="1">
                                  <a:solidFill>
                                    <a:srgbClr val="836967"/>
                                  </a:solidFill>
                                  <a:latin typeface="Cambria Math" panose="02040503050406030204" pitchFamily="18" charset="0"/>
                                </a:rPr>
                              </m:ctrlPr>
                            </m:mPr>
                            <m:mr>
                              <m:e>
                                <m:m>
                                  <m:mPr>
                                    <m:plcHide m:val="on"/>
                                    <m:mcs>
                                      <m:mc>
                                        <m:mcPr>
                                          <m:count m:val="2"/>
                                          <m:mcJc m:val="center"/>
                                        </m:mcPr>
                                      </m:mc>
                                    </m:mcs>
                                    <m:ctrlPr>
                                      <a:rPr lang="zh-CN" altLang="en-US" i="1">
                                        <a:solidFill>
                                          <a:srgbClr val="836967"/>
                                        </a:solidFill>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21</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22</m:t>
                                          </m:r>
                                        </m:sub>
                                      </m:sSub>
                                    </m:e>
                                  </m:mr>
                                </m:m>
                              </m:e>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m:t>
                                          </m:r>
                                          <m:r>
                                            <a:rPr lang="zh-CN" altLang="en-US" i="0">
                                              <a:latin typeface="Cambria Math" panose="02040503050406030204" pitchFamily="18" charset="0"/>
                                            </a:rPr>
                                            <m:t>1</m:t>
                                          </m:r>
                                        </m:sub>
                                      </m:sSub>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m:t>
                                          </m:r>
                                          <m:r>
                                            <a:rPr lang="zh-CN" altLang="en-US" i="0">
                                              <a:latin typeface="Cambria Math" panose="02040503050406030204" pitchFamily="18" charset="0"/>
                                            </a:rPr>
                                            <m:t>2</m:t>
                                          </m:r>
                                        </m:sub>
                                      </m:sSub>
                                    </m:e>
                                  </m:mr>
                                </m:m>
                              </m:e>
                            </m:mr>
                            <m:mr>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r>
                                        <a:rPr lang="zh-CN" altLang="en-US" i="0">
                                          <a:latin typeface="Cambria Math" panose="02040503050406030204" pitchFamily="18" charset="0"/>
                                        </a:rPr>
                                        <m:t>⋮</m:t>
                                      </m:r>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m:t>
                                          </m:r>
                                          <m:r>
                                            <a:rPr lang="zh-CN" altLang="en-US" i="1">
                                              <a:latin typeface="Cambria Math" panose="02040503050406030204" pitchFamily="18" charset="0"/>
                                            </a:rPr>
                                            <m:t>𝑑</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m:t>
                                          </m:r>
                                          <m:r>
                                            <a:rPr lang="zh-CN" altLang="en-US" i="1">
                                              <a:latin typeface="Cambria Math" panose="02040503050406030204" pitchFamily="18" charset="0"/>
                                            </a:rPr>
                                            <m:t>𝑑</m:t>
                                          </m:r>
                                        </m:sub>
                                      </m:sSub>
                                    </m:e>
                                  </m:mr>
                                </m:m>
                              </m:e>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r>
                                        <a:rPr lang="zh-CN" altLang="en-US" i="0">
                                          <a:latin typeface="Cambria Math" panose="02040503050406030204" pitchFamily="18" charset="0"/>
                                        </a:rPr>
                                        <m:t>⋮</m:t>
                                      </m:r>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𝑚𝑑</m:t>
                                          </m:r>
                                        </m:sub>
                                      </m:sSub>
                                    </m:e>
                                  </m:mr>
                                </m:m>
                              </m:e>
                            </m:mr>
                          </m:m>
                        </m:e>
                      </m:d>
                      <m:sSup>
                        <m:sSupPr>
                          <m:ctrlPr>
                            <a:rPr lang="zh-CN" altLang="en-US" i="1">
                              <a:solidFill>
                                <a:srgbClr val="836967"/>
                              </a:solidFill>
                              <a:latin typeface="Cambria Math" panose="02040503050406030204" pitchFamily="18" charset="0"/>
                            </a:rPr>
                          </m:ctrlPr>
                        </m:sSupPr>
                        <m:e>
                          <m:d>
                            <m:dPr>
                              <m:ctrlPr>
                                <a:rPr lang="zh-CN" altLang="en-US" i="1">
                                  <a:solidFill>
                                    <a:srgbClr val="836967"/>
                                  </a:solidFill>
                                  <a:latin typeface="Cambria Math" panose="02040503050406030204" pitchFamily="18" charset="0"/>
                                </a:rPr>
                              </m:ctrlPr>
                            </m:dPr>
                            <m:e>
                              <m:m>
                                <m:mPr>
                                  <m:plcHide m:val="on"/>
                                  <m:mcs>
                                    <m:mc>
                                      <m:mcPr>
                                        <m:count m:val="2"/>
                                        <m:mcJc m:val="center"/>
                                      </m:mcPr>
                                    </m:mc>
                                  </m:mcs>
                                  <m:ctrlPr>
                                    <a:rPr lang="zh-CN" altLang="en-US" i="1">
                                      <a:solidFill>
                                        <a:srgbClr val="836967"/>
                                      </a:solidFill>
                                      <a:latin typeface="Cambria Math" panose="02040503050406030204" pitchFamily="18" charset="0"/>
                                    </a:rPr>
                                  </m:ctrlPr>
                                </m:mPr>
                                <m:mr>
                                  <m:e>
                                    <m:m>
                                      <m:mPr>
                                        <m:plcHide m:val="on"/>
                                        <m:mcs>
                                          <m:mc>
                                            <m:mcPr>
                                              <m:count m:val="2"/>
                                              <m:mcJc m:val="center"/>
                                            </m:mcPr>
                                          </m:mc>
                                        </m:mcs>
                                        <m:ctrlPr>
                                          <a:rPr lang="zh-CN" altLang="en-US" i="1">
                                            <a:solidFill>
                                              <a:srgbClr val="836967"/>
                                            </a:solidFill>
                                            <a:latin typeface="Cambria Math" panose="02040503050406030204" pitchFamily="18" charset="0"/>
                                          </a:rPr>
                                        </m:ctrlPr>
                                      </m:mP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11</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21</m:t>
                                              </m:r>
                                            </m:sub>
                                          </m:sSub>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12</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22</m:t>
                                              </m:r>
                                            </m:sub>
                                          </m:sSub>
                                        </m:e>
                                      </m:mr>
                                    </m:m>
                                  </m:e>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m:t>
                                              </m:r>
                                              <m:r>
                                                <a:rPr lang="zh-CN" altLang="en-US" i="0">
                                                  <a:latin typeface="Cambria Math" panose="02040503050406030204" pitchFamily="18" charset="0"/>
                                                </a:rPr>
                                                <m:t>1</m:t>
                                              </m:r>
                                            </m:sub>
                                          </m:sSub>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m:t>
                                              </m:r>
                                              <m:r>
                                                <a:rPr lang="zh-CN" altLang="en-US" i="0">
                                                  <a:latin typeface="Cambria Math" panose="02040503050406030204" pitchFamily="18" charset="0"/>
                                                </a:rPr>
                                                <m:t>2</m:t>
                                              </m:r>
                                            </m:sub>
                                          </m:sSub>
                                        </m:e>
                                      </m:mr>
                                    </m:m>
                                  </m:e>
                                </m:mr>
                                <m:mr>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r>
                                            <a:rPr lang="zh-CN" altLang="en-US" i="0">
                                              <a:latin typeface="Cambria Math" panose="02040503050406030204" pitchFamily="18" charset="0"/>
                                            </a:rPr>
                                            <m:t>⋮</m:t>
                                          </m:r>
                                        </m:e>
                                      </m:mr>
                                      <m:m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1</m:t>
                                              </m:r>
                                              <m:r>
                                                <a:rPr lang="zh-CN" altLang="en-US" i="1">
                                                  <a:latin typeface="Cambria Math" panose="02040503050406030204" pitchFamily="18" charset="0"/>
                                                </a:rPr>
                                                <m:t>𝑑</m:t>
                                              </m:r>
                                            </m:sub>
                                          </m:sSub>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2</m:t>
                                              </m:r>
                                              <m:r>
                                                <a:rPr lang="zh-CN" altLang="en-US" i="1">
                                                  <a:latin typeface="Cambria Math" panose="02040503050406030204" pitchFamily="18" charset="0"/>
                                                </a:rPr>
                                                <m:t>𝑑</m:t>
                                              </m:r>
                                            </m:sub>
                                          </m:sSub>
                                        </m:e>
                                      </m:mr>
                                    </m:m>
                                  </m:e>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r>
                                            <a:rPr lang="zh-CN" altLang="en-US" i="0">
                                              <a:latin typeface="Cambria Math" panose="02040503050406030204" pitchFamily="18" charset="0"/>
                                            </a:rPr>
                                            <m:t>⋮</m:t>
                                          </m:r>
                                        </m:e>
                                      </m:mr>
                                      <m:mr>
                                        <m:e>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𝑚𝑑</m:t>
                                              </m:r>
                                            </m:sub>
                                          </m:sSub>
                                        </m:e>
                                      </m:mr>
                                    </m:m>
                                  </m:e>
                                </m:mr>
                              </m:m>
                            </m:e>
                          </m:d>
                        </m:e>
                        <m:sup>
                          <m:r>
                            <a:rPr lang="zh-CN" altLang="en-US" i="1">
                              <a:latin typeface="Cambria Math" panose="02040503050406030204" pitchFamily="18" charset="0"/>
                            </a:rPr>
                            <m:t>𝑇</m:t>
                          </m:r>
                        </m:sup>
                      </m:sSup>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𝑚</m:t>
                          </m:r>
                          <m:r>
                            <a:rPr lang="zh-CN" altLang="en-US" i="0">
                              <a:latin typeface="Cambria Math" panose="02040503050406030204" pitchFamily="18" charset="0"/>
                            </a:rPr>
                            <m:t>−1</m:t>
                          </m:r>
                        </m:den>
                      </m:f>
                      <m:r>
                        <a:rPr lang="zh-CN" altLang="en-US" i="1">
                          <a:latin typeface="Cambria Math" panose="02040503050406030204" pitchFamily="18" charset="0"/>
                        </a:rPr>
                        <m:t>𝑍</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𝑍</m:t>
                          </m:r>
                        </m:e>
                        <m:sup>
                          <m:r>
                            <a:rPr lang="zh-CN" altLang="en-US" i="1">
                              <a:latin typeface="Cambria Math" panose="02040503050406030204" pitchFamily="18" charset="0"/>
                            </a:rPr>
                            <m:t>𝑇</m:t>
                          </m:r>
                        </m:sup>
                      </m:sSup>
                      <m:r>
                        <a:rPr lang="zh-CN" altLang="en-US" i="0">
                          <a:latin typeface="Cambria Math" panose="02040503050406030204" pitchFamily="18" charset="0"/>
                        </a:rPr>
                        <m:t> .</m:t>
                      </m:r>
                    </m:oMath>
                  </m:oMathPara>
                </a14:m>
                <a:endParaRPr lang="zh-CN" altLang="en-US" dirty="0"/>
              </a:p>
            </p:txBody>
          </p:sp>
        </mc:Choice>
        <mc:Fallback xmlns="">
          <p:sp>
            <p:nvSpPr>
              <p:cNvPr id="10" name="文本框 9">
                <a:extLst>
                  <a:ext uri="{FF2B5EF4-FFF2-40B4-BE49-F238E27FC236}">
                    <a16:creationId xmlns:a16="http://schemas.microsoft.com/office/drawing/2014/main" id="{F0AFC8F8-9575-4262-8661-DA225BA993EC}"/>
                  </a:ext>
                </a:extLst>
              </p:cNvPr>
              <p:cNvSpPr txBox="1">
                <a:spLocks noRot="1" noChangeAspect="1" noMove="1" noResize="1" noEditPoints="1" noAdjustHandles="1" noChangeArrowheads="1" noChangeShapeType="1" noTextEdit="1"/>
              </p:cNvSpPr>
              <p:nvPr/>
            </p:nvSpPr>
            <p:spPr>
              <a:xfrm>
                <a:off x="467544" y="5445224"/>
                <a:ext cx="8229600" cy="1181798"/>
              </a:xfrm>
              <a:prstGeom prst="rect">
                <a:avLst/>
              </a:prstGeom>
              <a:blipFill>
                <a:blip r:embed="rId4"/>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D3E2B45-9E3C-42A0-9A3A-E0251BDFD4B0}"/>
                  </a:ext>
                </a:extLst>
              </p:cNvPr>
              <p:cNvSpPr txBox="1"/>
              <p:nvPr/>
            </p:nvSpPr>
            <p:spPr>
              <a:xfrm>
                <a:off x="467544" y="3068960"/>
                <a:ext cx="3779912" cy="1407373"/>
              </a:xfrm>
              <a:prstGeom prst="rect">
                <a:avLst/>
              </a:prstGeom>
              <a:solidFill>
                <a:schemeClr val="bg1">
                  <a:lumMod val="85000"/>
                </a:schemeClr>
              </a:solid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m:rPr>
                              <m:sty m:val="p"/>
                            </m:rPr>
                            <a:rPr lang="zh-CN" altLang="en-US">
                              <a:latin typeface="Cambria Math" panose="02040503050406030204" pitchFamily="18" charset="0"/>
                            </a:rPr>
                            <m:t>Σ</m:t>
                          </m:r>
                        </m:e>
                        <m:sub>
                          <m:r>
                            <a:rPr lang="zh-CN" altLang="en-US" i="1">
                              <a:latin typeface="Cambria Math" panose="02040503050406030204" pitchFamily="18" charset="0"/>
                            </a:rPr>
                            <m:t>𝑑</m:t>
                          </m:r>
                          <m:r>
                            <a:rPr lang="zh-CN" altLang="en-US" i="0">
                              <a:latin typeface="Cambria Math" panose="02040503050406030204" pitchFamily="18" charset="0"/>
                            </a:rPr>
                            <m:t>×</m:t>
                          </m:r>
                          <m:r>
                            <a:rPr lang="zh-CN" altLang="en-US" i="1">
                              <a:latin typeface="Cambria Math" panose="02040503050406030204" pitchFamily="18" charset="0"/>
                            </a:rPr>
                            <m:t>𝑑</m:t>
                          </m:r>
                        </m:sub>
                        <m:sup>
                          <m:r>
                            <a:rPr lang="zh-CN" altLang="en-US" i="1">
                              <a:latin typeface="Cambria Math" panose="02040503050406030204" pitchFamily="18" charset="0"/>
                            </a:rPr>
                            <m:t>𝑍</m:t>
                          </m:r>
                        </m:sup>
                      </m:sSubSup>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m>
                            <m:mPr>
                              <m:plcHide m:val="on"/>
                              <m:mcs>
                                <m:mc>
                                  <m:mcPr>
                                    <m:count m:val="2"/>
                                    <m:mcJc m:val="center"/>
                                  </m:mcPr>
                                </m:mc>
                              </m:mcs>
                              <m:ctrlPr>
                                <a:rPr lang="zh-CN" altLang="en-US" i="1">
                                  <a:solidFill>
                                    <a:srgbClr val="836967"/>
                                  </a:solidFill>
                                  <a:latin typeface="Cambria Math" panose="02040503050406030204" pitchFamily="18" charset="0"/>
                                </a:rPr>
                              </m:ctrlPr>
                            </m:mPr>
                            <m:mr>
                              <m:e>
                                <m:m>
                                  <m:mPr>
                                    <m:plcHide m:val="on"/>
                                    <m:mcs>
                                      <m:mc>
                                        <m:mcPr>
                                          <m:count m:val="2"/>
                                          <m:mcJc m:val="center"/>
                                        </m:mcPr>
                                      </m:mc>
                                    </m:mcs>
                                    <m:ctrlPr>
                                      <a:rPr lang="zh-CN" altLang="en-US" i="1">
                                        <a:solidFill>
                                          <a:srgbClr val="836967"/>
                                        </a:solidFill>
                                        <a:latin typeface="Cambria Math" panose="02040503050406030204" pitchFamily="18" charset="0"/>
                                      </a:rPr>
                                    </m:ctrlPr>
                                  </m:mPr>
                                  <m:mr>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𝜎</m:t>
                                          </m:r>
                                        </m:e>
                                        <m:sub>
                                          <m:r>
                                            <a:rPr lang="zh-CN" altLang="en-US" i="0">
                                              <a:latin typeface="Cambria Math" panose="02040503050406030204" pitchFamily="18" charset="0"/>
                                            </a:rPr>
                                            <m:t>11</m:t>
                                          </m:r>
                                        </m:sub>
                                        <m:sup>
                                          <m:r>
                                            <a:rPr lang="zh-CN" altLang="en-US" i="0">
                                              <a:latin typeface="Cambria Math" panose="02040503050406030204" pitchFamily="18" charset="0"/>
                                            </a:rPr>
                                            <m:t>2</m:t>
                                          </m:r>
                                        </m:sup>
                                      </m:sSubSup>
                                    </m:e>
                                    <m:e/>
                                  </m:mr>
                                  <m:mr>
                                    <m:e/>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𝜎</m:t>
                                          </m:r>
                                        </m:e>
                                        <m:sub>
                                          <m:r>
                                            <a:rPr lang="zh-CN" altLang="en-US" i="0">
                                              <a:latin typeface="Cambria Math" panose="02040503050406030204" pitchFamily="18" charset="0"/>
                                            </a:rPr>
                                            <m:t>22</m:t>
                                          </m:r>
                                        </m:sub>
                                        <m:sup>
                                          <m:r>
                                            <a:rPr lang="zh-CN" altLang="en-US" i="0">
                                              <a:latin typeface="Cambria Math" panose="02040503050406030204" pitchFamily="18" charset="0"/>
                                            </a:rPr>
                                            <m:t>2</m:t>
                                          </m:r>
                                        </m:sup>
                                      </m:sSubSup>
                                    </m:e>
                                  </m:mr>
                                </m:m>
                              </m:e>
                              <m:e>
                                <m:m>
                                  <m:mPr>
                                    <m:plcHide m:val="on"/>
                                    <m:mcs>
                                      <m:mc>
                                        <m:mcPr>
                                          <m:count m:val="2"/>
                                          <m:mcJc m:val="center"/>
                                        </m:mcPr>
                                      </m:mc>
                                    </m:mcs>
                                    <m:ctrlPr>
                                      <a:rPr lang="zh-CN" altLang="en-US" i="1">
                                        <a:solidFill>
                                          <a:srgbClr val="836967"/>
                                        </a:solidFill>
                                        <a:latin typeface="Cambria Math" panose="02040503050406030204" pitchFamily="18" charset="0"/>
                                      </a:rPr>
                                    </m:ctrlPr>
                                  </m:mPr>
                                  <m:mr>
                                    <m:e/>
                                    <m:e/>
                                  </m:mr>
                                  <m:mr>
                                    <m:e/>
                                    <m:e/>
                                  </m:mr>
                                </m:m>
                              </m:e>
                            </m:mr>
                            <m:mr>
                              <m:e>
                                <m:m>
                                  <m:mPr>
                                    <m:plcHide m:val="on"/>
                                    <m:mcs>
                                      <m:mc>
                                        <m:mcPr>
                                          <m:count m:val="2"/>
                                          <m:mcJc m:val="center"/>
                                        </m:mcPr>
                                      </m:mc>
                                    </m:mcs>
                                    <m:ctrlPr>
                                      <a:rPr lang="zh-CN" altLang="en-US" i="1">
                                        <a:solidFill>
                                          <a:srgbClr val="836967"/>
                                        </a:solidFill>
                                        <a:latin typeface="Cambria Math" panose="02040503050406030204" pitchFamily="18" charset="0"/>
                                      </a:rPr>
                                    </m:ctrlPr>
                                  </m:mPr>
                                  <m:mr>
                                    <m:e/>
                                    <m:e/>
                                  </m:mr>
                                  <m:mr>
                                    <m:e/>
                                    <m:e/>
                                  </m:mr>
                                </m:m>
                              </m:e>
                              <m:e>
                                <m:m>
                                  <m:mPr>
                                    <m:plcHide m:val="on"/>
                                    <m:mcs>
                                      <m:mc>
                                        <m:mcPr>
                                          <m:count m:val="2"/>
                                          <m:mcJc m:val="center"/>
                                        </m:mcPr>
                                      </m:mc>
                                    </m:mcs>
                                    <m:ctrlPr>
                                      <a:rPr lang="zh-CN" altLang="en-US" i="1">
                                        <a:solidFill>
                                          <a:srgbClr val="836967"/>
                                        </a:solidFill>
                                        <a:latin typeface="Cambria Math" panose="02040503050406030204" pitchFamily="18" charset="0"/>
                                      </a:rPr>
                                    </m:ctrlPr>
                                  </m:mPr>
                                  <m:mr>
                                    <m:e>
                                      <m:r>
                                        <a:rPr lang="zh-CN" altLang="en-US" i="0">
                                          <a:latin typeface="Cambria Math" panose="02040503050406030204" pitchFamily="18" charset="0"/>
                                        </a:rPr>
                                        <m:t>⋱</m:t>
                                      </m:r>
                                    </m:e>
                                    <m:e/>
                                  </m:mr>
                                  <m:mr>
                                    <m:e/>
                                    <m:e>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𝜎</m:t>
                                          </m:r>
                                        </m:e>
                                        <m:sub>
                                          <m:r>
                                            <a:rPr lang="zh-CN" altLang="en-US" i="1">
                                              <a:latin typeface="Cambria Math" panose="02040503050406030204" pitchFamily="18" charset="0"/>
                                            </a:rPr>
                                            <m:t>𝑑𝑑</m:t>
                                          </m:r>
                                        </m:sub>
                                        <m:sup>
                                          <m:r>
                                            <a:rPr lang="zh-CN" altLang="en-US" i="0">
                                              <a:latin typeface="Cambria Math" panose="02040503050406030204" pitchFamily="18" charset="0"/>
                                            </a:rPr>
                                            <m:t>2</m:t>
                                          </m:r>
                                        </m:sup>
                                      </m:sSubSup>
                                    </m:e>
                                  </m:mr>
                                </m:m>
                              </m:e>
                            </m:mr>
                          </m:m>
                        </m:e>
                      </m:d>
                      <m:r>
                        <a:rPr lang="zh-CN" altLang="en-US" i="0">
                          <a:latin typeface="Cambria Math" panose="02040503050406030204" pitchFamily="18" charset="0"/>
                        </a:rPr>
                        <m:t> .</m:t>
                      </m:r>
                    </m:oMath>
                  </m:oMathPara>
                </a14:m>
                <a:endParaRPr lang="zh-CN" altLang="en-US" dirty="0"/>
              </a:p>
            </p:txBody>
          </p:sp>
        </mc:Choice>
        <mc:Fallback xmlns="">
          <p:sp>
            <p:nvSpPr>
              <p:cNvPr id="11" name="文本框 10">
                <a:extLst>
                  <a:ext uri="{FF2B5EF4-FFF2-40B4-BE49-F238E27FC236}">
                    <a16:creationId xmlns:a16="http://schemas.microsoft.com/office/drawing/2014/main" id="{ED3E2B45-9E3C-42A0-9A3A-E0251BDFD4B0}"/>
                  </a:ext>
                </a:extLst>
              </p:cNvPr>
              <p:cNvSpPr txBox="1">
                <a:spLocks noRot="1" noChangeAspect="1" noMove="1" noResize="1" noEditPoints="1" noAdjustHandles="1" noChangeArrowheads="1" noChangeShapeType="1" noTextEdit="1"/>
              </p:cNvSpPr>
              <p:nvPr/>
            </p:nvSpPr>
            <p:spPr>
              <a:xfrm>
                <a:off x="467544" y="3068960"/>
                <a:ext cx="3779912" cy="1407373"/>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F93B8E4-6C91-4643-AF49-4735B97AB96C}"/>
              </a:ext>
            </a:extLst>
          </p:cNvPr>
          <p:cNvPicPr>
            <a:picLocks noChangeAspect="1"/>
          </p:cNvPicPr>
          <p:nvPr/>
        </p:nvPicPr>
        <p:blipFill>
          <a:blip r:embed="rId6"/>
          <a:stretch>
            <a:fillRect/>
          </a:stretch>
        </p:blipFill>
        <p:spPr>
          <a:xfrm>
            <a:off x="865840" y="110060"/>
            <a:ext cx="7306560" cy="6631308"/>
          </a:xfrm>
          <a:prstGeom prst="rect">
            <a:avLst/>
          </a:prstGeom>
          <a:ln>
            <a:solidFill>
              <a:schemeClr val="accent1"/>
            </a:solidFill>
          </a:ln>
        </p:spPr>
      </p:pic>
      <p:pic>
        <p:nvPicPr>
          <p:cNvPr id="7" name="图片 6">
            <a:extLst>
              <a:ext uri="{FF2B5EF4-FFF2-40B4-BE49-F238E27FC236}">
                <a16:creationId xmlns:a16="http://schemas.microsoft.com/office/drawing/2014/main" id="{6D57985C-5E47-4A3A-BA4A-7F765000A304}"/>
              </a:ext>
            </a:extLst>
          </p:cNvPr>
          <p:cNvPicPr>
            <a:picLocks noChangeAspect="1"/>
          </p:cNvPicPr>
          <p:nvPr/>
        </p:nvPicPr>
        <p:blipFill>
          <a:blip r:embed="rId7"/>
          <a:stretch>
            <a:fillRect/>
          </a:stretch>
        </p:blipFill>
        <p:spPr>
          <a:xfrm>
            <a:off x="467544" y="1700808"/>
            <a:ext cx="8002117" cy="2943636"/>
          </a:xfrm>
          <a:prstGeom prst="rect">
            <a:avLst/>
          </a:prstGeom>
          <a:ln>
            <a:solidFill>
              <a:schemeClr val="accent1"/>
            </a:solidFill>
          </a:ln>
        </p:spPr>
      </p:pic>
    </p:spTree>
    <p:extLst>
      <p:ext uri="{BB962C8B-B14F-4D97-AF65-F5344CB8AC3E}">
        <p14:creationId xmlns:p14="http://schemas.microsoft.com/office/powerpoint/2010/main" val="106860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B4EBD-2B0A-473B-970C-7EF2D77D6A52}"/>
              </a:ext>
            </a:extLst>
          </p:cNvPr>
          <p:cNvSpPr>
            <a:spLocks noGrp="1"/>
          </p:cNvSpPr>
          <p:nvPr>
            <p:ph type="title"/>
          </p:nvPr>
        </p:nvSpPr>
        <p:spPr/>
        <p:txBody>
          <a:bodyPr/>
          <a:lstStyle/>
          <a:p>
            <a:r>
              <a:rPr lang="en-US" altLang="zh-CN" dirty="0"/>
              <a:t>3.4 </a:t>
            </a:r>
            <a:r>
              <a:rPr lang="zh-CN" altLang="en-US" dirty="0"/>
              <a:t>特征降维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CE3F22-02A6-44E3-9AD8-B7A5C9557A8A}"/>
                  </a:ext>
                </a:extLst>
              </p:cNvPr>
              <p:cNvSpPr>
                <a:spLocks noGrp="1"/>
              </p:cNvSpPr>
              <p:nvPr>
                <p:ph idx="1"/>
              </p:nvPr>
            </p:nvSpPr>
            <p:spPr/>
            <p:txBody>
              <a:bodyPr>
                <a:normAutofit/>
              </a:bodyPr>
              <a:lstStyle/>
              <a:p>
                <a:r>
                  <a:rPr lang="zh-CN" altLang="en-US" dirty="0"/>
                  <a:t>主成分分析</a:t>
                </a:r>
                <a:r>
                  <a:rPr lang="en-US" altLang="zh-CN" dirty="0"/>
                  <a:t>PCA</a:t>
                </a:r>
              </a:p>
              <a:p>
                <a:pPr lvl="1"/>
                <a:r>
                  <a:rPr lang="zh-CN" altLang="en-US" dirty="0"/>
                  <a:t>选择最优特征变换方向</a:t>
                </a:r>
                <a:endParaRPr lang="en-US" altLang="zh-CN" dirty="0"/>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给定</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m:t>
                    </m:r>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维样本数据集</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b>
                        </m:sSub>
                      </m:e>
                    </m:d>
                  </m:oMath>
                </a14:m>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p>
            </p:txBody>
          </p:sp>
        </mc:Choice>
        <mc:Fallback xmlns="">
          <p:sp>
            <p:nvSpPr>
              <p:cNvPr id="3" name="内容占位符 2">
                <a:extLst>
                  <a:ext uri="{FF2B5EF4-FFF2-40B4-BE49-F238E27FC236}">
                    <a16:creationId xmlns:a16="http://schemas.microsoft.com/office/drawing/2014/main" id="{F4CE3F22-02A6-44E3-9AD8-B7A5C9557A8A}"/>
                  </a:ext>
                </a:extLst>
              </p:cNvPr>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91FBAA2-3839-47D6-9E71-6CFE79D571DD}"/>
              </a:ext>
            </a:extLst>
          </p:cNvPr>
          <p:cNvPicPr>
            <a:picLocks noChangeAspect="1"/>
          </p:cNvPicPr>
          <p:nvPr/>
        </p:nvPicPr>
        <p:blipFill>
          <a:blip r:embed="rId3"/>
          <a:stretch>
            <a:fillRect/>
          </a:stretch>
        </p:blipFill>
        <p:spPr>
          <a:xfrm>
            <a:off x="318494" y="1478350"/>
            <a:ext cx="8507012" cy="4686954"/>
          </a:xfrm>
          <a:prstGeom prst="rect">
            <a:avLst/>
          </a:prstGeom>
        </p:spPr>
      </p:pic>
    </p:spTree>
    <p:extLst>
      <p:ext uri="{BB962C8B-B14F-4D97-AF65-F5344CB8AC3E}">
        <p14:creationId xmlns:p14="http://schemas.microsoft.com/office/powerpoint/2010/main" val="172012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B4EBD-2B0A-473B-970C-7EF2D77D6A52}"/>
              </a:ext>
            </a:extLst>
          </p:cNvPr>
          <p:cNvSpPr>
            <a:spLocks noGrp="1"/>
          </p:cNvSpPr>
          <p:nvPr>
            <p:ph type="title"/>
          </p:nvPr>
        </p:nvSpPr>
        <p:spPr/>
        <p:txBody>
          <a:bodyPr/>
          <a:lstStyle/>
          <a:p>
            <a:r>
              <a:rPr lang="en-US" altLang="zh-CN" dirty="0"/>
              <a:t>3.4 </a:t>
            </a:r>
            <a:r>
              <a:rPr lang="zh-CN" altLang="en-US" dirty="0"/>
              <a:t>特征降维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CE3F22-02A6-44E3-9AD8-B7A5C9557A8A}"/>
                  </a:ext>
                </a:extLst>
              </p:cNvPr>
              <p:cNvSpPr>
                <a:spLocks noGrp="1"/>
              </p:cNvSpPr>
              <p:nvPr>
                <p:ph idx="1"/>
              </p:nvPr>
            </p:nvSpPr>
            <p:spPr/>
            <p:txBody>
              <a:bodyPr>
                <a:normAutofit/>
              </a:bodyPr>
              <a:lstStyle/>
              <a:p>
                <a:r>
                  <a:rPr lang="zh-CN" altLang="en-US" dirty="0"/>
                  <a:t>主成分分析</a:t>
                </a:r>
                <a:r>
                  <a:rPr lang="en-US" altLang="zh-CN" dirty="0"/>
                  <a:t>PCA</a:t>
                </a:r>
              </a:p>
              <a:p>
                <a:pPr lvl="1"/>
                <a:r>
                  <a:rPr lang="en-US" altLang="zh-CN" dirty="0"/>
                  <a:t>PCA</a:t>
                </a:r>
                <a:r>
                  <a:rPr lang="zh-CN" altLang="en-US" dirty="0"/>
                  <a:t>算法步骤</a:t>
                </a:r>
                <a:endParaRPr lang="en-US" altLang="zh-CN" dirty="0"/>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给定</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𝑑</m:t>
                    </m:r>
                  </m:oMath>
                </a14:m>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维样本数据集</a:t>
                </a:r>
                <a14:m>
                  <m:oMath xmlns:m="http://schemas.openxmlformats.org/officeDocument/2006/math">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2400" b="1" i="1">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𝑚</m:t>
                            </m:r>
                          </m:sub>
                        </m:sSub>
                      </m:e>
                    </m:d>
                  </m:oMath>
                </a14:m>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lvl="1"/>
                <a:endParaRPr lang="en-US" altLang="zh-CN" dirty="0"/>
              </a:p>
            </p:txBody>
          </p:sp>
        </mc:Choice>
        <mc:Fallback xmlns="">
          <p:sp>
            <p:nvSpPr>
              <p:cNvPr id="3" name="内容占位符 2">
                <a:extLst>
                  <a:ext uri="{FF2B5EF4-FFF2-40B4-BE49-F238E27FC236}">
                    <a16:creationId xmlns:a16="http://schemas.microsoft.com/office/drawing/2014/main" id="{F4CE3F22-02A6-44E3-9AD8-B7A5C9557A8A}"/>
                  </a:ext>
                </a:extLst>
              </p:cNvPr>
              <p:cNvSpPr>
                <a:spLocks noGrp="1" noRot="1" noChangeAspect="1" noMove="1" noResize="1" noEditPoints="1" noAdjustHandles="1" noChangeArrowheads="1" noChangeShapeType="1" noTextEdit="1"/>
              </p:cNvSpPr>
              <p:nvPr>
                <p:ph idx="1"/>
              </p:nvPr>
            </p:nvSpPr>
            <p:spPr>
              <a:blipFill>
                <a:blip r:embed="rId2"/>
                <a:stretch>
                  <a:fillRect l="-1704" t="-242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91FBAA2-3839-47D6-9E71-6CFE79D571DD}"/>
              </a:ext>
            </a:extLst>
          </p:cNvPr>
          <p:cNvPicPr>
            <a:picLocks noChangeAspect="1"/>
          </p:cNvPicPr>
          <p:nvPr/>
        </p:nvPicPr>
        <p:blipFill>
          <a:blip r:embed="rId3"/>
          <a:stretch>
            <a:fillRect/>
          </a:stretch>
        </p:blipFill>
        <p:spPr>
          <a:xfrm>
            <a:off x="318494" y="1340768"/>
            <a:ext cx="8507012" cy="4686954"/>
          </a:xfrm>
          <a:prstGeom prst="rect">
            <a:avLst/>
          </a:prstGeom>
          <a:ln>
            <a:solidFill>
              <a:schemeClr val="accent1"/>
            </a:solidFill>
          </a:ln>
        </p:spPr>
      </p:pic>
      <p:pic>
        <p:nvPicPr>
          <p:cNvPr id="6" name="图片 5">
            <a:extLst>
              <a:ext uri="{FF2B5EF4-FFF2-40B4-BE49-F238E27FC236}">
                <a16:creationId xmlns:a16="http://schemas.microsoft.com/office/drawing/2014/main" id="{22839A6A-1D75-4ADB-BA59-EFD3729B945A}"/>
              </a:ext>
            </a:extLst>
          </p:cNvPr>
          <p:cNvPicPr>
            <a:picLocks noChangeAspect="1"/>
          </p:cNvPicPr>
          <p:nvPr/>
        </p:nvPicPr>
        <p:blipFill>
          <a:blip r:embed="rId4"/>
          <a:stretch>
            <a:fillRect/>
          </a:stretch>
        </p:blipFill>
        <p:spPr>
          <a:xfrm>
            <a:off x="323528" y="2323971"/>
            <a:ext cx="8501978" cy="4417397"/>
          </a:xfrm>
          <a:prstGeom prst="rect">
            <a:avLst/>
          </a:prstGeom>
        </p:spPr>
      </p:pic>
    </p:spTree>
    <p:extLst>
      <p:ext uri="{BB962C8B-B14F-4D97-AF65-F5344CB8AC3E}">
        <p14:creationId xmlns:p14="http://schemas.microsoft.com/office/powerpoint/2010/main" val="105273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B4EBD-2B0A-473B-970C-7EF2D77D6A52}"/>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F4CE3F22-02A6-44E3-9AD8-B7A5C9557A8A}"/>
              </a:ext>
            </a:extLst>
          </p:cNvPr>
          <p:cNvSpPr>
            <a:spLocks noGrp="1"/>
          </p:cNvSpPr>
          <p:nvPr>
            <p:ph idx="1"/>
          </p:nvPr>
        </p:nvSpPr>
        <p:spPr>
          <a:xfrm>
            <a:off x="457200" y="1600200"/>
            <a:ext cx="4906888" cy="4525963"/>
          </a:xfrm>
        </p:spPr>
        <p:txBody>
          <a:bodyPr>
            <a:normAutofit fontScale="85000" lnSpcReduction="20000"/>
          </a:bodyPr>
          <a:lstStyle/>
          <a:p>
            <a:r>
              <a:rPr lang="zh-CN" altLang="en-US" dirty="0"/>
              <a:t>主成分分析</a:t>
            </a:r>
            <a:r>
              <a:rPr lang="en-US" altLang="zh-CN" dirty="0"/>
              <a:t>PCA</a:t>
            </a:r>
          </a:p>
          <a:p>
            <a:pPr lvl="1"/>
            <a:r>
              <a:rPr lang="zh-CN" altLang="en-US" dirty="0">
                <a:solidFill>
                  <a:srgbClr val="FF0000"/>
                </a:solidFill>
              </a:rPr>
              <a:t>核</a:t>
            </a:r>
            <a:r>
              <a:rPr lang="zh-CN" altLang="en-US" dirty="0"/>
              <a:t>主成分分析</a:t>
            </a:r>
            <a:r>
              <a:rPr lang="en-US" altLang="zh-CN" b="1" dirty="0"/>
              <a:t>KPCA</a:t>
            </a:r>
          </a:p>
          <a:p>
            <a:pPr lvl="2"/>
            <a:r>
              <a:rPr lang="zh-CN" altLang="en-US" dirty="0"/>
              <a:t>样本特征是被观测到的数据，它反映了事物的某种内在规律</a:t>
            </a:r>
            <a:endParaRPr lang="en-US" altLang="zh-CN" dirty="0"/>
          </a:p>
          <a:p>
            <a:pPr lvl="2"/>
            <a:r>
              <a:rPr lang="zh-CN" altLang="en-US" dirty="0"/>
              <a:t>这种内在规律可能是在低维空间上展开，却是在高维空间被观测到并记录成高维空间的特征</a:t>
            </a:r>
            <a:endParaRPr lang="en-US" altLang="zh-CN" dirty="0"/>
          </a:p>
          <a:p>
            <a:pPr lvl="2"/>
            <a:endParaRPr lang="en-US" altLang="zh-CN" dirty="0"/>
          </a:p>
          <a:p>
            <a:pPr lvl="2"/>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具有低维结构的特征被</a:t>
            </a:r>
            <a:r>
              <a:rPr lang="zh-CN" altLang="zh-CN" sz="2400" dirty="0">
                <a:effectLst/>
                <a:ea typeface="黑体" panose="02010609060101010101" pitchFamily="49" charset="-122"/>
                <a:cs typeface="Times New Roman" panose="02020603050405020304" pitchFamily="18" charset="0"/>
              </a:rPr>
              <a:t>嵌入</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2400" dirty="0">
                <a:effectLst/>
                <a:latin typeface="Calibri" panose="020F0502020204030204" pitchFamily="34" charset="0"/>
                <a:ea typeface="宋体" panose="02010600030101010101" pitchFamily="2" charset="-122"/>
                <a:cs typeface="Times New Roman" panose="02020603050405020304" pitchFamily="18" charset="0"/>
              </a:rPr>
              <a:t>embedding</a:t>
            </a:r>
            <a:r>
              <a:rPr lang="zh-CN" altLang="zh-CN" sz="2400" dirty="0">
                <a:effectLst/>
                <a:latin typeface="Calibri" panose="020F0502020204030204" pitchFamily="34" charset="0"/>
                <a:ea typeface="宋体" panose="02010600030101010101" pitchFamily="2" charset="-122"/>
                <a:cs typeface="Times New Roman" panose="02020603050405020304" pitchFamily="18" charset="0"/>
              </a:rPr>
              <a:t>）到高维空间中，简称“低维嵌入”</a:t>
            </a:r>
            <a:endParaRPr lang="en-US" altLang="zh-CN" sz="2400" dirty="0">
              <a:effectLst/>
              <a:latin typeface="Calibri" panose="020F0502020204030204" pitchFamily="34" charset="0"/>
              <a:ea typeface="宋体" panose="02010600030101010101" pitchFamily="2" charset="-122"/>
              <a:cs typeface="Times New Roman" panose="02020603050405020304" pitchFamily="18" charset="0"/>
            </a:endParaRPr>
          </a:p>
          <a:p>
            <a:pPr lvl="2"/>
            <a:r>
              <a:rPr lang="zh-CN" altLang="en-US" dirty="0"/>
              <a:t>在低维嵌入的情况下应当基于低维特征协方差而不是高维特征协方差来进行降维，否则会丢失特征的低维结构</a:t>
            </a:r>
            <a:endParaRPr lang="en-US" altLang="zh-CN" dirty="0"/>
          </a:p>
        </p:txBody>
      </p:sp>
      <p:graphicFrame>
        <p:nvGraphicFramePr>
          <p:cNvPr id="5" name="对象 4">
            <a:extLst>
              <a:ext uri="{FF2B5EF4-FFF2-40B4-BE49-F238E27FC236}">
                <a16:creationId xmlns:a16="http://schemas.microsoft.com/office/drawing/2014/main" id="{0F18FCC8-1DDE-4B45-931A-3D454B92312C}"/>
              </a:ext>
            </a:extLst>
          </p:cNvPr>
          <p:cNvGraphicFramePr>
            <a:graphicFrameLocks noChangeAspect="1"/>
          </p:cNvGraphicFramePr>
          <p:nvPr>
            <p:extLst>
              <p:ext uri="{D42A27DB-BD31-4B8C-83A1-F6EECF244321}">
                <p14:modId xmlns:p14="http://schemas.microsoft.com/office/powerpoint/2010/main" val="595877713"/>
              </p:ext>
            </p:extLst>
          </p:nvPr>
        </p:nvGraphicFramePr>
        <p:xfrm>
          <a:off x="5508104" y="2060848"/>
          <a:ext cx="3178696" cy="2837873"/>
        </p:xfrm>
        <a:graphic>
          <a:graphicData uri="http://schemas.openxmlformats.org/presentationml/2006/ole">
            <mc:AlternateContent xmlns:mc="http://schemas.openxmlformats.org/markup-compatibility/2006">
              <mc:Choice xmlns:v="urn:schemas-microsoft-com:vml" Requires="v">
                <p:oleObj spid="_x0000_s12294" name="Visio" r:id="rId3" imgW="2902857" imgH="2584843" progId="Visio.Drawing.11">
                  <p:embed/>
                </p:oleObj>
              </mc:Choice>
              <mc:Fallback>
                <p:oleObj name="Visio" r:id="rId3" imgW="2902857" imgH="258484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2060848"/>
                        <a:ext cx="3178696" cy="2837873"/>
                      </a:xfrm>
                      <a:prstGeom prst="rect">
                        <a:avLst/>
                      </a:prstGeom>
                      <a:noFill/>
                    </p:spPr>
                  </p:pic>
                </p:oleObj>
              </mc:Fallback>
            </mc:AlternateContent>
          </a:graphicData>
        </a:graphic>
      </p:graphicFrame>
    </p:spTree>
    <p:extLst>
      <p:ext uri="{BB962C8B-B14F-4D97-AF65-F5344CB8AC3E}">
        <p14:creationId xmlns:p14="http://schemas.microsoft.com/office/powerpoint/2010/main" val="82565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00573-36B1-49C5-B34C-19AB4078701A}"/>
              </a:ext>
            </a:extLst>
          </p:cNvPr>
          <p:cNvSpPr>
            <a:spLocks noGrp="1"/>
          </p:cNvSpPr>
          <p:nvPr>
            <p:ph type="title"/>
          </p:nvPr>
        </p:nvSpPr>
        <p:spPr/>
        <p:txBody>
          <a:bodyPr/>
          <a:lstStyle/>
          <a:p>
            <a:r>
              <a:rPr lang="en-US" altLang="zh-CN" dirty="0"/>
              <a:t>3.4 </a:t>
            </a:r>
            <a:r>
              <a:rPr lang="zh-CN" altLang="en-US" dirty="0"/>
              <a:t>特征降维</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0028B1-4D9F-439E-9EA6-3F9F9F7554A8}"/>
                  </a:ext>
                </a:extLst>
              </p:cNvPr>
              <p:cNvSpPr>
                <a:spLocks noGrp="1"/>
              </p:cNvSpPr>
              <p:nvPr>
                <p:ph idx="1"/>
              </p:nvPr>
            </p:nvSpPr>
            <p:spPr/>
            <p:txBody>
              <a:bodyPr>
                <a:normAutofit fontScale="77500" lnSpcReduction="20000"/>
              </a:bodyPr>
              <a:lstStyle/>
              <a:p>
                <a:r>
                  <a:rPr lang="zh-CN" altLang="en-US" dirty="0"/>
                  <a:t>主成分分析</a:t>
                </a:r>
                <a:r>
                  <a:rPr lang="en-US" altLang="zh-CN" dirty="0"/>
                  <a:t>PCA</a:t>
                </a:r>
              </a:p>
              <a:p>
                <a:pPr lvl="1"/>
                <a:r>
                  <a:rPr lang="zh-CN" altLang="en-US" dirty="0"/>
                  <a:t>核主成分分析</a:t>
                </a:r>
                <a:r>
                  <a:rPr lang="en-US" altLang="zh-CN" dirty="0"/>
                  <a:t>KPCA</a:t>
                </a:r>
              </a:p>
              <a:p>
                <a:pPr lvl="2"/>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如果知道低维特征是如何嵌入到高维空间中去的，例如已知嵌入函数</a:t>
                </a:r>
                <a14:m>
                  <m:oMath xmlns:m="http://schemas.openxmlformats.org/officeDocument/2006/math">
                    <m:r>
                      <a:rPr lang="en-US" altLang="zh-CN" sz="26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𝜙</m:t>
                    </m:r>
                    <m:r>
                      <a:rPr lang="zh-CN" altLang="zh-CN" sz="2600" kern="100">
                        <a:effectLst/>
                        <a:latin typeface="Cambria Math" panose="02040503050406030204" pitchFamily="18" charset="0"/>
                        <a:ea typeface="宋体" panose="02010600030101010101" pitchFamily="2" charset="-122"/>
                        <a:cs typeface="Times New Roman" panose="02020603050405020304" pitchFamily="18" charset="0"/>
                      </a:rPr>
                      <m:t>：低维特征</m:t>
                    </m:r>
                    <m:r>
                      <a:rPr lang="en-US" altLang="zh-CN" sz="2600"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2600" kern="100">
                        <a:effectLst/>
                        <a:latin typeface="Cambria Math" panose="02040503050406030204" pitchFamily="18" charset="0"/>
                        <a:ea typeface="宋体" panose="02010600030101010101" pitchFamily="2" charset="-122"/>
                        <a:cs typeface="Times New Roman" panose="02020603050405020304" pitchFamily="18" charset="0"/>
                      </a:rPr>
                      <m:t>高维特征</m:t>
                    </m:r>
                  </m:oMath>
                </a14:m>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（或</a:t>
                </a:r>
                <a14:m>
                  <m:oMath xmlns:m="http://schemas.openxmlformats.org/officeDocument/2006/math">
                    <m:sSup>
                      <m:sSupPr>
                        <m:ctrlPr>
                          <a:rPr lang="zh-CN" altLang="zh-CN" sz="260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6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𝜙</m:t>
                        </m:r>
                      </m:e>
                      <m:sup>
                        <m:r>
                          <a:rPr lang="zh-CN" altLang="en-US" sz="2600" i="1" kern="100">
                            <a:solidFill>
                              <a:srgbClr val="FF0000"/>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6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1</m:t>
                        </m:r>
                      </m:sup>
                    </m:sSup>
                    <m:r>
                      <a:rPr lang="zh-CN" altLang="zh-CN" sz="2600" kern="100">
                        <a:effectLst/>
                        <a:latin typeface="Cambria Math" panose="02040503050406030204" pitchFamily="18" charset="0"/>
                        <a:ea typeface="宋体" panose="02010600030101010101" pitchFamily="2" charset="-122"/>
                        <a:cs typeface="Times New Roman" panose="02020603050405020304" pitchFamily="18" charset="0"/>
                      </a:rPr>
                      <m:t>：高维特征</m:t>
                    </m:r>
                    <m:r>
                      <a:rPr lang="en-US" altLang="zh-CN" sz="2600"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2600" kern="100">
                        <a:effectLst/>
                        <a:latin typeface="Cambria Math" panose="02040503050406030204" pitchFamily="18" charset="0"/>
                        <a:ea typeface="宋体" panose="02010600030101010101" pitchFamily="2" charset="-122"/>
                        <a:cs typeface="Times New Roman" panose="02020603050405020304" pitchFamily="18" charset="0"/>
                      </a:rPr>
                      <m:t>低维特征</m:t>
                    </m:r>
                  </m:oMath>
                </a14:m>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），则可以根据嵌入函数</a:t>
                </a:r>
                <a14:m>
                  <m:oMath xmlns:m="http://schemas.openxmlformats.org/officeDocument/2006/math">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𝜙</m:t>
                    </m:r>
                  </m:oMath>
                </a14:m>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找出计算低维特征协方差的办法。但多数情况下，嵌入函数</a:t>
                </a:r>
                <a14:m>
                  <m:oMath xmlns:m="http://schemas.openxmlformats.org/officeDocument/2006/math">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𝜙</m:t>
                    </m:r>
                  </m:oMath>
                </a14:m>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是未知的</a:t>
                </a:r>
                <a:endParaRPr lang="en-US" altLang="zh-CN" sz="2600" kern="100" dirty="0">
                  <a:effectLst/>
                  <a:latin typeface="Calibri" panose="020F0502020204030204" pitchFamily="34" charset="0"/>
                  <a:ea typeface="宋体" panose="02010600030101010101" pitchFamily="2" charset="-122"/>
                  <a:cs typeface="Times New Roman" panose="02020603050405020304" pitchFamily="18" charset="0"/>
                </a:endParaRPr>
              </a:p>
              <a:p>
                <a:pPr lvl="2"/>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在嵌入函数</a:t>
                </a:r>
                <a14:m>
                  <m:oMath xmlns:m="http://schemas.openxmlformats.org/officeDocument/2006/math">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𝜙</m:t>
                    </m:r>
                  </m:oMath>
                </a14:m>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未知的情况下，如何根据观测到的高维特征去计算低维特征的协方差呢？</a:t>
                </a:r>
                <a:endParaRPr lang="en-US" altLang="zh-CN" sz="2600" kern="100" dirty="0">
                  <a:effectLst/>
                  <a:latin typeface="Calibri" panose="020F0502020204030204" pitchFamily="34" charset="0"/>
                  <a:ea typeface="宋体" panose="02010600030101010101" pitchFamily="2" charset="-122"/>
                  <a:cs typeface="Times New Roman" panose="02020603050405020304" pitchFamily="18" charset="0"/>
                </a:endParaRPr>
              </a:p>
              <a:p>
                <a:pPr lvl="2"/>
                <a:endParaRPr lang="en-US" altLang="zh-CN" sz="2600" kern="100" dirty="0">
                  <a:effectLst/>
                  <a:latin typeface="Calibri" panose="020F0502020204030204" pitchFamily="34" charset="0"/>
                  <a:ea typeface="宋体" panose="02010600030101010101" pitchFamily="2" charset="-122"/>
                  <a:cs typeface="Times New Roman" panose="02020603050405020304" pitchFamily="18" charset="0"/>
                </a:endParaRPr>
              </a:p>
              <a:p>
                <a:pPr lvl="2"/>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协方差计算是基于向量内积的，可以基于高维特征定义一个函数来模拟低维特征的内积，这样的函数被称作</a:t>
                </a:r>
                <a:r>
                  <a:rPr lang="zh-CN" altLang="zh-CN" sz="2600" kern="100" dirty="0">
                    <a:solidFill>
                      <a:srgbClr val="FF0000"/>
                    </a:solidFill>
                    <a:effectLst/>
                    <a:latin typeface="Calibri" panose="020F0502020204030204" pitchFamily="34" charset="0"/>
                    <a:ea typeface="黑体" panose="02010609060101010101" pitchFamily="49" charset="-122"/>
                    <a:cs typeface="Times New Roman" panose="02020603050405020304" pitchFamily="18" charset="0"/>
                  </a:rPr>
                  <a:t>核函数</a:t>
                </a:r>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2600" kern="100" dirty="0">
                    <a:effectLst/>
                    <a:latin typeface="Calibri" panose="020F0502020204030204" pitchFamily="34" charset="0"/>
                    <a:ea typeface="宋体" panose="02010600030101010101" pitchFamily="2" charset="-122"/>
                    <a:cs typeface="Times New Roman" panose="02020603050405020304" pitchFamily="18" charset="0"/>
                  </a:rPr>
                  <a:t>kernel function</a:t>
                </a:r>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），通常记作</a:t>
                </a:r>
                <a14:m>
                  <m:oMath xmlns:m="http://schemas.openxmlformats.org/officeDocument/2006/math">
                    <m:r>
                      <a:rPr lang="en-US" altLang="zh-CN" sz="26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2600" i="1" kern="10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6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6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6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600" i="1" kern="10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b="1"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6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26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2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rPr>
                  <a:t>是两个高维特征点，而函数值则是它们在低维空间中对应特征点的内积</a:t>
                </a:r>
                <a14:m>
                  <m:oMath xmlns:m="http://schemas.openxmlformats.org/officeDocument/2006/math">
                    <m:d>
                      <m:dPr>
                        <m:ctrlPr>
                          <a:rPr lang="zh-CN" altLang="zh-CN" sz="2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𝜙</m:t>
                            </m:r>
                          </m:e>
                          <m:sup>
                            <m:r>
                              <a:rPr lang="zh-CN" altLang="en-US" sz="26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1</m:t>
                            </m:r>
                          </m:sup>
                        </m:sSup>
                        <m:d>
                          <m:dPr>
                            <m:ctrlPr>
                              <a:rPr lang="zh-CN" altLang="zh-CN" sz="2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𝜙</m:t>
                            </m:r>
                          </m:e>
                          <m:sup>
                            <m:r>
                              <a:rPr lang="zh-CN" altLang="en-US" sz="26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1</m:t>
                            </m:r>
                          </m:sup>
                        </m:sSup>
                        <m:d>
                          <m:dPr>
                            <m:ctrlPr>
                              <a:rPr lang="zh-CN" altLang="zh-CN" sz="26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6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6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e>
                        </m:d>
                      </m:e>
                    </m:d>
                  </m:oMath>
                </a14:m>
                <a:endPar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endParaRPr>
              </a:p>
              <a:p>
                <a:pPr lvl="2"/>
                <a:endParaRPr lang="zh-CN" altLang="en-US" dirty="0"/>
              </a:p>
            </p:txBody>
          </p:sp>
        </mc:Choice>
        <mc:Fallback xmlns="">
          <p:sp>
            <p:nvSpPr>
              <p:cNvPr id="3" name="内容占位符 2">
                <a:extLst>
                  <a:ext uri="{FF2B5EF4-FFF2-40B4-BE49-F238E27FC236}">
                    <a16:creationId xmlns:a16="http://schemas.microsoft.com/office/drawing/2014/main" id="{EA0028B1-4D9F-439E-9EA6-3F9F9F7554A8}"/>
                  </a:ext>
                </a:extLst>
              </p:cNvPr>
              <p:cNvSpPr>
                <a:spLocks noGrp="1" noRot="1" noChangeAspect="1" noMove="1" noResize="1" noEditPoints="1" noAdjustHandles="1" noChangeArrowheads="1" noChangeShapeType="1" noTextEdit="1"/>
              </p:cNvSpPr>
              <p:nvPr>
                <p:ph idx="1"/>
              </p:nvPr>
            </p:nvSpPr>
            <p:spPr>
              <a:blipFill>
                <a:blip r:embed="rId2"/>
                <a:stretch>
                  <a:fillRect l="-1037" t="-3369" r="-3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084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00573-36B1-49C5-B34C-19AB4078701A}"/>
              </a:ext>
            </a:extLst>
          </p:cNvPr>
          <p:cNvSpPr>
            <a:spLocks noGrp="1"/>
          </p:cNvSpPr>
          <p:nvPr>
            <p:ph type="title"/>
          </p:nvPr>
        </p:nvSpPr>
        <p:spPr/>
        <p:txBody>
          <a:bodyPr/>
          <a:lstStyle/>
          <a:p>
            <a:r>
              <a:rPr lang="en-US" altLang="zh-CN" dirty="0"/>
              <a:t>3.4 </a:t>
            </a:r>
            <a:r>
              <a:rPr lang="zh-CN" altLang="en-US" dirty="0"/>
              <a:t>特征降维</a:t>
            </a:r>
          </a:p>
        </p:txBody>
      </p:sp>
      <p:sp>
        <p:nvSpPr>
          <p:cNvPr id="3" name="内容占位符 2">
            <a:extLst>
              <a:ext uri="{FF2B5EF4-FFF2-40B4-BE49-F238E27FC236}">
                <a16:creationId xmlns:a16="http://schemas.microsoft.com/office/drawing/2014/main" id="{EA0028B1-4D9F-439E-9EA6-3F9F9F7554A8}"/>
              </a:ext>
            </a:extLst>
          </p:cNvPr>
          <p:cNvSpPr>
            <a:spLocks noGrp="1"/>
          </p:cNvSpPr>
          <p:nvPr>
            <p:ph idx="1"/>
          </p:nvPr>
        </p:nvSpPr>
        <p:spPr/>
        <p:txBody>
          <a:bodyPr>
            <a:normAutofit/>
          </a:bodyPr>
          <a:lstStyle/>
          <a:p>
            <a:r>
              <a:rPr lang="zh-CN" altLang="en-US" dirty="0"/>
              <a:t>主成分分析</a:t>
            </a:r>
            <a:r>
              <a:rPr lang="en-US" altLang="zh-CN" dirty="0"/>
              <a:t>PCA</a:t>
            </a:r>
          </a:p>
          <a:p>
            <a:pPr lvl="1"/>
            <a:r>
              <a:rPr lang="zh-CN" altLang="en-US" dirty="0"/>
              <a:t>核主成分分析</a:t>
            </a:r>
            <a:r>
              <a:rPr lang="en-US" altLang="zh-CN" dirty="0"/>
              <a:t>KPCA</a:t>
            </a:r>
          </a:p>
          <a:p>
            <a:pPr lvl="2"/>
            <a:r>
              <a:rPr lang="zh-CN" altLang="zh-CN" dirty="0"/>
              <a:t>常用的核函数有：径向基函数（</a:t>
            </a:r>
            <a:r>
              <a:rPr lang="en-US" altLang="zh-CN" dirty="0"/>
              <a:t>Radial Basis Function</a:t>
            </a:r>
            <a:r>
              <a:rPr lang="zh-CN" altLang="zh-CN" dirty="0"/>
              <a:t>，缩写</a:t>
            </a:r>
            <a:r>
              <a:rPr lang="en-US" altLang="zh-CN" dirty="0"/>
              <a:t>RBF</a:t>
            </a:r>
            <a:r>
              <a:rPr lang="zh-CN" altLang="zh-CN" dirty="0"/>
              <a:t>）核、</a:t>
            </a:r>
            <a:r>
              <a:rPr lang="en-US" altLang="zh-CN" dirty="0"/>
              <a:t>sigmoid</a:t>
            </a:r>
            <a:r>
              <a:rPr lang="zh-CN" altLang="zh-CN" dirty="0"/>
              <a:t>核（</a:t>
            </a:r>
            <a:r>
              <a:rPr lang="en-US" altLang="zh-CN" dirty="0"/>
              <a:t>sigmoid kernel</a:t>
            </a:r>
            <a:r>
              <a:rPr lang="zh-CN" altLang="zh-CN" dirty="0"/>
              <a:t>）、多项式核（</a:t>
            </a:r>
            <a:r>
              <a:rPr lang="en-US" altLang="zh-CN" dirty="0"/>
              <a:t>polynomial kernel</a:t>
            </a:r>
            <a:r>
              <a:rPr lang="zh-CN" altLang="zh-CN" dirty="0"/>
              <a:t>）等</a:t>
            </a:r>
            <a:endParaRPr lang="zh-CN" altLang="zh-CN" sz="2600" kern="100" dirty="0">
              <a:effectLst/>
              <a:latin typeface="Calibri" panose="020F0502020204030204" pitchFamily="34" charset="0"/>
              <a:ea typeface="宋体" panose="02010600030101010101" pitchFamily="2" charset="-122"/>
              <a:cs typeface="Times New Roman" panose="02020603050405020304" pitchFamily="18" charset="0"/>
            </a:endParaRPr>
          </a:p>
          <a:p>
            <a:pPr lvl="2"/>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25BF22A-E0A2-4B29-B05D-1018CCBE3D59}"/>
                  </a:ext>
                </a:extLst>
              </p:cNvPr>
              <p:cNvSpPr txBox="1"/>
              <p:nvPr/>
            </p:nvSpPr>
            <p:spPr>
              <a:xfrm>
                <a:off x="1547664" y="4005064"/>
                <a:ext cx="3384376" cy="6281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𝐾</m:t>
                      </m:r>
                      <m:d>
                        <m:dPr>
                          <m:ctrlPr>
                            <a:rPr lang="zh-CN" altLang="en-US" sz="2400" i="1">
                              <a:solidFill>
                                <a:srgbClr val="836967"/>
                              </a:solidFill>
                              <a:latin typeface="Cambria Math" panose="02040503050406030204" pitchFamily="18" charset="0"/>
                            </a:rPr>
                          </m:ctrlPr>
                        </m:dPr>
                        <m:e>
                          <m:sSub>
                            <m:sSubPr>
                              <m:ctrlPr>
                                <a:rPr lang="zh-CN" altLang="en-US" sz="2400" i="1">
                                  <a:solidFill>
                                    <a:srgbClr val="836967"/>
                                  </a:solidFill>
                                  <a:latin typeface="Cambria Math" panose="02040503050406030204" pitchFamily="18" charset="0"/>
                                </a:rPr>
                              </m:ctrlPr>
                            </m:sSubPr>
                            <m:e>
                              <m:r>
                                <a:rPr lang="zh-CN" altLang="en-US" sz="2400" b="1" i="1">
                                  <a:latin typeface="Cambria Math" panose="02040503050406030204" pitchFamily="18" charset="0"/>
                                </a:rPr>
                                <m:t>𝒙</m:t>
                              </m:r>
                            </m:e>
                            <m:sub>
                              <m:r>
                                <a:rPr lang="zh-CN" altLang="en-US" sz="2400" b="0" i="1">
                                  <a:latin typeface="Cambria Math" panose="02040503050406030204" pitchFamily="18" charset="0"/>
                                </a:rPr>
                                <m:t>𝑖</m:t>
                              </m:r>
                            </m:sub>
                          </m:sSub>
                          <m:r>
                            <a:rPr lang="zh-CN" altLang="en-US" sz="2400" b="0" i="0">
                              <a:latin typeface="Cambria Math" panose="02040503050406030204" pitchFamily="18" charset="0"/>
                            </a:rPr>
                            <m:t>,</m:t>
                          </m:r>
                          <m:sSub>
                            <m:sSubPr>
                              <m:ctrlPr>
                                <a:rPr lang="zh-CN" altLang="en-US" sz="2400" b="0" i="1">
                                  <a:solidFill>
                                    <a:srgbClr val="836967"/>
                                  </a:solidFill>
                                  <a:latin typeface="Cambria Math" panose="02040503050406030204" pitchFamily="18" charset="0"/>
                                </a:rPr>
                              </m:ctrlPr>
                            </m:sSubPr>
                            <m:e>
                              <m:r>
                                <a:rPr lang="zh-CN" altLang="en-US" sz="2400" b="1" i="1">
                                  <a:latin typeface="Cambria Math" panose="02040503050406030204" pitchFamily="18" charset="0"/>
                                </a:rPr>
                                <m:t>𝒙</m:t>
                              </m:r>
                            </m:e>
                            <m:sub>
                              <m:r>
                                <a:rPr lang="zh-CN" altLang="en-US" sz="2400" b="0" i="1">
                                  <a:latin typeface="Cambria Math" panose="02040503050406030204" pitchFamily="18" charset="0"/>
                                </a:rPr>
                                <m:t>𝑗</m:t>
                              </m:r>
                            </m:sub>
                          </m:sSub>
                        </m:e>
                      </m:d>
                      <m:r>
                        <a:rPr lang="zh-CN" altLang="en-US" sz="2400" b="0" i="0">
                          <a:latin typeface="Cambria Math" panose="02040503050406030204" pitchFamily="18" charset="0"/>
                        </a:rPr>
                        <m:t>=</m:t>
                      </m:r>
                      <m:sSup>
                        <m:sSupPr>
                          <m:ctrlPr>
                            <a:rPr lang="zh-CN" altLang="en-US" sz="2400" b="0" i="1">
                              <a:solidFill>
                                <a:srgbClr val="836967"/>
                              </a:solidFill>
                              <a:latin typeface="Cambria Math" panose="02040503050406030204" pitchFamily="18" charset="0"/>
                            </a:rPr>
                          </m:ctrlPr>
                        </m:sSupPr>
                        <m:e>
                          <m:r>
                            <a:rPr lang="zh-CN" altLang="en-US" sz="2400" b="0" i="1">
                              <a:latin typeface="Cambria Math" panose="02040503050406030204" pitchFamily="18" charset="0"/>
                            </a:rPr>
                            <m:t>𝑒</m:t>
                          </m:r>
                        </m:e>
                        <m:sup>
                          <m:r>
                            <a:rPr lang="zh-CN" altLang="en-US" sz="2400" b="0" i="0">
                              <a:latin typeface="Cambria Math" panose="02040503050406030204" pitchFamily="18" charset="0"/>
                            </a:rPr>
                            <m:t>−</m:t>
                          </m:r>
                          <m:r>
                            <a:rPr lang="zh-CN" altLang="en-US" sz="2400" b="0" i="1">
                              <a:latin typeface="Cambria Math" panose="02040503050406030204" pitchFamily="18" charset="0"/>
                            </a:rPr>
                            <m:t>𝛾</m:t>
                          </m:r>
                          <m:sSup>
                            <m:sSupPr>
                              <m:ctrlPr>
                                <a:rPr lang="zh-CN" altLang="en-US" sz="2400" b="0" i="1">
                                  <a:solidFill>
                                    <a:srgbClr val="836967"/>
                                  </a:solidFill>
                                  <a:latin typeface="Cambria Math" panose="02040503050406030204" pitchFamily="18" charset="0"/>
                                </a:rPr>
                              </m:ctrlPr>
                            </m:sSupPr>
                            <m:e>
                              <m:d>
                                <m:dPr>
                                  <m:begChr m:val="‖"/>
                                  <m:endChr m:val="‖"/>
                                  <m:ctrlPr>
                                    <a:rPr lang="zh-CN" altLang="en-US" sz="2400" b="0" i="1">
                                      <a:solidFill>
                                        <a:srgbClr val="836967"/>
                                      </a:solidFill>
                                      <a:latin typeface="Cambria Math" panose="02040503050406030204" pitchFamily="18" charset="0"/>
                                    </a:rPr>
                                  </m:ctrlPr>
                                </m:dPr>
                                <m:e>
                                  <m:sSub>
                                    <m:sSubPr>
                                      <m:ctrlPr>
                                        <a:rPr lang="zh-CN" altLang="en-US" sz="2400" b="0" i="1">
                                          <a:solidFill>
                                            <a:srgbClr val="836967"/>
                                          </a:solidFill>
                                          <a:latin typeface="Cambria Math" panose="02040503050406030204" pitchFamily="18" charset="0"/>
                                        </a:rPr>
                                      </m:ctrlPr>
                                    </m:sSubPr>
                                    <m:e>
                                      <m:r>
                                        <a:rPr lang="zh-CN" altLang="en-US" sz="2400" b="1" i="1">
                                          <a:latin typeface="Cambria Math" panose="02040503050406030204" pitchFamily="18" charset="0"/>
                                        </a:rPr>
                                        <m:t>𝒙</m:t>
                                      </m:r>
                                    </m:e>
                                    <m:sub>
                                      <m:r>
                                        <a:rPr lang="zh-CN" altLang="en-US" sz="2400" b="0" i="1">
                                          <a:latin typeface="Cambria Math" panose="02040503050406030204" pitchFamily="18" charset="0"/>
                                        </a:rPr>
                                        <m:t>𝑖</m:t>
                                      </m:r>
                                    </m:sub>
                                  </m:sSub>
                                  <m:r>
                                    <a:rPr lang="zh-CN" altLang="en-US" sz="2400" b="0" i="0">
                                      <a:latin typeface="Cambria Math" panose="02040503050406030204" pitchFamily="18" charset="0"/>
                                    </a:rPr>
                                    <m:t>−</m:t>
                                  </m:r>
                                  <m:sSub>
                                    <m:sSubPr>
                                      <m:ctrlPr>
                                        <a:rPr lang="zh-CN" altLang="en-US" sz="2400" b="0" i="1">
                                          <a:solidFill>
                                            <a:srgbClr val="836967"/>
                                          </a:solidFill>
                                          <a:latin typeface="Cambria Math" panose="02040503050406030204" pitchFamily="18" charset="0"/>
                                        </a:rPr>
                                      </m:ctrlPr>
                                    </m:sSubPr>
                                    <m:e>
                                      <m:r>
                                        <a:rPr lang="zh-CN" altLang="en-US" sz="2400" b="1" i="1">
                                          <a:latin typeface="Cambria Math" panose="02040503050406030204" pitchFamily="18" charset="0"/>
                                        </a:rPr>
                                        <m:t>𝒙</m:t>
                                      </m:r>
                                    </m:e>
                                    <m:sub>
                                      <m:r>
                                        <a:rPr lang="zh-CN" altLang="en-US" sz="2400" b="0" i="1">
                                          <a:latin typeface="Cambria Math" panose="02040503050406030204" pitchFamily="18" charset="0"/>
                                        </a:rPr>
                                        <m:t>𝑗</m:t>
                                      </m:r>
                                    </m:sub>
                                  </m:sSub>
                                </m:e>
                              </m:d>
                            </m:e>
                            <m:sup>
                              <m:r>
                                <a:rPr lang="zh-CN" altLang="en-US" sz="2400" b="0" i="0">
                                  <a:latin typeface="Cambria Math" panose="02040503050406030204" pitchFamily="18" charset="0"/>
                                </a:rPr>
                                <m:t>2</m:t>
                              </m:r>
                            </m:sup>
                          </m:sSup>
                        </m:sup>
                      </m:sSup>
                      <m:r>
                        <a:rPr lang="zh-CN" altLang="en-US" sz="2400" b="0" i="0">
                          <a:latin typeface="Cambria Math" panose="02040503050406030204" pitchFamily="18" charset="0"/>
                        </a:rPr>
                        <m:t> .</m:t>
                      </m:r>
                    </m:oMath>
                  </m:oMathPara>
                </a14:m>
                <a:endParaRPr lang="zh-CN" altLang="en-US" sz="2400" dirty="0"/>
              </a:p>
            </p:txBody>
          </p:sp>
        </mc:Choice>
        <mc:Fallback xmlns="">
          <p:sp>
            <p:nvSpPr>
              <p:cNvPr id="5" name="文本框 4">
                <a:extLst>
                  <a:ext uri="{FF2B5EF4-FFF2-40B4-BE49-F238E27FC236}">
                    <a16:creationId xmlns:a16="http://schemas.microsoft.com/office/drawing/2014/main" id="{225BF22A-E0A2-4B29-B05D-1018CCBE3D59}"/>
                  </a:ext>
                </a:extLst>
              </p:cNvPr>
              <p:cNvSpPr txBox="1">
                <a:spLocks noRot="1" noChangeAspect="1" noMove="1" noResize="1" noEditPoints="1" noAdjustHandles="1" noChangeArrowheads="1" noChangeShapeType="1" noTextEdit="1"/>
              </p:cNvSpPr>
              <p:nvPr/>
            </p:nvSpPr>
            <p:spPr>
              <a:xfrm>
                <a:off x="1547664" y="4005064"/>
                <a:ext cx="3384376" cy="628185"/>
              </a:xfrm>
              <a:prstGeom prst="rect">
                <a:avLst/>
              </a:prstGeom>
              <a:blipFill>
                <a:blip r:embed="rId2"/>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4C4843C-1DE4-48AA-9CC6-3045726EA058}"/>
              </a:ext>
            </a:extLst>
          </p:cNvPr>
          <p:cNvPicPr>
            <a:picLocks noChangeAspect="1"/>
          </p:cNvPicPr>
          <p:nvPr/>
        </p:nvPicPr>
        <p:blipFill>
          <a:blip r:embed="rId3"/>
          <a:stretch>
            <a:fillRect/>
          </a:stretch>
        </p:blipFill>
        <p:spPr>
          <a:xfrm>
            <a:off x="509020" y="1325929"/>
            <a:ext cx="8125959" cy="4839375"/>
          </a:xfrm>
          <a:prstGeom prst="rect">
            <a:avLst/>
          </a:prstGeom>
        </p:spPr>
      </p:pic>
    </p:spTree>
    <p:extLst>
      <p:ext uri="{BB962C8B-B14F-4D97-AF65-F5344CB8AC3E}">
        <p14:creationId xmlns:p14="http://schemas.microsoft.com/office/powerpoint/2010/main" val="402513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strVal val="#ppt_w*0.70"/>
                                          </p:val>
                                        </p:tav>
                                        <p:tav tm="100000">
                                          <p:val>
                                            <p:strVal val="#ppt_w"/>
                                          </p:val>
                                        </p:tav>
                                      </p:tavLst>
                                    </p:anim>
                                    <p:anim calcmode="lin" valueType="num">
                                      <p:cBhvr>
                                        <p:cTn id="20" dur="1000" fill="hold"/>
                                        <p:tgtEl>
                                          <p:spTgt spid="10"/>
                                        </p:tgtEl>
                                        <p:attrNameLst>
                                          <p:attrName>ppt_h</p:attrName>
                                        </p:attrNameLst>
                                      </p:cBhvr>
                                      <p:tavLst>
                                        <p:tav tm="0">
                                          <p:val>
                                            <p:strVal val="#ppt_h"/>
                                          </p:val>
                                        </p:tav>
                                        <p:tav tm="100000">
                                          <p:val>
                                            <p:strVal val="#ppt_h"/>
                                          </p:val>
                                        </p:tav>
                                      </p:tavLst>
                                    </p:anim>
                                    <p:animEffect transition="in" filter="fad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11882</TotalTime>
  <Words>8448</Words>
  <Application>Microsoft Macintosh PowerPoint</Application>
  <PresentationFormat>On-screen Show (4:3)</PresentationFormat>
  <Paragraphs>1490</Paragraphs>
  <Slides>115</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23" baseType="lpstr">
      <vt:lpstr>黑体</vt:lpstr>
      <vt:lpstr>幼圆</vt:lpstr>
      <vt:lpstr>Arial</vt:lpstr>
      <vt:lpstr>Calibri</vt:lpstr>
      <vt:lpstr>Cambria Math</vt:lpstr>
      <vt:lpstr>Times New Roman</vt:lpstr>
      <vt:lpstr>Office 主题</vt:lpstr>
      <vt:lpstr>Visio</vt:lpstr>
      <vt:lpstr>机器学习及其Python实践 配套教材由清华大学出版社出版发行</vt:lpstr>
      <vt:lpstr>第3章 分类问题</vt:lpstr>
      <vt:lpstr>第3章 分类问题</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3.1 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3.2 非贝叶斯分类器</vt:lpstr>
      <vt:lpstr>3.3 多分类问题与分类模型评价</vt:lpstr>
      <vt:lpstr>3.3 多分类问题与分类模型评价</vt:lpstr>
      <vt:lpstr>3.3 多分类问题与分类模型评价</vt:lpstr>
      <vt:lpstr>3.3 多分类问题与分类模型评价</vt:lpstr>
      <vt:lpstr>3.3 多分类问题与分类模型评价</vt:lpstr>
      <vt:lpstr>3.3 多分类问题与分类模型评价</vt:lpstr>
      <vt:lpstr>3.3 多分类问题与分类模型评价</vt:lpstr>
      <vt:lpstr>3.3 多分类问题与分类模型评价</vt:lpstr>
      <vt:lpstr>3.3 多分类问题与分类模型评价</vt:lpstr>
      <vt:lpstr>3.3 多分类问题与分类模型评价</vt:lpstr>
      <vt:lpstr>3.3 多分类问题与分类模型评价</vt:lpstr>
      <vt:lpstr>3.3 多分类问题与分类模型评价</vt:lpstr>
      <vt:lpstr>3.3 多分类问题与分类模型评价</vt:lpstr>
      <vt:lpstr>3.3 多分类问题与分类模型评价</vt:lpstr>
      <vt:lpstr>3.3 多分类问题与分类模型评价</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3.4 特征降维</vt:lpstr>
      <vt:lpstr>第3章 分类问题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Kan</dc:creator>
  <cp:lastModifiedBy>baihaoshao@gmail.com</cp:lastModifiedBy>
  <cp:revision>753</cp:revision>
  <dcterms:created xsi:type="dcterms:W3CDTF">2014-09-11T01:57:48Z</dcterms:created>
  <dcterms:modified xsi:type="dcterms:W3CDTF">2021-10-29T06:46:01Z</dcterms:modified>
</cp:coreProperties>
</file>